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7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1" r:id="rId22"/>
    <p:sldId id="299" r:id="rId23"/>
    <p:sldId id="300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5"/>
    <p:restoredTop sz="87704"/>
  </p:normalViewPr>
  <p:slideViewPr>
    <p:cSldViewPr snapToGrid="0">
      <p:cViewPr varScale="1">
        <p:scale>
          <a:sx n="61" d="100"/>
          <a:sy n="61" d="100"/>
        </p:scale>
        <p:origin x="18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4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7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24.png"/><Relationship Id="rId15" Type="http://schemas.openxmlformats.org/officeDocument/2006/relationships/image" Target="../media/image31.png"/><Relationship Id="rId10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5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54.png"/><Relationship Id="rId17" Type="http://schemas.openxmlformats.org/officeDocument/2006/relationships/image" Target="../media/image5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5" Type="http://schemas.openxmlformats.org/officeDocument/2006/relationships/image" Target="../media/image36.png"/><Relationship Id="rId15" Type="http://schemas.openxmlformats.org/officeDocument/2006/relationships/image" Target="../media/image57.png"/><Relationship Id="rId4" Type="http://schemas.openxmlformats.org/officeDocument/2006/relationships/image" Target="../media/image35.png"/><Relationship Id="rId1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9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24" Type="http://schemas.openxmlformats.org/officeDocument/2006/relationships/image" Target="../media/image57.png"/><Relationship Id="rId5" Type="http://schemas.openxmlformats.org/officeDocument/2006/relationships/image" Target="../media/image36.png"/><Relationship Id="rId23" Type="http://schemas.openxmlformats.org/officeDocument/2006/relationships/image" Target="../media/image56.png"/><Relationship Id="rId19" Type="http://schemas.openxmlformats.org/officeDocument/2006/relationships/image" Target="../media/image51.png"/><Relationship Id="rId4" Type="http://schemas.openxmlformats.org/officeDocument/2006/relationships/image" Target="../media/image35.png"/><Relationship Id="rId22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21" Type="http://schemas.openxmlformats.org/officeDocument/2006/relationships/image" Target="../media/image56.png"/><Relationship Id="rId7" Type="http://schemas.openxmlformats.org/officeDocument/2006/relationships/image" Target="../media/image41.png"/><Relationship Id="rId17" Type="http://schemas.openxmlformats.org/officeDocument/2006/relationships/image" Target="../media/image51.png"/><Relationship Id="rId16" Type="http://schemas.openxmlformats.org/officeDocument/2006/relationships/image" Target="../media/image4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61.png"/><Relationship Id="rId5" Type="http://schemas.openxmlformats.org/officeDocument/2006/relationships/image" Target="../media/image36.png"/><Relationship Id="rId19" Type="http://schemas.openxmlformats.org/officeDocument/2006/relationships/image" Target="../media/image54.png"/><Relationship Id="rId4" Type="http://schemas.openxmlformats.org/officeDocument/2006/relationships/image" Target="../media/image35.png"/><Relationship Id="rId2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3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62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61.png"/><Relationship Id="rId24" Type="http://schemas.openxmlformats.org/officeDocument/2006/relationships/image" Target="../media/image57.png"/><Relationship Id="rId5" Type="http://schemas.openxmlformats.org/officeDocument/2006/relationships/image" Target="../media/image36.png"/><Relationship Id="rId23" Type="http://schemas.openxmlformats.org/officeDocument/2006/relationships/image" Target="../media/image56.png"/><Relationship Id="rId19" Type="http://schemas.openxmlformats.org/officeDocument/2006/relationships/image" Target="../media/image51.png"/><Relationship Id="rId4" Type="http://schemas.openxmlformats.org/officeDocument/2006/relationships/image" Target="../media/image35.png"/><Relationship Id="rId2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21" Type="http://schemas.openxmlformats.org/officeDocument/2006/relationships/image" Target="../media/image56.png"/><Relationship Id="rId7" Type="http://schemas.openxmlformats.org/officeDocument/2006/relationships/image" Target="../media/image41.png"/><Relationship Id="rId17" Type="http://schemas.openxmlformats.org/officeDocument/2006/relationships/image" Target="../media/image51.png"/><Relationship Id="rId16" Type="http://schemas.openxmlformats.org/officeDocument/2006/relationships/image" Target="../media/image4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9" Type="http://schemas.openxmlformats.org/officeDocument/2006/relationships/image" Target="../media/image54.png"/><Relationship Id="rId4" Type="http://schemas.openxmlformats.org/officeDocument/2006/relationships/image" Target="../media/image35.png"/><Relationship Id="rId2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5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4" Type="http://schemas.openxmlformats.org/officeDocument/2006/relationships/image" Target="../media/image35.png"/><Relationship Id="rId1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75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35.png"/><Relationship Id="rId9" Type="http://schemas.openxmlformats.org/officeDocument/2006/relationships/image" Target="../media/image72.png"/><Relationship Id="rId1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79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77.png"/><Relationship Id="rId4" Type="http://schemas.openxmlformats.org/officeDocument/2006/relationships/image" Target="../media/image35.png"/><Relationship Id="rId9" Type="http://schemas.openxmlformats.org/officeDocument/2006/relationships/image" Target="../media/image76.png"/><Relationship Id="rId1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84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19" Type="http://schemas.openxmlformats.org/officeDocument/2006/relationships/image" Target="../media/image85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86.png"/><Relationship Id="rId3" Type="http://schemas.openxmlformats.org/officeDocument/2006/relationships/image" Target="../media/image34.png"/><Relationship Id="rId21" Type="http://schemas.openxmlformats.org/officeDocument/2006/relationships/image" Target="../media/image89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2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19" Type="http://schemas.openxmlformats.org/officeDocument/2006/relationships/image" Target="../media/image87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7.png"/><Relationship Id="rId18" Type="http://schemas.openxmlformats.org/officeDocument/2006/relationships/image" Target="../media/image90.png"/><Relationship Id="rId3" Type="http://schemas.openxmlformats.org/officeDocument/2006/relationships/image" Target="../media/image34.png"/><Relationship Id="rId21" Type="http://schemas.openxmlformats.org/officeDocument/2006/relationships/image" Target="../media/image93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2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81.png"/><Relationship Id="rId19" Type="http://schemas.openxmlformats.org/officeDocument/2006/relationships/image" Target="../media/image91.png"/><Relationship Id="rId4" Type="http://schemas.openxmlformats.org/officeDocument/2006/relationships/image" Target="../media/image35.png"/><Relationship Id="rId9" Type="http://schemas.openxmlformats.org/officeDocument/2006/relationships/image" Target="../media/image80.png"/><Relationship Id="rId1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The first hurdle:</a:t>
            </a:r>
          </a:p>
          <a:p>
            <a:r>
              <a:rPr lang="en-US" sz="10000" dirty="0"/>
              <a:t>Co-efficient Representation </a:t>
            </a:r>
          </a:p>
          <a:p>
            <a:r>
              <a:rPr lang="en-US" sz="10000" dirty="0"/>
              <a:t>to </a:t>
            </a:r>
          </a:p>
          <a:p>
            <a:r>
              <a:rPr lang="en-US" sz="10000" dirty="0"/>
              <a:t>Value Representation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9EE9C-1C66-342B-6BB6-A98B014E5F2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821669" y="2859306"/>
            <a:ext cx="6053140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/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3C7DB-A5FD-4538-6813-E477F877E128}"/>
              </a:ext>
            </a:extLst>
          </p:cNvPr>
          <p:cNvCxnSpPr>
            <a:cxnSpLocks/>
          </p:cNvCxnSpPr>
          <p:nvPr/>
        </p:nvCxnSpPr>
        <p:spPr>
          <a:xfrm flipH="1">
            <a:off x="11874808" y="2859306"/>
            <a:ext cx="6950149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/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/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/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blipFill>
                <a:blip r:embed="rId9"/>
                <a:stretch>
                  <a:fillRect l="-9756" r="-121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/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7630448"/>
                <a:ext cx="498533" cy="656590"/>
              </a:xfrm>
              <a:prstGeom prst="rect">
                <a:avLst/>
              </a:prstGeom>
              <a:blipFill>
                <a:blip r:embed="rId9"/>
                <a:stretch>
                  <a:fillRect l="-9756" r="-121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/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blipFill>
                <a:blip r:embed="rId10"/>
                <a:stretch>
                  <a:fillRect r="-70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/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66" y="8846005"/>
                <a:ext cx="881652" cy="656590"/>
              </a:xfrm>
              <a:prstGeom prst="rect">
                <a:avLst/>
              </a:prstGeom>
              <a:blipFill>
                <a:blip r:embed="rId10"/>
                <a:stretch>
                  <a:fillRect r="-70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59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9EE9C-1C66-342B-6BB6-A98B014E5F2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821669" y="2859306"/>
            <a:ext cx="6053140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/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3C7DB-A5FD-4538-6813-E477F877E128}"/>
              </a:ext>
            </a:extLst>
          </p:cNvPr>
          <p:cNvCxnSpPr>
            <a:cxnSpLocks/>
          </p:cNvCxnSpPr>
          <p:nvPr/>
        </p:nvCxnSpPr>
        <p:spPr>
          <a:xfrm flipH="1">
            <a:off x="11874808" y="2859306"/>
            <a:ext cx="6950149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/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/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/>
              <p:nvPr/>
            </p:nvSpPr>
            <p:spPr>
              <a:xfrm>
                <a:off x="5507037" y="818059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E4504F-B8EF-5AB2-0B55-B6F7B63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37" y="818059"/>
                <a:ext cx="498533" cy="656590"/>
              </a:xfrm>
              <a:prstGeom prst="rect">
                <a:avLst/>
              </a:prstGeom>
              <a:blipFill>
                <a:blip r:embed="rId13"/>
                <a:stretch>
                  <a:fillRect l="-12500" r="-1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/>
              <p:nvPr/>
            </p:nvSpPr>
            <p:spPr>
              <a:xfrm>
                <a:off x="18437754" y="818059"/>
                <a:ext cx="49853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371215-83EA-8EE5-8E2B-5E3009074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754" y="818059"/>
                <a:ext cx="498533" cy="656590"/>
              </a:xfrm>
              <a:prstGeom prst="rect">
                <a:avLst/>
              </a:prstGeom>
              <a:blipFill>
                <a:blip r:embed="rId13"/>
                <a:stretch>
                  <a:fillRect l="-15385" r="-1538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/>
              <p:nvPr/>
            </p:nvSpPr>
            <p:spPr>
              <a:xfrm>
                <a:off x="6600619" y="818059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83E46-1265-9AFE-CD35-8FA6D7F05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19" y="818059"/>
                <a:ext cx="881652" cy="656590"/>
              </a:xfrm>
              <a:prstGeom prst="rect">
                <a:avLst/>
              </a:prstGeom>
              <a:blipFill>
                <a:blip r:embed="rId14"/>
                <a:stretch>
                  <a:fillRect r="-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/>
              <p:nvPr/>
            </p:nvSpPr>
            <p:spPr>
              <a:xfrm>
                <a:off x="19539252" y="818059"/>
                <a:ext cx="88165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US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22DF3-7028-6655-36D6-C6249006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252" y="818059"/>
                <a:ext cx="881652" cy="656590"/>
              </a:xfrm>
              <a:prstGeom prst="rect">
                <a:avLst/>
              </a:prstGeom>
              <a:blipFill>
                <a:blip r:embed="rId15"/>
                <a:stretch>
                  <a:fillRect r="-563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5CBA085-CA14-B5F9-C1A3-68ECC3EDA3D8}"/>
                  </a:ext>
                </a:extLst>
              </p:cNvPr>
              <p:cNvSpPr/>
              <p:nvPr/>
            </p:nvSpPr>
            <p:spPr>
              <a:xfrm>
                <a:off x="747084" y="10389857"/>
                <a:ext cx="22889831" cy="266384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Observation: If you choose your points wisely, we can perform divide and conquer approach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Specifically,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and we evaluate two parts of the polynomial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only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now try to extend this approach to evaluate the polynomial at more number of points</a:t>
                </a: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5CBA085-CA14-B5F9-C1A3-68ECC3EDA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10389857"/>
                <a:ext cx="22889831" cy="2663849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42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96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18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27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29D2263-2945-65CF-F97F-8990287C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808649" y="7230686"/>
                <a:ext cx="8199395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𝐴</m:t>
                          </m:r>
                        </m:e>
                        <m:sub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649" y="7230686"/>
                <a:ext cx="8199395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808649" y="8393080"/>
                <a:ext cx="8199395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𝐴</m:t>
                          </m:r>
                        </m:e>
                        <m:sub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649" y="8393080"/>
                <a:ext cx="8199395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64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927446BE-7598-5067-1EC2-02D3F1C2B2BA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927446BE-7598-5067-1EC2-02D3F1C2B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9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BE69926-B579-61E1-2377-2BF3AD93170E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8BE69926-B579-61E1-2377-2BF3AD931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96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−3+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C54DE537-F053-BCFB-9A0E-69B698BB4013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C54DE537-F053-BCFB-9A0E-69B698BB4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16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85D2FF17-5A00-77AA-2842-14BE23D406F1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1">
                <a:extLst>
                  <a:ext uri="{FF2B5EF4-FFF2-40B4-BE49-F238E27FC236}">
                    <a16:creationId xmlns:a16="http://schemas.microsoft.com/office/drawing/2014/main" id="{85D2FF17-5A00-77AA-2842-14BE23D40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59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/>
              <p:nvPr/>
            </p:nvSpPr>
            <p:spPr>
              <a:xfrm>
                <a:off x="747083" y="408498"/>
                <a:ext cx="22889831" cy="1699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Evaluate A(x) at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different points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408498"/>
                <a:ext cx="22889831" cy="169914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5DAFC7EE-D6F2-4CAC-4507-4F4EC75A5140}"/>
                  </a:ext>
                </a:extLst>
              </p:cNvPr>
              <p:cNvSpPr/>
              <p:nvPr/>
            </p:nvSpPr>
            <p:spPr>
              <a:xfrm>
                <a:off x="747084" y="4460144"/>
                <a:ext cx="6357102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valuate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2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(2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3">
                <a:extLst>
                  <a:ext uri="{FF2B5EF4-FFF2-40B4-BE49-F238E27FC236}">
                    <a16:creationId xmlns:a16="http://schemas.microsoft.com/office/drawing/2014/main" id="{5DAFC7EE-D6F2-4CAC-4507-4F4EC75A5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4460144"/>
                <a:ext cx="6357102" cy="2292826"/>
              </a:xfrm>
              <a:prstGeom prst="roundRect">
                <a:avLst/>
              </a:prstGeom>
              <a:blipFill>
                <a:blip r:embed="rId3"/>
                <a:stretch>
                  <a:fillRect l="-1392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4412DA0-1BFF-D41D-7955-A0AD01AA082A}"/>
                  </a:ext>
                </a:extLst>
              </p:cNvPr>
              <p:cNvSpPr/>
              <p:nvPr/>
            </p:nvSpPr>
            <p:spPr>
              <a:xfrm>
                <a:off x="10046677" y="4756985"/>
                <a:ext cx="13590237" cy="1699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HW: Evaluating A(x) at a point takes O(d)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4412DA0-1BFF-D41D-7955-A0AD01AA0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677" y="4756985"/>
                <a:ext cx="13590237" cy="169914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ndy: A problem on leetcode">
            <a:extLst>
              <a:ext uri="{FF2B5EF4-FFF2-40B4-BE49-F238E27FC236}">
                <a16:creationId xmlns:a16="http://schemas.microsoft.com/office/drawing/2014/main" id="{10F31653-8D27-6148-29F4-AE1B5FEB0D5A}"/>
              </a:ext>
            </a:extLst>
          </p:cNvPr>
          <p:cNvSpPr/>
          <p:nvPr/>
        </p:nvSpPr>
        <p:spPr>
          <a:xfrm>
            <a:off x="747083" y="8345039"/>
            <a:ext cx="228898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to reduce the running time of this algorithm?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97453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55786915-9667-35B9-8317-C3F73263BE0C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55786915-9667-35B9-8317-C3F73263B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8A64990F-8BCE-BAC2-B9AE-98BE4CD36157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8A64990F-8BCE-BAC2-B9AE-98BE4CD36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!!b2">
                <a:extLst>
                  <a:ext uri="{FF2B5EF4-FFF2-40B4-BE49-F238E27FC236}">
                    <a16:creationId xmlns:a16="http://schemas.microsoft.com/office/drawing/2014/main" id="{17611F61-D4C6-82D2-31A3-EC33DDA916CD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8" name="!!b2">
                <a:extLst>
                  <a:ext uri="{FF2B5EF4-FFF2-40B4-BE49-F238E27FC236}">
                    <a16:creationId xmlns:a16="http://schemas.microsoft.com/office/drawing/2014/main" id="{17611F61-D4C6-82D2-31A3-EC33DDA91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b2">
                <a:extLst>
                  <a:ext uri="{FF2B5EF4-FFF2-40B4-BE49-F238E27FC236}">
                    <a16:creationId xmlns:a16="http://schemas.microsoft.com/office/drawing/2014/main" id="{0EC0D134-3B0D-DC62-1E7D-B920AABA76E4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9" name="!!b2">
                <a:extLst>
                  <a:ext uri="{FF2B5EF4-FFF2-40B4-BE49-F238E27FC236}">
                    <a16:creationId xmlns:a16="http://schemas.microsoft.com/office/drawing/2014/main" id="{0EC0D134-3B0D-DC62-1E7D-B920AABA7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59218E31-6810-6194-1C72-D21E9FC8C12E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59218E31-6810-6194-1C72-D21E9FC8C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96B0011B-C60B-90F9-224C-9C0A280C7396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96B0011B-C60B-90F9-224C-9C0A280C7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3">
                <a:extLst>
                  <a:ext uri="{FF2B5EF4-FFF2-40B4-BE49-F238E27FC236}">
                    <a16:creationId xmlns:a16="http://schemas.microsoft.com/office/drawing/2014/main" id="{BEB5230B-4CA2-3DC0-D977-682AAF248345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3">
                <a:extLst>
                  <a:ext uri="{FF2B5EF4-FFF2-40B4-BE49-F238E27FC236}">
                    <a16:creationId xmlns:a16="http://schemas.microsoft.com/office/drawing/2014/main" id="{BEB5230B-4CA2-3DC0-D977-682AAF248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ndy: A problem on leetcode">
                <a:extLst>
                  <a:ext uri="{FF2B5EF4-FFF2-40B4-BE49-F238E27FC236}">
                    <a16:creationId xmlns:a16="http://schemas.microsoft.com/office/drawing/2014/main" id="{F78D0782-4201-113D-7A37-34BDB5C2E4AA}"/>
                  </a:ext>
                </a:extLst>
              </p:cNvPr>
              <p:cNvSpPr/>
              <p:nvPr/>
            </p:nvSpPr>
            <p:spPr>
              <a:xfrm>
                <a:off x="16150492" y="9732465"/>
                <a:ext cx="7486422" cy="1314776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800" dirty="0"/>
                  <a:t>?</a:t>
                </a:r>
                <a:endParaRPr sz="4800" dirty="0"/>
              </a:p>
            </p:txBody>
          </p:sp>
        </mc:Choice>
        <mc:Fallback xmlns="">
          <p:sp>
            <p:nvSpPr>
              <p:cNvPr id="23" name="Candy: A problem on leetcode">
                <a:extLst>
                  <a:ext uri="{FF2B5EF4-FFF2-40B4-BE49-F238E27FC236}">
                    <a16:creationId xmlns:a16="http://schemas.microsoft.com/office/drawing/2014/main" id="{F78D0782-4201-113D-7A37-34BDB5C2E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9732465"/>
                <a:ext cx="7486422" cy="1314776"/>
              </a:xfrm>
              <a:prstGeom prst="roundRect">
                <a:avLst>
                  <a:gd name="adj" fmla="val 1661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D94164-8074-E208-CA70-1A241DBA82C0}"/>
                  </a:ext>
                </a:extLst>
              </p:cNvPr>
              <p:cNvSpPr/>
              <p:nvPr/>
            </p:nvSpPr>
            <p:spPr>
              <a:xfrm>
                <a:off x="16151552" y="11467378"/>
                <a:ext cx="7485362" cy="144280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D94164-8074-E208-CA70-1A241DBA8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552" y="11467378"/>
                <a:ext cx="7485362" cy="144280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1">
                <a:extLst>
                  <a:ext uri="{FF2B5EF4-FFF2-40B4-BE49-F238E27FC236}">
                    <a16:creationId xmlns:a16="http://schemas.microsoft.com/office/drawing/2014/main" id="{7496E1D2-E8CF-E7EA-AF6C-42D686517C04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1">
                <a:extLst>
                  <a:ext uri="{FF2B5EF4-FFF2-40B4-BE49-F238E27FC236}">
                    <a16:creationId xmlns:a16="http://schemas.microsoft.com/office/drawing/2014/main" id="{7496E1D2-E8CF-E7EA-AF6C-42D686517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2">
                <a:extLst>
                  <a:ext uri="{FF2B5EF4-FFF2-40B4-BE49-F238E27FC236}">
                    <a16:creationId xmlns:a16="http://schemas.microsoft.com/office/drawing/2014/main" id="{0DD4CA62-0877-90D6-9B63-1FC81957B359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2">
                <a:extLst>
                  <a:ext uri="{FF2B5EF4-FFF2-40B4-BE49-F238E27FC236}">
                    <a16:creationId xmlns:a16="http://schemas.microsoft.com/office/drawing/2014/main" id="{0DD4CA62-0877-90D6-9B63-1FC81957B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3">
                <a:extLst>
                  <a:ext uri="{FF2B5EF4-FFF2-40B4-BE49-F238E27FC236}">
                    <a16:creationId xmlns:a16="http://schemas.microsoft.com/office/drawing/2014/main" id="{2255F930-00F8-4F1B-5C4A-A9C84A2055A1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6" name="!!b3">
                <a:extLst>
                  <a:ext uri="{FF2B5EF4-FFF2-40B4-BE49-F238E27FC236}">
                    <a16:creationId xmlns:a16="http://schemas.microsoft.com/office/drawing/2014/main" id="{2255F930-00F8-4F1B-5C4A-A9C84A205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ECB54ECE-3C80-A580-9DE7-BD11A639F7F3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ECB54ECE-3C80-A580-9DE7-BD11A639F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A026F9DD-2EA2-AF29-8B4C-245C376757AE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A026F9DD-2EA2-AF29-8B4C-245C37675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EAB4B1FA-C8AB-5669-13A8-17821F198D6C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EAB4B1FA-C8AB-5669-13A8-17821F19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C09E38D6-099E-7FB5-7C38-36C2C5697024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C09E38D6-099E-7FB5-7C38-36C2C5697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243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1">
                <a:extLst>
                  <a:ext uri="{FF2B5EF4-FFF2-40B4-BE49-F238E27FC236}">
                    <a16:creationId xmlns:a16="http://schemas.microsoft.com/office/drawing/2014/main" id="{99B5B8CD-D2A1-8EC5-6E38-94DF5594D06B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1">
                <a:extLst>
                  <a:ext uri="{FF2B5EF4-FFF2-40B4-BE49-F238E27FC236}">
                    <a16:creationId xmlns:a16="http://schemas.microsoft.com/office/drawing/2014/main" id="{99B5B8CD-D2A1-8EC5-6E38-94DF5594D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7D97FEA8-D3A0-ED19-9EA8-70B09E5319CC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7D97FEA8-D3A0-ED19-9EA8-70B09E531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3BAEB9D-263D-64BA-C483-C623C236018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3BAEB9D-263D-64BA-C483-C623C2360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4CAD8E25-B8E8-BE63-5976-14011D039007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4CAD8E25-B8E8-BE63-5976-14011D039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6BD848E5-F2CD-A43F-73CC-562494F7A693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6BD848E5-F2CD-A43F-73CC-562494F7A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273FB4E0-CE64-9159-091A-E4A45F8A9044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273FB4E0-CE64-9159-091A-E4A45F8A9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!!b2">
                <a:extLst>
                  <a:ext uri="{FF2B5EF4-FFF2-40B4-BE49-F238E27FC236}">
                    <a16:creationId xmlns:a16="http://schemas.microsoft.com/office/drawing/2014/main" id="{2B0A37DA-801C-AFD9-0044-18E89E80B8EE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5" name="!!b2">
                <a:extLst>
                  <a:ext uri="{FF2B5EF4-FFF2-40B4-BE49-F238E27FC236}">
                    <a16:creationId xmlns:a16="http://schemas.microsoft.com/office/drawing/2014/main" id="{2B0A37DA-801C-AFD9-0044-18E89E80B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79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=??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ndy: A problem on leetcode">
                <a:extLst>
                  <a:ext uri="{FF2B5EF4-FFF2-40B4-BE49-F238E27FC236}">
                    <a16:creationId xmlns:a16="http://schemas.microsoft.com/office/drawing/2014/main" id="{8D47C254-36DA-EB38-60A2-C452DDB1C20B}"/>
                  </a:ext>
                </a:extLst>
              </p:cNvPr>
              <p:cNvSpPr/>
              <p:nvPr/>
            </p:nvSpPr>
            <p:spPr>
              <a:xfrm>
                <a:off x="16150493" y="8475293"/>
                <a:ext cx="7956416" cy="1314776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/>
                  <a:t>?</a:t>
                </a:r>
                <a:endParaRPr sz="4800" dirty="0"/>
              </a:p>
            </p:txBody>
          </p:sp>
        </mc:Choice>
        <mc:Fallback xmlns="">
          <p:sp>
            <p:nvSpPr>
              <p:cNvPr id="16" name="Candy: A problem on leetcode">
                <a:extLst>
                  <a:ext uri="{FF2B5EF4-FFF2-40B4-BE49-F238E27FC236}">
                    <a16:creationId xmlns:a16="http://schemas.microsoft.com/office/drawing/2014/main" id="{8D47C254-36DA-EB38-60A2-C452DDB1C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3" y="8475293"/>
                <a:ext cx="7956416" cy="1314776"/>
              </a:xfrm>
              <a:prstGeom prst="roundRect">
                <a:avLst>
                  <a:gd name="adj" fmla="val 1661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B4CE2F8-E1B1-EB41-04E3-E18DE80DF5DF}"/>
                  </a:ext>
                </a:extLst>
              </p:cNvPr>
              <p:cNvSpPr/>
              <p:nvPr/>
            </p:nvSpPr>
            <p:spPr>
              <a:xfrm>
                <a:off x="16151553" y="10228959"/>
                <a:ext cx="7485362" cy="144280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B4CE2F8-E1B1-EB41-04E3-E18DE80DF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553" y="10228959"/>
                <a:ext cx="7485362" cy="144280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1">
                <a:extLst>
                  <a:ext uri="{FF2B5EF4-FFF2-40B4-BE49-F238E27FC236}">
                    <a16:creationId xmlns:a16="http://schemas.microsoft.com/office/drawing/2014/main" id="{86600283-E42F-9A03-66E3-8B5B49CC3DB4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4" name="!!b1">
                <a:extLst>
                  <a:ext uri="{FF2B5EF4-FFF2-40B4-BE49-F238E27FC236}">
                    <a16:creationId xmlns:a16="http://schemas.microsoft.com/office/drawing/2014/main" id="{86600283-E42F-9A03-66E3-8B5B49CC3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2">
                <a:extLst>
                  <a:ext uri="{FF2B5EF4-FFF2-40B4-BE49-F238E27FC236}">
                    <a16:creationId xmlns:a16="http://schemas.microsoft.com/office/drawing/2014/main" id="{581EBAC4-B5E4-73B5-6C59-6A0F5766B088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5" name="!!b2">
                <a:extLst>
                  <a:ext uri="{FF2B5EF4-FFF2-40B4-BE49-F238E27FC236}">
                    <a16:creationId xmlns:a16="http://schemas.microsoft.com/office/drawing/2014/main" id="{581EBAC4-B5E4-73B5-6C59-6A0F5766B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3">
                <a:extLst>
                  <a:ext uri="{FF2B5EF4-FFF2-40B4-BE49-F238E27FC236}">
                    <a16:creationId xmlns:a16="http://schemas.microsoft.com/office/drawing/2014/main" id="{E26BDB13-524B-592F-C771-3D0172913598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6" name="!!b3">
                <a:extLst>
                  <a:ext uri="{FF2B5EF4-FFF2-40B4-BE49-F238E27FC236}">
                    <a16:creationId xmlns:a16="http://schemas.microsoft.com/office/drawing/2014/main" id="{E26BDB13-524B-592F-C771-3D01729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C52478AB-F329-3D40-A16C-F15AA013580C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C52478AB-F329-3D40-A16C-F15AA0135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9305B2FC-3950-9763-4DFA-2513D39F19CF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9305B2FC-3950-9763-4DFA-2513D39F1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FCAB4783-9AEA-2E3B-67AD-E103CA5DF30D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FCAB4783-9AEA-2E3B-67AD-E103CA5DF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9E58DB6C-6B39-EAFE-7C02-2C0E2B3E89A3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9E58DB6C-6B39-EAFE-7C02-2C0E2B3E8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7D20F848-34AE-2981-C9C1-63A7905181E3}"/>
              </a:ext>
            </a:extLst>
          </p:cNvPr>
          <p:cNvSpPr/>
          <p:nvPr/>
        </p:nvSpPr>
        <p:spPr>
          <a:xfrm>
            <a:off x="11937138" y="3398621"/>
            <a:ext cx="119836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Introducing : Complex Numbers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8FB19412-E83E-DAB2-C84C-878D40BAC676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8FB19412-E83E-DAB2-C84C-878D40BAC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2">
                <a:extLst>
                  <a:ext uri="{FF2B5EF4-FFF2-40B4-BE49-F238E27FC236}">
                    <a16:creationId xmlns:a16="http://schemas.microsoft.com/office/drawing/2014/main" id="{83BCE2E5-F0ED-34C0-3746-2E6452AF6512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2">
                <a:extLst>
                  <a:ext uri="{FF2B5EF4-FFF2-40B4-BE49-F238E27FC236}">
                    <a16:creationId xmlns:a16="http://schemas.microsoft.com/office/drawing/2014/main" id="{83BCE2E5-F0ED-34C0-3746-2E6452AF6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3">
                <a:extLst>
                  <a:ext uri="{FF2B5EF4-FFF2-40B4-BE49-F238E27FC236}">
                    <a16:creationId xmlns:a16="http://schemas.microsoft.com/office/drawing/2014/main" id="{3BADDC3F-76C9-E4A0-D2F9-E8F4E0EF2F1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5" name="!!b3">
                <a:extLst>
                  <a:ext uri="{FF2B5EF4-FFF2-40B4-BE49-F238E27FC236}">
                    <a16:creationId xmlns:a16="http://schemas.microsoft.com/office/drawing/2014/main" id="{3BADDC3F-76C9-E4A0-D2F9-E8F4E0EF2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DE72E517-2194-21B6-C01E-9FA81062E2DD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" name="!!b2">
                <a:extLst>
                  <a:ext uri="{FF2B5EF4-FFF2-40B4-BE49-F238E27FC236}">
                    <a16:creationId xmlns:a16="http://schemas.microsoft.com/office/drawing/2014/main" id="{DE72E517-2194-21B6-C01E-9FA81062E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BF4E2688-E18F-36F1-DEED-4FDBC5DE0C4F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BF4E2688-E18F-36F1-DEED-4FDBC5DE0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3DEEB2B9-A74E-6B86-C555-EDF9A861461E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!!b2">
                <a:extLst>
                  <a:ext uri="{FF2B5EF4-FFF2-40B4-BE49-F238E27FC236}">
                    <a16:creationId xmlns:a16="http://schemas.microsoft.com/office/drawing/2014/main" id="{3DEEB2B9-A74E-6B86-C555-EDF9A8614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0CA8D5EE-E9A0-8751-7D1A-9A3C3D7B139E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8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32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26" name="!!b2">
                <a:extLst>
                  <a:ext uri="{FF2B5EF4-FFF2-40B4-BE49-F238E27FC236}">
                    <a16:creationId xmlns:a16="http://schemas.microsoft.com/office/drawing/2014/main" id="{0CA8D5EE-E9A0-8751-7D1A-9A3C3D7B1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96631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63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1">
                <a:extLst>
                  <a:ext uri="{FF2B5EF4-FFF2-40B4-BE49-F238E27FC236}">
                    <a16:creationId xmlns:a16="http://schemas.microsoft.com/office/drawing/2014/main" id="{2491ADC0-0E53-8C2A-F5E3-9F26D25F73E5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!!b1">
                <a:extLst>
                  <a:ext uri="{FF2B5EF4-FFF2-40B4-BE49-F238E27FC236}">
                    <a16:creationId xmlns:a16="http://schemas.microsoft.com/office/drawing/2014/main" id="{2491ADC0-0E53-8C2A-F5E3-9F26D25F7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F209DFC7-990C-2795-90BA-D58DC1817D1B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7" name="!!b2">
                <a:extLst>
                  <a:ext uri="{FF2B5EF4-FFF2-40B4-BE49-F238E27FC236}">
                    <a16:creationId xmlns:a16="http://schemas.microsoft.com/office/drawing/2014/main" id="{F209DFC7-990C-2795-90BA-D58DC1817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3">
                <a:extLst>
                  <a:ext uri="{FF2B5EF4-FFF2-40B4-BE49-F238E27FC236}">
                    <a16:creationId xmlns:a16="http://schemas.microsoft.com/office/drawing/2014/main" id="{FFA78847-B779-AD3A-58EC-1E1B13DE093D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3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−2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8" name="!!b3">
                <a:extLst>
                  <a:ext uri="{FF2B5EF4-FFF2-40B4-BE49-F238E27FC236}">
                    <a16:creationId xmlns:a16="http://schemas.microsoft.com/office/drawing/2014/main" id="{FFA78847-B779-AD3A-58EC-1E1B13DE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30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(5)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30686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(6)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8393080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7498503" y="7267284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(5)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7267284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7498502" y="8508275"/>
                <a:ext cx="850954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𝑦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𝑦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(6)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2" y="8508275"/>
                <a:ext cx="850954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E8336DD8-4ED1-FD89-A377-1D179DE7BD84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E8336DD8-4ED1-FD89-A377-1D179DE7B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1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(−1)(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+(−1)(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+1(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D2C8F9C-108C-32CD-6A7C-943285949BB4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D2C8F9C-108C-32CD-6A7C-943285949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399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828A3178-1FA0-62C3-B708-696B43DCF8BA}"/>
                  </a:ext>
                </a:extLst>
              </p:cNvPr>
              <p:cNvSpPr/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(8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828A3178-1FA0-62C3-B708-696B43DCF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83652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56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/>
              <p:nvPr/>
            </p:nvSpPr>
            <p:spPr>
              <a:xfrm>
                <a:off x="1473471" y="593888"/>
                <a:ext cx="969642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71" y="593888"/>
                <a:ext cx="969642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/>
              <p:nvPr/>
            </p:nvSpPr>
            <p:spPr>
              <a:xfrm>
                <a:off x="12962878" y="558894"/>
                <a:ext cx="969642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(−6)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878" y="558894"/>
                <a:ext cx="969642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781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747083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45E625E1-BEE5-0451-4DE7-A4789AE841AA}"/>
              </a:ext>
            </a:extLst>
          </p:cNvPr>
          <p:cNvSpPr/>
          <p:nvPr/>
        </p:nvSpPr>
        <p:spPr>
          <a:xfrm>
            <a:off x="747082" y="1897347"/>
            <a:ext cx="228898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Is there a simple way to evaluate A(x) at two points?</a:t>
            </a:r>
            <a:endParaRPr sz="4800" dirty="0"/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656D7638-9D39-60C8-76D9-B4F27F5C5AC2}"/>
              </a:ext>
            </a:extLst>
          </p:cNvPr>
          <p:cNvSpPr/>
          <p:nvPr/>
        </p:nvSpPr>
        <p:spPr>
          <a:xfrm>
            <a:off x="747081" y="3538577"/>
            <a:ext cx="22889831" cy="131477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We can choose those two points. What are those points?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352457" y="5389855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57" y="5389855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375360" y="5389855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360" y="5389855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747080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0" y="408499"/>
                <a:ext cx="2288983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503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/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/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(−6)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/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+(−1)(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/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)(−6)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2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/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3" name="!!b2">
                <a:extLst>
                  <a:ext uri="{FF2B5EF4-FFF2-40B4-BE49-F238E27FC236}">
                    <a16:creationId xmlns:a16="http://schemas.microsoft.com/office/drawing/2014/main" id="{4BDC5609-F74B-F2B4-6265-02CA1049C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4" y="7191388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/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−6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!!b3">
                <a:extLst>
                  <a:ext uri="{FF2B5EF4-FFF2-40B4-BE49-F238E27FC236}">
                    <a16:creationId xmlns:a16="http://schemas.microsoft.com/office/drawing/2014/main" id="{F0C3B787-B66B-1CBD-02B2-016B4373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535" y="8475293"/>
                <a:ext cx="537478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/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1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0" name="!!b2">
                <a:extLst>
                  <a:ext uri="{FF2B5EF4-FFF2-40B4-BE49-F238E27FC236}">
                    <a16:creationId xmlns:a16="http://schemas.microsoft.com/office/drawing/2014/main" id="{42D9A66D-0324-1734-250C-7BE13684C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1288381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/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5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1" name="!!b2">
                <a:extLst>
                  <a:ext uri="{FF2B5EF4-FFF2-40B4-BE49-F238E27FC236}">
                    <a16:creationId xmlns:a16="http://schemas.microsoft.com/office/drawing/2014/main" id="{79F5C947-4483-A25B-05FA-CA2188245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4" y="12553606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/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0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2" name="!!b2">
                <a:extLst>
                  <a:ext uri="{FF2B5EF4-FFF2-40B4-BE49-F238E27FC236}">
                    <a16:creationId xmlns:a16="http://schemas.microsoft.com/office/drawing/2014/main" id="{B2B9C3D2-6C18-6956-16E9-3F5BBE76D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33" y="11278689"/>
                <a:ext cx="377306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/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IN" sz="32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32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E1AA7557-C2B8-C5C2-57AD-7E90FD82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35" y="12530909"/>
                <a:ext cx="372461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/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𝐵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=−4</m:t>
                      </m:r>
                    </m:oMath>
                  </m:oMathPara>
                </a14:m>
                <a:endParaRPr lang="en-IN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8" name="!!b2">
                <a:extLst>
                  <a:ext uri="{FF2B5EF4-FFF2-40B4-BE49-F238E27FC236}">
                    <a16:creationId xmlns:a16="http://schemas.microsoft.com/office/drawing/2014/main" id="{C9266CAF-DFFC-D8D2-CDDC-EC703F50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484" y="7201557"/>
                <a:ext cx="5078571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/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𝐶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6</m:t>
                      </m:r>
                    </m:oMath>
                  </m:oMathPara>
                </a14:m>
                <a:endParaRPr lang="en-IN" sz="4000" i="1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4" name="!!b3">
                <a:extLst>
                  <a:ext uri="{FF2B5EF4-FFF2-40B4-BE49-F238E27FC236}">
                    <a16:creationId xmlns:a16="http://schemas.microsoft.com/office/drawing/2014/main" id="{40D69A7E-5F98-3912-C946-9CB11919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78" y="8508275"/>
                <a:ext cx="5112177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/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=2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6" name="!!b1">
                <a:extLst>
                  <a:ext uri="{FF2B5EF4-FFF2-40B4-BE49-F238E27FC236}">
                    <a16:creationId xmlns:a16="http://schemas.microsoft.com/office/drawing/2014/main" id="{43EE03C8-BD0D-C516-B620-600FC7F53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39" y="635583"/>
                <a:ext cx="4402896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/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𝑖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=6−6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𝑖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5" name="!!b1">
                <a:extLst>
                  <a:ext uri="{FF2B5EF4-FFF2-40B4-BE49-F238E27FC236}">
                    <a16:creationId xmlns:a16="http://schemas.microsoft.com/office/drawing/2014/main" id="{6A047480-74B5-F36A-0C64-DAA65CD6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302" y="613014"/>
                <a:ext cx="458582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/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=−10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" name="!!b1">
                <a:extLst>
                  <a:ext uri="{FF2B5EF4-FFF2-40B4-BE49-F238E27FC236}">
                    <a16:creationId xmlns:a16="http://schemas.microsoft.com/office/drawing/2014/main" id="{76BC2AA3-EDA8-C4A9-7B22-82628DF0E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04" y="635583"/>
                <a:ext cx="5435383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/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𝐴</m:t>
                      </m:r>
                      <m:d>
                        <m:dPr>
                          <m:ctrlPr>
                            <a:rPr lang="en-IN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d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</m:t>
                          </m:r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𝑖</m:t>
                          </m:r>
                        </m:e>
                      </m:d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=6+6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𝑖</m:t>
                      </m:r>
                    </m:oMath>
                  </m:oMathPara>
                </a14:m>
                <a:endParaRPr lang="en-IN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26" name="!!b1">
                <a:extLst>
                  <a:ext uri="{FF2B5EF4-FFF2-40B4-BE49-F238E27FC236}">
                    <a16:creationId xmlns:a16="http://schemas.microsoft.com/office/drawing/2014/main" id="{42E0AF93-B2FC-C56A-E4CB-D23813021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134" y="635583"/>
                <a:ext cx="5201900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10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7BCB025-6324-7D8D-7E70-6D0E52188606}"/>
                  </a:ext>
                </a:extLst>
              </p:cNvPr>
              <p:cNvSpPr/>
              <p:nvPr/>
            </p:nvSpPr>
            <p:spPr>
              <a:xfrm>
                <a:off x="747084" y="501578"/>
                <a:ext cx="22889831" cy="266384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To evaluate A(x):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At 2 points, we use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1,−1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At 4 points, we use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1,−1,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7BCB025-6324-7D8D-7E70-6D0E52188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501578"/>
                <a:ext cx="22889831" cy="266384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ndy: A problem on leetcode">
                <a:extLst>
                  <a:ext uri="{FF2B5EF4-FFF2-40B4-BE49-F238E27FC236}">
                    <a16:creationId xmlns:a16="http://schemas.microsoft.com/office/drawing/2014/main" id="{15205253-E875-661C-C35E-BBF805D34B47}"/>
                  </a:ext>
                </a:extLst>
              </p:cNvPr>
              <p:cNvSpPr/>
              <p:nvPr/>
            </p:nvSpPr>
            <p:spPr>
              <a:xfrm>
                <a:off x="747084" y="4203520"/>
                <a:ext cx="22889831" cy="2346135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800" dirty="0"/>
                  <a:t>If we want to evaluate A(x) at 4,8,…,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ponts</a:t>
                </a:r>
                <a:r>
                  <a:rPr lang="en-US" sz="4800" dirty="0"/>
                  <a:t>, what should we use?</a:t>
                </a:r>
                <a:endParaRPr sz="4800" dirty="0"/>
              </a:p>
            </p:txBody>
          </p:sp>
        </mc:Choice>
        <mc:Fallback xmlns="">
          <p:sp>
            <p:nvSpPr>
              <p:cNvPr id="3" name="Candy: A problem on leetcode">
                <a:extLst>
                  <a:ext uri="{FF2B5EF4-FFF2-40B4-BE49-F238E27FC236}">
                    <a16:creationId xmlns:a16="http://schemas.microsoft.com/office/drawing/2014/main" id="{15205253-E875-661C-C35E-BBF805D3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4203520"/>
                <a:ext cx="22889831" cy="2346135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EE619F-3A86-2E98-85F2-5FC062112076}"/>
              </a:ext>
            </a:extLst>
          </p:cNvPr>
          <p:cNvSpPr/>
          <p:nvPr/>
        </p:nvSpPr>
        <p:spPr>
          <a:xfrm>
            <a:off x="747084" y="7587748"/>
            <a:ext cx="22889831" cy="266384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This will require another insight </a:t>
            </a:r>
            <a:r>
              <a:rPr lang="en-US" sz="4000">
                <a:solidFill>
                  <a:srgbClr val="7030A0"/>
                </a:solidFill>
                <a:latin typeface="Bradley Hand" pitchFamily="2" charset="77"/>
              </a:rPr>
              <a:t>from complex numbers.</a:t>
            </a: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033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55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61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64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3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3A84FC-611F-55FE-3C04-82C1D114B417}"/>
                  </a:ext>
                </a:extLst>
              </p:cNvPr>
              <p:cNvSpPr/>
              <p:nvPr/>
            </p:nvSpPr>
            <p:spPr>
              <a:xfrm>
                <a:off x="668114" y="4025344"/>
                <a:ext cx="23131686" cy="263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just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</a:t>
                </a:r>
                <a:r>
                  <a:rPr lang="en-US" sz="4000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C3A84FC-611F-55FE-3C04-82C1D114B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14" y="4025344"/>
                <a:ext cx="23131686" cy="263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750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/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D551535-A9E3-6872-5619-94C2D429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77" y="577056"/>
                <a:ext cx="7610108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/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0048174-8BD5-6F44-673E-2FF04CD6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70" y="20647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/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526366-0251-3334-1515-E8B8F8D0E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4357" y="20647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/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4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2">
                <a:extLst>
                  <a:ext uri="{FF2B5EF4-FFF2-40B4-BE49-F238E27FC236}">
                    <a16:creationId xmlns:a16="http://schemas.microsoft.com/office/drawing/2014/main" id="{7346A984-B9AC-A7B7-F68C-7423FA98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15" y="57705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9EE9C-1C66-342B-6BB6-A98B014E5F2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821669" y="2859306"/>
            <a:ext cx="6053140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/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17AC1-48D8-AD82-6675-53A6CF02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208" y="7958743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3C7DB-A5FD-4538-6813-E477F877E128}"/>
              </a:ext>
            </a:extLst>
          </p:cNvPr>
          <p:cNvCxnSpPr>
            <a:cxnSpLocks/>
          </p:cNvCxnSpPr>
          <p:nvPr/>
        </p:nvCxnSpPr>
        <p:spPr>
          <a:xfrm flipH="1">
            <a:off x="11874808" y="2859306"/>
            <a:ext cx="6950149" cy="509943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/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!!box3">
                <a:extLst>
                  <a:ext uri="{FF2B5EF4-FFF2-40B4-BE49-F238E27FC236}">
                    <a16:creationId xmlns:a16="http://schemas.microsoft.com/office/drawing/2014/main" id="{F2F977BB-E587-794D-6C69-7AC252E50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5" y="7377546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/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!!box4">
                <a:extLst>
                  <a:ext uri="{FF2B5EF4-FFF2-40B4-BE49-F238E27FC236}">
                    <a16:creationId xmlns:a16="http://schemas.microsoft.com/office/drawing/2014/main" id="{35AC010D-2FD8-ECE3-0E02-13A1B58E9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6" y="8593103"/>
                <a:ext cx="7610109" cy="1162394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9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2267</Words>
  <Application>Microsoft Macintosh PowerPoint</Application>
  <PresentationFormat>Custom</PresentationFormat>
  <Paragraphs>330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420</cp:revision>
  <dcterms:modified xsi:type="dcterms:W3CDTF">2024-09-05T04:46:25Z</dcterms:modified>
</cp:coreProperties>
</file>