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8"/>
  </p:notesMasterIdLst>
  <p:sldIdLst>
    <p:sldId id="256" r:id="rId2"/>
    <p:sldId id="278" r:id="rId3"/>
    <p:sldId id="332" r:id="rId4"/>
    <p:sldId id="283" r:id="rId5"/>
    <p:sldId id="284" r:id="rId6"/>
    <p:sldId id="285" r:id="rId7"/>
    <p:sldId id="286" r:id="rId8"/>
    <p:sldId id="287" r:id="rId9"/>
    <p:sldId id="288" r:id="rId10"/>
    <p:sldId id="289" r:id="rId11"/>
    <p:sldId id="290" r:id="rId12"/>
    <p:sldId id="291" r:id="rId13"/>
    <p:sldId id="292" r:id="rId14"/>
    <p:sldId id="293" r:id="rId15"/>
    <p:sldId id="294" r:id="rId16"/>
    <p:sldId id="312" r:id="rId17"/>
    <p:sldId id="313" r:id="rId18"/>
    <p:sldId id="314" r:id="rId19"/>
    <p:sldId id="311" r:id="rId20"/>
    <p:sldId id="315" r:id="rId21"/>
    <p:sldId id="317" r:id="rId22"/>
    <p:sldId id="318" r:id="rId23"/>
    <p:sldId id="319" r:id="rId24"/>
    <p:sldId id="320" r:id="rId25"/>
    <p:sldId id="321" r:id="rId26"/>
    <p:sldId id="322" r:id="rId27"/>
    <p:sldId id="323" r:id="rId28"/>
    <p:sldId id="331" r:id="rId29"/>
    <p:sldId id="324" r:id="rId30"/>
    <p:sldId id="325" r:id="rId31"/>
    <p:sldId id="326" r:id="rId32"/>
    <p:sldId id="327" r:id="rId33"/>
    <p:sldId id="328" r:id="rId34"/>
    <p:sldId id="304" r:id="rId35"/>
    <p:sldId id="329" r:id="rId36"/>
    <p:sldId id="330" r:id="rId3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457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914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1371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18288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22860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27432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32004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3657600" algn="l" defTabSz="2438338" rtl="0" fontAlgn="auto" latinLnBrk="0" hangingPunct="0">
      <a:lnSpc>
        <a:spcPct val="90000"/>
      </a:lnSpc>
      <a:spcBef>
        <a:spcPts val="4500"/>
      </a:spcBef>
      <a:spcAft>
        <a:spcPts val="0"/>
      </a:spcAft>
      <a:buClrTx/>
      <a:buSzTx/>
      <a:buFontTx/>
      <a:buNone/>
      <a:tabLst/>
      <a:defRPr kumimoji="0" sz="4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41651"/>
    <a:srgbClr val="424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930"/>
    <p:restoredTop sz="87829"/>
  </p:normalViewPr>
  <p:slideViewPr>
    <p:cSldViewPr snapToGrid="0">
      <p:cViewPr varScale="1">
        <p:scale>
          <a:sx n="61" d="100"/>
          <a:sy n="61" d="100"/>
        </p:scale>
        <p:origin x="696" y="22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Shape 16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9" name="Shape 16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905797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91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755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4333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2959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40887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92374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370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7272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38228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09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Agenda Subtitle</a:t>
            </a:r>
          </a:p>
        </p:txBody>
      </p:sp>
      <p:sp>
        <p:nvSpPr>
          <p:cNvPr id="110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1pPr>
            <a:lvl2pPr marL="0" indent="4572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2pPr>
            <a:lvl3pPr marL="0" indent="9144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3pPr>
            <a:lvl4pPr marL="0" indent="13716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4pPr>
            <a:lvl5pPr marL="0" indent="1828800" defTabSz="825500">
              <a:lnSpc>
                <a:spcPct val="100000"/>
              </a:lnSpc>
              <a:spcBef>
                <a:spcPts val="1800"/>
              </a:spcBef>
              <a:buSzTx/>
              <a:buNone/>
              <a:defRPr sz="5500" spc="-55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1160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1pPr>
            <a:lvl2pPr marL="0" indent="4572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2pPr>
            <a:lvl3pPr marL="0" indent="9144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3pPr>
            <a:lvl4pPr marL="0" indent="13716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4pPr>
            <a:lvl5pPr marL="0" indent="1828800" algn="ctr">
              <a:lnSpc>
                <a:spcPct val="80000"/>
              </a:lnSpc>
              <a:spcBef>
                <a:spcPts val="0"/>
              </a:spcBef>
              <a:buSzTx/>
              <a:buNone/>
              <a:defRPr sz="25000" b="1" spc="-250"/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>
              <a:spcBef>
                <a:spcPts val="0"/>
              </a:spcBef>
              <a:buSzTx/>
              <a:buNone/>
              <a:defRPr sz="8500" spc="-17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Bowl of salad with fried rice, boiled eggs and chopsticks"/>
          <p:cNvSpPr>
            <a:spLocks noGrp="1"/>
          </p:cNvSpPr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Bowl with salmon cakes, salad and houmous "/>
          <p:cNvSpPr>
            <a:spLocks noGrp="1"/>
          </p:cNvSpPr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Bowl of pappardelle pasta with parsley butter, roasted hazelnuts and shaved parmesan cheese"/>
          <p:cNvSpPr>
            <a:spLocks noGrp="1"/>
          </p:cNvSpPr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bowl of salad with fried rice, boiled eggs and chopsticks"/>
          <p:cNvSpPr>
            <a:spLocks noGrp="1"/>
          </p:cNvSpPr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>
            <a:spLocks noGrp="1"/>
          </p:cNvSpPr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23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2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 and houmous"/>
          <p:cNvSpPr>
            <a:spLocks noGrp="1"/>
          </p:cNvSpPr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 numCol="2" spcCol="1098550"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61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2" name="Bowl of pappardelle pasta with parsley butter, roasted hazelnuts and shaved parmesan cheese"/>
          <p:cNvSpPr>
            <a:spLocks noGrp="1"/>
          </p:cNvSpPr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8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1600" b="0" spc="-232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ctr" defTabSz="584200">
              <a:lnSpc>
                <a:spcPct val="100000"/>
              </a:lnSpc>
              <a:spcBef>
                <a:spcPts val="0"/>
              </a:spcBef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500" b="1" i="0" u="none" strike="noStrike" cap="none" spc="-17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titleStyle>
    <p:bodyStyle>
      <a:lvl1pPr marL="609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1pPr>
      <a:lvl2pPr marL="1219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2pPr>
      <a:lvl3pPr marL="1828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3pPr>
      <a:lvl4pPr marL="2438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4pPr>
      <a:lvl5pPr marL="30480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5pPr>
      <a:lvl6pPr marL="36576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6pPr>
      <a:lvl7pPr marL="42672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7pPr>
      <a:lvl8pPr marL="48768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8pPr>
      <a:lvl9pPr marL="5486400" marR="0" indent="-609600" algn="l" defTabSz="2438338" rtl="0" latinLnBrk="0">
        <a:lnSpc>
          <a:spcPct val="90000"/>
        </a:lnSpc>
        <a:spcBef>
          <a:spcPts val="4500"/>
        </a:spcBef>
        <a:spcAft>
          <a:spcPts val="0"/>
        </a:spcAft>
        <a:buClrTx/>
        <a:buSzPct val="123000"/>
        <a:buFontTx/>
        <a:buChar char="•"/>
        <a:tabLst/>
        <a:defRPr sz="48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4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3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5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5.png"/><Relationship Id="rId7" Type="http://schemas.openxmlformats.org/officeDocument/2006/relationships/image" Target="../media/image42.png"/><Relationship Id="rId12" Type="http://schemas.openxmlformats.org/officeDocument/2006/relationships/image" Target="../media/image3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1.png"/><Relationship Id="rId11" Type="http://schemas.openxmlformats.org/officeDocument/2006/relationships/image" Target="../media/image38.png"/><Relationship Id="rId5" Type="http://schemas.openxmlformats.org/officeDocument/2006/relationships/image" Target="../media/image40.png"/><Relationship Id="rId10" Type="http://schemas.openxmlformats.org/officeDocument/2006/relationships/image" Target="../media/image37.png"/><Relationship Id="rId4" Type="http://schemas.openxmlformats.org/officeDocument/2006/relationships/image" Target="../media/image2.png"/><Relationship Id="rId9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3.png"/><Relationship Id="rId3" Type="http://schemas.openxmlformats.org/officeDocument/2006/relationships/image" Target="../media/image25.png"/><Relationship Id="rId7" Type="http://schemas.openxmlformats.org/officeDocument/2006/relationships/image" Target="../media/image47.png"/><Relationship Id="rId12" Type="http://schemas.openxmlformats.org/officeDocument/2006/relationships/image" Target="../media/image5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46.png"/><Relationship Id="rId11" Type="http://schemas.openxmlformats.org/officeDocument/2006/relationships/image" Target="../media/image51.png"/><Relationship Id="rId5" Type="http://schemas.openxmlformats.org/officeDocument/2006/relationships/image" Target="../media/image45.png"/><Relationship Id="rId10" Type="http://schemas.openxmlformats.org/officeDocument/2006/relationships/image" Target="../media/image50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25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58.png"/><Relationship Id="rId14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4.png"/><Relationship Id="rId3" Type="http://schemas.openxmlformats.org/officeDocument/2006/relationships/image" Target="../media/image25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12.png"/><Relationship Id="rId10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58.png"/><Relationship Id="rId14" Type="http://schemas.openxmlformats.org/officeDocument/2006/relationships/image" Target="../media/image65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66.png"/><Relationship Id="rId3" Type="http://schemas.openxmlformats.org/officeDocument/2006/relationships/image" Target="../media/image25.png"/><Relationship Id="rId7" Type="http://schemas.openxmlformats.org/officeDocument/2006/relationships/image" Target="../media/image69.png"/><Relationship Id="rId12" Type="http://schemas.openxmlformats.org/officeDocument/2006/relationships/image" Target="../media/image6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8.png"/><Relationship Id="rId11" Type="http://schemas.openxmlformats.org/officeDocument/2006/relationships/image" Target="../media/image60.png"/><Relationship Id="rId5" Type="http://schemas.openxmlformats.org/officeDocument/2006/relationships/image" Target="../media/image67.png"/><Relationship Id="rId10" Type="http://schemas.openxmlformats.org/officeDocument/2006/relationships/image" Target="../media/image59.png"/><Relationship Id="rId4" Type="http://schemas.openxmlformats.org/officeDocument/2006/relationships/image" Target="../media/image44.png"/><Relationship Id="rId9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340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650.png"/><Relationship Id="rId11" Type="http://schemas.openxmlformats.org/officeDocument/2006/relationships/image" Target="../media/image610.png"/><Relationship Id="rId5" Type="http://schemas.openxmlformats.org/officeDocument/2006/relationships/image" Target="../media/image640.png"/><Relationship Id="rId4" Type="http://schemas.openxmlformats.org/officeDocument/2006/relationships/image" Target="../media/image3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0.png"/><Relationship Id="rId3" Type="http://schemas.openxmlformats.org/officeDocument/2006/relationships/image" Target="../media/image72.png"/><Relationship Id="rId7" Type="http://schemas.openxmlformats.org/officeDocument/2006/relationships/image" Target="../media/image4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5.png"/><Relationship Id="rId11" Type="http://schemas.openxmlformats.org/officeDocument/2006/relationships/image" Target="../media/image610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2.png"/><Relationship Id="rId7" Type="http://schemas.openxmlformats.org/officeDocument/2006/relationships/image" Target="../media/image7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78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6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71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Relationship Id="rId9" Type="http://schemas.openxmlformats.org/officeDocument/2006/relationships/image" Target="../media/image87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1.png"/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7.png"/><Relationship Id="rId5" Type="http://schemas.openxmlformats.org/officeDocument/2006/relationships/image" Target="../media/image411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7.png"/><Relationship Id="rId3" Type="http://schemas.openxmlformats.org/officeDocument/2006/relationships/image" Target="../media/image92.png"/><Relationship Id="rId7" Type="http://schemas.openxmlformats.org/officeDocument/2006/relationships/image" Target="../media/image96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5.png"/><Relationship Id="rId5" Type="http://schemas.openxmlformats.org/officeDocument/2006/relationships/image" Target="../media/image94.png"/><Relationship Id="rId4" Type="http://schemas.openxmlformats.org/officeDocument/2006/relationships/image" Target="../media/image93.png"/><Relationship Id="rId9" Type="http://schemas.openxmlformats.org/officeDocument/2006/relationships/image" Target="../media/image9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3" Type="http://schemas.openxmlformats.org/officeDocument/2006/relationships/image" Target="../media/image990.png"/><Relationship Id="rId7" Type="http://schemas.openxmlformats.org/officeDocument/2006/relationships/image" Target="../media/image103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0.png"/><Relationship Id="rId3" Type="http://schemas.openxmlformats.org/officeDocument/2006/relationships/image" Target="../media/image990.png"/><Relationship Id="rId7" Type="http://schemas.openxmlformats.org/officeDocument/2006/relationships/image" Target="../media/image103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02.png"/><Relationship Id="rId5" Type="http://schemas.openxmlformats.org/officeDocument/2006/relationships/image" Target="../media/image101.png"/><Relationship Id="rId4" Type="http://schemas.openxmlformats.org/officeDocument/2006/relationships/image" Target="../media/image100.png"/><Relationship Id="rId9" Type="http://schemas.openxmlformats.org/officeDocument/2006/relationships/image" Target="../media/image10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0.pn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13" Type="http://schemas.openxmlformats.org/officeDocument/2006/relationships/image" Target="../media/image570.png"/><Relationship Id="rId18" Type="http://schemas.openxmlformats.org/officeDocument/2006/relationships/image" Target="../media/image620.png"/><Relationship Id="rId3" Type="http://schemas.openxmlformats.org/officeDocument/2006/relationships/image" Target="../media/image290.png"/><Relationship Id="rId21" Type="http://schemas.openxmlformats.org/officeDocument/2006/relationships/image" Target="../media/image87.svg"/><Relationship Id="rId7" Type="http://schemas.openxmlformats.org/officeDocument/2006/relationships/image" Target="../media/image341.png"/><Relationship Id="rId12" Type="http://schemas.openxmlformats.org/officeDocument/2006/relationships/image" Target="../media/image560.png"/><Relationship Id="rId17" Type="http://schemas.openxmlformats.org/officeDocument/2006/relationships/image" Target="../media/image611.png"/><Relationship Id="rId2" Type="http://schemas.openxmlformats.org/officeDocument/2006/relationships/image" Target="../media/image310.png"/><Relationship Id="rId16" Type="http://schemas.openxmlformats.org/officeDocument/2006/relationships/image" Target="../media/image601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0.png"/><Relationship Id="rId11" Type="http://schemas.openxmlformats.org/officeDocument/2006/relationships/image" Target="../media/image380.png"/><Relationship Id="rId5" Type="http://schemas.openxmlformats.org/officeDocument/2006/relationships/image" Target="../media/image320.png"/><Relationship Id="rId15" Type="http://schemas.openxmlformats.org/officeDocument/2006/relationships/image" Target="../media/image590.png"/><Relationship Id="rId10" Type="http://schemas.openxmlformats.org/officeDocument/2006/relationships/image" Target="../media/image370.png"/><Relationship Id="rId19" Type="http://schemas.openxmlformats.org/officeDocument/2006/relationships/image" Target="../media/image630.png"/><Relationship Id="rId4" Type="http://schemas.openxmlformats.org/officeDocument/2006/relationships/image" Target="../media/image300.png"/><Relationship Id="rId9" Type="http://schemas.openxmlformats.org/officeDocument/2006/relationships/image" Target="../media/image360.png"/><Relationship Id="rId14" Type="http://schemas.openxmlformats.org/officeDocument/2006/relationships/image" Target="../media/image58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13" Type="http://schemas.openxmlformats.org/officeDocument/2006/relationships/image" Target="../media/image570.png"/><Relationship Id="rId18" Type="http://schemas.openxmlformats.org/officeDocument/2006/relationships/image" Target="../media/image620.png"/><Relationship Id="rId3" Type="http://schemas.openxmlformats.org/officeDocument/2006/relationships/image" Target="../media/image290.png"/><Relationship Id="rId21" Type="http://schemas.openxmlformats.org/officeDocument/2006/relationships/image" Target="../media/image87.svg"/><Relationship Id="rId7" Type="http://schemas.openxmlformats.org/officeDocument/2006/relationships/image" Target="../media/image341.png"/><Relationship Id="rId12" Type="http://schemas.openxmlformats.org/officeDocument/2006/relationships/image" Target="../media/image560.png"/><Relationship Id="rId17" Type="http://schemas.openxmlformats.org/officeDocument/2006/relationships/image" Target="../media/image611.png"/><Relationship Id="rId2" Type="http://schemas.openxmlformats.org/officeDocument/2006/relationships/image" Target="../media/image310.png"/><Relationship Id="rId16" Type="http://schemas.openxmlformats.org/officeDocument/2006/relationships/image" Target="../media/image601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0.png"/><Relationship Id="rId11" Type="http://schemas.openxmlformats.org/officeDocument/2006/relationships/image" Target="../media/image380.png"/><Relationship Id="rId5" Type="http://schemas.openxmlformats.org/officeDocument/2006/relationships/image" Target="../media/image320.png"/><Relationship Id="rId15" Type="http://schemas.openxmlformats.org/officeDocument/2006/relationships/image" Target="../media/image590.png"/><Relationship Id="rId10" Type="http://schemas.openxmlformats.org/officeDocument/2006/relationships/image" Target="../media/image370.png"/><Relationship Id="rId19" Type="http://schemas.openxmlformats.org/officeDocument/2006/relationships/image" Target="../media/image630.png"/><Relationship Id="rId4" Type="http://schemas.openxmlformats.org/officeDocument/2006/relationships/image" Target="../media/image300.png"/><Relationship Id="rId9" Type="http://schemas.openxmlformats.org/officeDocument/2006/relationships/image" Target="../media/image360.png"/><Relationship Id="rId14" Type="http://schemas.openxmlformats.org/officeDocument/2006/relationships/image" Target="../media/image58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1.png"/><Relationship Id="rId13" Type="http://schemas.openxmlformats.org/officeDocument/2006/relationships/image" Target="../media/image570.png"/><Relationship Id="rId18" Type="http://schemas.openxmlformats.org/officeDocument/2006/relationships/image" Target="../media/image620.png"/><Relationship Id="rId3" Type="http://schemas.openxmlformats.org/officeDocument/2006/relationships/image" Target="../media/image290.png"/><Relationship Id="rId21" Type="http://schemas.openxmlformats.org/officeDocument/2006/relationships/image" Target="../media/image87.svg"/><Relationship Id="rId7" Type="http://schemas.openxmlformats.org/officeDocument/2006/relationships/image" Target="../media/image341.png"/><Relationship Id="rId12" Type="http://schemas.openxmlformats.org/officeDocument/2006/relationships/image" Target="../media/image560.png"/><Relationship Id="rId17" Type="http://schemas.openxmlformats.org/officeDocument/2006/relationships/image" Target="../media/image611.png"/><Relationship Id="rId2" Type="http://schemas.openxmlformats.org/officeDocument/2006/relationships/image" Target="../media/image310.png"/><Relationship Id="rId16" Type="http://schemas.openxmlformats.org/officeDocument/2006/relationships/image" Target="../media/image601.png"/><Relationship Id="rId20" Type="http://schemas.openxmlformats.org/officeDocument/2006/relationships/image" Target="../media/image8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330.png"/><Relationship Id="rId11" Type="http://schemas.openxmlformats.org/officeDocument/2006/relationships/image" Target="../media/image380.png"/><Relationship Id="rId5" Type="http://schemas.openxmlformats.org/officeDocument/2006/relationships/image" Target="../media/image320.png"/><Relationship Id="rId15" Type="http://schemas.openxmlformats.org/officeDocument/2006/relationships/image" Target="../media/image590.png"/><Relationship Id="rId10" Type="http://schemas.openxmlformats.org/officeDocument/2006/relationships/image" Target="../media/image370.png"/><Relationship Id="rId19" Type="http://schemas.openxmlformats.org/officeDocument/2006/relationships/image" Target="../media/image630.png"/><Relationship Id="rId4" Type="http://schemas.openxmlformats.org/officeDocument/2006/relationships/image" Target="../media/image300.png"/><Relationship Id="rId9" Type="http://schemas.openxmlformats.org/officeDocument/2006/relationships/image" Target="../media/image360.png"/><Relationship Id="rId14" Type="http://schemas.openxmlformats.org/officeDocument/2006/relationships/image" Target="../media/image58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7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8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andy: A problem on leetcode"/>
          <p:cNvSpPr/>
          <p:nvPr/>
        </p:nvSpPr>
        <p:spPr>
          <a:xfrm>
            <a:off x="645013" y="1189806"/>
            <a:ext cx="22731560" cy="11470843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10000" dirty="0"/>
              <a:t>Complex numbers: A quick detour and Implementation of </a:t>
            </a:r>
            <a:r>
              <a:rPr lang="en-US" sz="10000" dirty="0" err="1"/>
              <a:t>fft</a:t>
            </a:r>
            <a:endParaRPr sz="10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789A64D-0635-1A9A-57A0-F60B64B1746A}"/>
              </a:ext>
            </a:extLst>
          </p:cNvPr>
          <p:cNvSpPr/>
          <p:nvPr/>
        </p:nvSpPr>
        <p:spPr>
          <a:xfrm>
            <a:off x="9739984" y="4223212"/>
            <a:ext cx="6303102" cy="5720575"/>
          </a:xfrm>
          <a:prstGeom prst="ellipse">
            <a:avLst/>
          </a:prstGeom>
          <a:noFill/>
          <a:ln w="73025" cap="flat" cmpd="sng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8B8776-B95D-3C2C-19CA-6C21C4A9CCC6}"/>
              </a:ext>
            </a:extLst>
          </p:cNvPr>
          <p:cNvCxnSpPr>
            <a:cxnSpLocks/>
          </p:cNvCxnSpPr>
          <p:nvPr/>
        </p:nvCxnSpPr>
        <p:spPr>
          <a:xfrm>
            <a:off x="12891536" y="1695516"/>
            <a:ext cx="0" cy="10775968"/>
          </a:xfrm>
          <a:prstGeom prst="straightConnector1">
            <a:avLst/>
          </a:prstGeom>
          <a:noFill/>
          <a:ln w="73025" cap="flat" cmpd="sng">
            <a:solidFill>
              <a:srgbClr val="FF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717ACE-75E8-15DC-7134-45CB3575CDA2}"/>
              </a:ext>
            </a:extLst>
          </p:cNvPr>
          <p:cNvCxnSpPr>
            <a:cxnSpLocks/>
          </p:cNvCxnSpPr>
          <p:nvPr/>
        </p:nvCxnSpPr>
        <p:spPr>
          <a:xfrm flipH="1">
            <a:off x="8420733" y="7083500"/>
            <a:ext cx="9088194" cy="0"/>
          </a:xfrm>
          <a:prstGeom prst="straightConnector1">
            <a:avLst/>
          </a:prstGeom>
          <a:noFill/>
          <a:ln w="73025" cap="flat" cmpd="sng">
            <a:solidFill>
              <a:schemeClr val="accent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/>
              <p:nvPr/>
            </p:nvSpPr>
            <p:spPr>
              <a:xfrm>
                <a:off x="16453174" y="7482265"/>
                <a:ext cx="1427245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𝑅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3174" y="7482265"/>
                <a:ext cx="1427245" cy="14514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/>
              <p:nvPr/>
            </p:nvSpPr>
            <p:spPr>
              <a:xfrm>
                <a:off x="12251206" y="366571"/>
                <a:ext cx="1099734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𝐼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1206" y="366571"/>
                <a:ext cx="1099734" cy="1451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!!arrow1">
            <a:extLst>
              <a:ext uri="{FF2B5EF4-FFF2-40B4-BE49-F238E27FC236}">
                <a16:creationId xmlns:a16="http://schemas.microsoft.com/office/drawing/2014/main" id="{E51A00EE-3A90-D94D-ADB4-104342203438}"/>
              </a:ext>
            </a:extLst>
          </p:cNvPr>
          <p:cNvCxnSpPr>
            <a:cxnSpLocks/>
            <a:endCxn id="2" idx="6"/>
          </p:cNvCxnSpPr>
          <p:nvPr/>
        </p:nvCxnSpPr>
        <p:spPr>
          <a:xfrm>
            <a:off x="12891535" y="7083498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!!oval4">
            <a:extLst>
              <a:ext uri="{FF2B5EF4-FFF2-40B4-BE49-F238E27FC236}">
                <a16:creationId xmlns:a16="http://schemas.microsoft.com/office/drawing/2014/main" id="{2AA332D1-A716-CAFD-DD08-4DB29637F6D2}"/>
              </a:ext>
            </a:extLst>
          </p:cNvPr>
          <p:cNvSpPr/>
          <p:nvPr/>
        </p:nvSpPr>
        <p:spPr>
          <a:xfrm>
            <a:off x="15945809" y="6988571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/>
              <p:nvPr/>
            </p:nvSpPr>
            <p:spPr>
              <a:xfrm>
                <a:off x="16140363" y="6147751"/>
                <a:ext cx="204209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0</m:t>
                          </m:r>
                        </m:sup>
                      </m:sSup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0363" y="6147751"/>
                <a:ext cx="2042097" cy="767390"/>
              </a:xfrm>
              <a:prstGeom prst="rect">
                <a:avLst/>
              </a:prstGeom>
              <a:blipFill>
                <a:blip r:embed="rId4"/>
                <a:stretch>
                  <a:fillRect l="-621" t="-1613" r="-3106" b="-161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!!arrow2">
            <a:extLst>
              <a:ext uri="{FF2B5EF4-FFF2-40B4-BE49-F238E27FC236}">
                <a16:creationId xmlns:a16="http://schemas.microsoft.com/office/drawing/2014/main" id="{109B624E-53EF-CF17-DF75-F36AFE3478E1}"/>
              </a:ext>
            </a:extLst>
          </p:cNvPr>
          <p:cNvCxnSpPr>
            <a:cxnSpLocks/>
            <a:endCxn id="2" idx="2"/>
          </p:cNvCxnSpPr>
          <p:nvPr/>
        </p:nvCxnSpPr>
        <p:spPr>
          <a:xfrm flipH="1">
            <a:off x="9739984" y="7083498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96BE-BC44-1C19-B828-B7E4914F5C66}"/>
                  </a:ext>
                </a:extLst>
              </p:cNvPr>
              <p:cNvSpPr txBox="1"/>
              <p:nvPr/>
            </p:nvSpPr>
            <p:spPr>
              <a:xfrm>
                <a:off x="6531713" y="5969075"/>
                <a:ext cx="2705741" cy="788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𝜋</m:t>
                          </m:r>
                        </m:sup>
                      </m:sSup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96BE-BC44-1C19-B828-B7E4914F5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713" y="5969075"/>
                <a:ext cx="2705741" cy="788999"/>
              </a:xfrm>
              <a:prstGeom prst="rect">
                <a:avLst/>
              </a:prstGeom>
              <a:blipFill>
                <a:blip r:embed="rId5"/>
                <a:stretch>
                  <a:fillRect t="-1563" r="-1869" b="-156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oval3">
            <a:extLst>
              <a:ext uri="{FF2B5EF4-FFF2-40B4-BE49-F238E27FC236}">
                <a16:creationId xmlns:a16="http://schemas.microsoft.com/office/drawing/2014/main" id="{79D36401-44F8-754C-B7B7-47B79D24033E}"/>
              </a:ext>
            </a:extLst>
          </p:cNvPr>
          <p:cNvSpPr/>
          <p:nvPr/>
        </p:nvSpPr>
        <p:spPr>
          <a:xfrm>
            <a:off x="9642709" y="6988570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" name="!!arrow3">
            <a:extLst>
              <a:ext uri="{FF2B5EF4-FFF2-40B4-BE49-F238E27FC236}">
                <a16:creationId xmlns:a16="http://schemas.microsoft.com/office/drawing/2014/main" id="{971DEE72-873C-3A62-5BAA-5B844E71943C}"/>
              </a:ext>
            </a:extLst>
          </p:cNvPr>
          <p:cNvCxnSpPr>
            <a:cxnSpLocks/>
            <a:endCxn id="2" idx="0"/>
          </p:cNvCxnSpPr>
          <p:nvPr/>
        </p:nvCxnSpPr>
        <p:spPr>
          <a:xfrm flipV="1">
            <a:off x="12891535" y="4223212"/>
            <a:ext cx="0" cy="286028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arrow4">
            <a:extLst>
              <a:ext uri="{FF2B5EF4-FFF2-40B4-BE49-F238E27FC236}">
                <a16:creationId xmlns:a16="http://schemas.microsoft.com/office/drawing/2014/main" id="{8885D94C-6DD6-0221-DDBA-5276DF8D9F01}"/>
              </a:ext>
            </a:extLst>
          </p:cNvPr>
          <p:cNvCxnSpPr>
            <a:cxnSpLocks/>
            <a:endCxn id="2" idx="4"/>
          </p:cNvCxnSpPr>
          <p:nvPr/>
        </p:nvCxnSpPr>
        <p:spPr>
          <a:xfrm>
            <a:off x="12891535" y="7083497"/>
            <a:ext cx="0" cy="286029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!!oval2">
            <a:extLst>
              <a:ext uri="{FF2B5EF4-FFF2-40B4-BE49-F238E27FC236}">
                <a16:creationId xmlns:a16="http://schemas.microsoft.com/office/drawing/2014/main" id="{87DCCBA3-F88C-87A6-41F1-E2072E6851CF}"/>
              </a:ext>
            </a:extLst>
          </p:cNvPr>
          <p:cNvSpPr/>
          <p:nvPr/>
        </p:nvSpPr>
        <p:spPr>
          <a:xfrm>
            <a:off x="12794258" y="9846072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1">
            <a:extLst>
              <a:ext uri="{FF2B5EF4-FFF2-40B4-BE49-F238E27FC236}">
                <a16:creationId xmlns:a16="http://schemas.microsoft.com/office/drawing/2014/main" id="{C8EC70B9-5279-E93C-C3C5-D950315BB1D3}"/>
              </a:ext>
            </a:extLst>
          </p:cNvPr>
          <p:cNvSpPr/>
          <p:nvPr/>
        </p:nvSpPr>
        <p:spPr>
          <a:xfrm>
            <a:off x="12794258" y="4128283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E33953-9513-BDF9-CFBB-89C15749F165}"/>
                  </a:ext>
                </a:extLst>
              </p:cNvPr>
              <p:cNvSpPr txBox="1"/>
              <p:nvPr/>
            </p:nvSpPr>
            <p:spPr>
              <a:xfrm>
                <a:off x="12988812" y="2969798"/>
                <a:ext cx="5559599" cy="133812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func>
                        <m:func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4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+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𝑖</m:t>
                      </m:r>
                      <m:func>
                        <m:func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4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E33953-9513-BDF9-CFBB-89C15749F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8812" y="2969798"/>
                <a:ext cx="5559599" cy="1338123"/>
              </a:xfrm>
              <a:prstGeom prst="rect">
                <a:avLst/>
              </a:prstGeom>
              <a:blipFill>
                <a:blip r:embed="rId6"/>
                <a:stretch>
                  <a:fillRect t="-1869" r="-456" b="-1308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4A37DD-BF7C-44A9-6119-82F72F8C8123}"/>
                  </a:ext>
                </a:extLst>
              </p:cNvPr>
              <p:cNvSpPr txBox="1"/>
              <p:nvPr/>
            </p:nvSpPr>
            <p:spPr>
              <a:xfrm>
                <a:off x="12964830" y="10107626"/>
                <a:ext cx="6507872" cy="134716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3</m:t>
                              </m:r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</m:num>
                            <m:den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func>
                        <m:func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4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cos</m:t>
                          </m:r>
                        </m:fName>
                        <m:e>
                          <m:f>
                            <m:fPr>
                              <m:ctrlP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3</m:t>
                              </m:r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+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𝑖</m:t>
                      </m:r>
                      <m:func>
                        <m:func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4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sin</m:t>
                          </m:r>
                        </m:fName>
                        <m:e>
                          <m:f>
                            <m:fPr>
                              <m:ctrlP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3</m:t>
                              </m:r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den>
                          </m:f>
                        </m:e>
                      </m:func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4A37DD-BF7C-44A9-6119-82F72F8C8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4830" y="10107626"/>
                <a:ext cx="6507872" cy="1347164"/>
              </a:xfrm>
              <a:prstGeom prst="rect">
                <a:avLst/>
              </a:prstGeom>
              <a:blipFill>
                <a:blip r:embed="rId7"/>
                <a:stretch>
                  <a:fillRect t="-3738" b="-1401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01432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789A64D-0635-1A9A-57A0-F60B64B1746A}"/>
              </a:ext>
            </a:extLst>
          </p:cNvPr>
          <p:cNvSpPr/>
          <p:nvPr/>
        </p:nvSpPr>
        <p:spPr>
          <a:xfrm>
            <a:off x="9739984" y="4223212"/>
            <a:ext cx="6303102" cy="5720575"/>
          </a:xfrm>
          <a:prstGeom prst="ellipse">
            <a:avLst/>
          </a:prstGeom>
          <a:noFill/>
          <a:ln w="73025" cap="flat" cmpd="sng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8B8776-B95D-3C2C-19CA-6C21C4A9CCC6}"/>
              </a:ext>
            </a:extLst>
          </p:cNvPr>
          <p:cNvCxnSpPr>
            <a:cxnSpLocks/>
          </p:cNvCxnSpPr>
          <p:nvPr/>
        </p:nvCxnSpPr>
        <p:spPr>
          <a:xfrm>
            <a:off x="12891536" y="1695516"/>
            <a:ext cx="0" cy="10775968"/>
          </a:xfrm>
          <a:prstGeom prst="straightConnector1">
            <a:avLst/>
          </a:prstGeom>
          <a:noFill/>
          <a:ln w="73025" cap="flat" cmpd="sng">
            <a:solidFill>
              <a:srgbClr val="FF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717ACE-75E8-15DC-7134-45CB3575CDA2}"/>
              </a:ext>
            </a:extLst>
          </p:cNvPr>
          <p:cNvCxnSpPr>
            <a:cxnSpLocks/>
          </p:cNvCxnSpPr>
          <p:nvPr/>
        </p:nvCxnSpPr>
        <p:spPr>
          <a:xfrm flipH="1">
            <a:off x="8420733" y="7083500"/>
            <a:ext cx="9088194" cy="0"/>
          </a:xfrm>
          <a:prstGeom prst="straightConnector1">
            <a:avLst/>
          </a:prstGeom>
          <a:noFill/>
          <a:ln w="73025" cap="flat" cmpd="sng">
            <a:solidFill>
              <a:schemeClr val="accent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/>
              <p:nvPr/>
            </p:nvSpPr>
            <p:spPr>
              <a:xfrm>
                <a:off x="16453174" y="7482265"/>
                <a:ext cx="1427245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𝑅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53174" y="7482265"/>
                <a:ext cx="1427245" cy="14514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/>
              <p:nvPr/>
            </p:nvSpPr>
            <p:spPr>
              <a:xfrm>
                <a:off x="12251206" y="366571"/>
                <a:ext cx="1099734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𝐼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51206" y="366571"/>
                <a:ext cx="1099734" cy="1451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!!arrow1">
            <a:extLst>
              <a:ext uri="{FF2B5EF4-FFF2-40B4-BE49-F238E27FC236}">
                <a16:creationId xmlns:a16="http://schemas.microsoft.com/office/drawing/2014/main" id="{E51A00EE-3A90-D94D-ADB4-104342203438}"/>
              </a:ext>
            </a:extLst>
          </p:cNvPr>
          <p:cNvCxnSpPr>
            <a:cxnSpLocks/>
            <a:endCxn id="2" idx="6"/>
          </p:cNvCxnSpPr>
          <p:nvPr/>
        </p:nvCxnSpPr>
        <p:spPr>
          <a:xfrm>
            <a:off x="12891535" y="7083498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!!oval4">
            <a:extLst>
              <a:ext uri="{FF2B5EF4-FFF2-40B4-BE49-F238E27FC236}">
                <a16:creationId xmlns:a16="http://schemas.microsoft.com/office/drawing/2014/main" id="{2AA332D1-A716-CAFD-DD08-4DB29637F6D2}"/>
              </a:ext>
            </a:extLst>
          </p:cNvPr>
          <p:cNvSpPr/>
          <p:nvPr/>
        </p:nvSpPr>
        <p:spPr>
          <a:xfrm>
            <a:off x="15945809" y="6988571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/>
              <p:nvPr/>
            </p:nvSpPr>
            <p:spPr>
              <a:xfrm>
                <a:off x="16140363" y="6147751"/>
                <a:ext cx="204209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0</m:t>
                          </m:r>
                        </m:sup>
                      </m:sSup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40363" y="6147751"/>
                <a:ext cx="2042097" cy="767390"/>
              </a:xfrm>
              <a:prstGeom prst="rect">
                <a:avLst/>
              </a:prstGeom>
              <a:blipFill>
                <a:blip r:embed="rId4"/>
                <a:stretch>
                  <a:fillRect l="-621" t="-1613" r="-3106" b="-161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!!arrow2">
            <a:extLst>
              <a:ext uri="{FF2B5EF4-FFF2-40B4-BE49-F238E27FC236}">
                <a16:creationId xmlns:a16="http://schemas.microsoft.com/office/drawing/2014/main" id="{109B624E-53EF-CF17-DF75-F36AFE3478E1}"/>
              </a:ext>
            </a:extLst>
          </p:cNvPr>
          <p:cNvCxnSpPr>
            <a:cxnSpLocks/>
            <a:endCxn id="2" idx="2"/>
          </p:cNvCxnSpPr>
          <p:nvPr/>
        </p:nvCxnSpPr>
        <p:spPr>
          <a:xfrm flipH="1">
            <a:off x="9739984" y="7083498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96BE-BC44-1C19-B828-B7E4914F5C66}"/>
                  </a:ext>
                </a:extLst>
              </p:cNvPr>
              <p:cNvSpPr txBox="1"/>
              <p:nvPr/>
            </p:nvSpPr>
            <p:spPr>
              <a:xfrm>
                <a:off x="6531713" y="5969075"/>
                <a:ext cx="2705741" cy="788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𝜋</m:t>
                          </m:r>
                        </m:sup>
                      </m:sSup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96BE-BC44-1C19-B828-B7E4914F5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1713" y="5969075"/>
                <a:ext cx="2705741" cy="788999"/>
              </a:xfrm>
              <a:prstGeom prst="rect">
                <a:avLst/>
              </a:prstGeom>
              <a:blipFill>
                <a:blip r:embed="rId5"/>
                <a:stretch>
                  <a:fillRect t="-1563" r="-1869" b="-156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oval3">
            <a:extLst>
              <a:ext uri="{FF2B5EF4-FFF2-40B4-BE49-F238E27FC236}">
                <a16:creationId xmlns:a16="http://schemas.microsoft.com/office/drawing/2014/main" id="{79D36401-44F8-754C-B7B7-47B79D24033E}"/>
              </a:ext>
            </a:extLst>
          </p:cNvPr>
          <p:cNvSpPr/>
          <p:nvPr/>
        </p:nvSpPr>
        <p:spPr>
          <a:xfrm>
            <a:off x="9642709" y="6988570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" name="!!arrow3">
            <a:extLst>
              <a:ext uri="{FF2B5EF4-FFF2-40B4-BE49-F238E27FC236}">
                <a16:creationId xmlns:a16="http://schemas.microsoft.com/office/drawing/2014/main" id="{971DEE72-873C-3A62-5BAA-5B844E71943C}"/>
              </a:ext>
            </a:extLst>
          </p:cNvPr>
          <p:cNvCxnSpPr>
            <a:cxnSpLocks/>
            <a:endCxn id="2" idx="0"/>
          </p:cNvCxnSpPr>
          <p:nvPr/>
        </p:nvCxnSpPr>
        <p:spPr>
          <a:xfrm flipV="1">
            <a:off x="12891535" y="4223212"/>
            <a:ext cx="0" cy="286028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arrow4">
            <a:extLst>
              <a:ext uri="{FF2B5EF4-FFF2-40B4-BE49-F238E27FC236}">
                <a16:creationId xmlns:a16="http://schemas.microsoft.com/office/drawing/2014/main" id="{8885D94C-6DD6-0221-DDBA-5276DF8D9F01}"/>
              </a:ext>
            </a:extLst>
          </p:cNvPr>
          <p:cNvCxnSpPr>
            <a:cxnSpLocks/>
            <a:endCxn id="2" idx="4"/>
          </p:cNvCxnSpPr>
          <p:nvPr/>
        </p:nvCxnSpPr>
        <p:spPr>
          <a:xfrm>
            <a:off x="12891535" y="7083497"/>
            <a:ext cx="0" cy="286029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!!oval2">
            <a:extLst>
              <a:ext uri="{FF2B5EF4-FFF2-40B4-BE49-F238E27FC236}">
                <a16:creationId xmlns:a16="http://schemas.microsoft.com/office/drawing/2014/main" id="{87DCCBA3-F88C-87A6-41F1-E2072E6851CF}"/>
              </a:ext>
            </a:extLst>
          </p:cNvPr>
          <p:cNvSpPr/>
          <p:nvPr/>
        </p:nvSpPr>
        <p:spPr>
          <a:xfrm>
            <a:off x="12794258" y="9846072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1">
            <a:extLst>
              <a:ext uri="{FF2B5EF4-FFF2-40B4-BE49-F238E27FC236}">
                <a16:creationId xmlns:a16="http://schemas.microsoft.com/office/drawing/2014/main" id="{C8EC70B9-5279-E93C-C3C5-D950315BB1D3}"/>
              </a:ext>
            </a:extLst>
          </p:cNvPr>
          <p:cNvSpPr/>
          <p:nvPr/>
        </p:nvSpPr>
        <p:spPr>
          <a:xfrm>
            <a:off x="12794258" y="4128283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E33953-9513-BDF9-CFBB-89C15749F165}"/>
                  </a:ext>
                </a:extLst>
              </p:cNvPr>
              <p:cNvSpPr txBox="1"/>
              <p:nvPr/>
            </p:nvSpPr>
            <p:spPr>
              <a:xfrm>
                <a:off x="12988812" y="3093549"/>
                <a:ext cx="2119362" cy="10906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𝑖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E33953-9513-BDF9-CFBB-89C15749F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8812" y="3093549"/>
                <a:ext cx="2119362" cy="1090620"/>
              </a:xfrm>
              <a:prstGeom prst="rect">
                <a:avLst/>
              </a:prstGeom>
              <a:blipFill>
                <a:blip r:embed="rId6"/>
                <a:stretch>
                  <a:fillRect t="-3448" r="-1786" b="-114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4A37DD-BF7C-44A9-6119-82F72F8C8123}"/>
                  </a:ext>
                </a:extLst>
              </p:cNvPr>
              <p:cNvSpPr txBox="1"/>
              <p:nvPr/>
            </p:nvSpPr>
            <p:spPr>
              <a:xfrm>
                <a:off x="12964830" y="10235898"/>
                <a:ext cx="2844818" cy="10906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3</m:t>
                              </m:r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</m:num>
                            <m:den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𝑖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4A37DD-BF7C-44A9-6119-82F72F8C8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64830" y="10235898"/>
                <a:ext cx="2844818" cy="1090620"/>
              </a:xfrm>
              <a:prstGeom prst="rect">
                <a:avLst/>
              </a:prstGeom>
              <a:blipFill>
                <a:blip r:embed="rId7"/>
                <a:stretch>
                  <a:fillRect t="-3448" r="-1333" b="-114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210194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789A64D-0635-1A9A-57A0-F60B64B1746A}"/>
              </a:ext>
            </a:extLst>
          </p:cNvPr>
          <p:cNvSpPr/>
          <p:nvPr/>
        </p:nvSpPr>
        <p:spPr>
          <a:xfrm>
            <a:off x="3749524" y="4200909"/>
            <a:ext cx="6303102" cy="5720575"/>
          </a:xfrm>
          <a:prstGeom prst="ellipse">
            <a:avLst/>
          </a:prstGeom>
          <a:noFill/>
          <a:ln w="73025" cap="flat" cmpd="sng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8B8776-B95D-3C2C-19CA-6C21C4A9CCC6}"/>
              </a:ext>
            </a:extLst>
          </p:cNvPr>
          <p:cNvCxnSpPr>
            <a:cxnSpLocks/>
          </p:cNvCxnSpPr>
          <p:nvPr/>
        </p:nvCxnSpPr>
        <p:spPr>
          <a:xfrm>
            <a:off x="6901076" y="1673213"/>
            <a:ext cx="0" cy="10775968"/>
          </a:xfrm>
          <a:prstGeom prst="straightConnector1">
            <a:avLst/>
          </a:prstGeom>
          <a:noFill/>
          <a:ln w="73025" cap="flat" cmpd="sng">
            <a:solidFill>
              <a:srgbClr val="FF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717ACE-75E8-15DC-7134-45CB3575CDA2}"/>
              </a:ext>
            </a:extLst>
          </p:cNvPr>
          <p:cNvCxnSpPr>
            <a:cxnSpLocks/>
          </p:cNvCxnSpPr>
          <p:nvPr/>
        </p:nvCxnSpPr>
        <p:spPr>
          <a:xfrm flipH="1">
            <a:off x="2430273" y="7061197"/>
            <a:ext cx="9088194" cy="0"/>
          </a:xfrm>
          <a:prstGeom prst="straightConnector1">
            <a:avLst/>
          </a:prstGeom>
          <a:noFill/>
          <a:ln w="73025" cap="flat" cmpd="sng">
            <a:solidFill>
              <a:schemeClr val="accent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/>
              <p:nvPr/>
            </p:nvSpPr>
            <p:spPr>
              <a:xfrm>
                <a:off x="10462714" y="7459962"/>
                <a:ext cx="1427245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𝑅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2714" y="7459962"/>
                <a:ext cx="1427245" cy="1451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/>
              <p:nvPr/>
            </p:nvSpPr>
            <p:spPr>
              <a:xfrm>
                <a:off x="6260746" y="344268"/>
                <a:ext cx="1099734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𝐼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60746" y="344268"/>
                <a:ext cx="1099734" cy="1451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!!arrow1">
            <a:extLst>
              <a:ext uri="{FF2B5EF4-FFF2-40B4-BE49-F238E27FC236}">
                <a16:creationId xmlns:a16="http://schemas.microsoft.com/office/drawing/2014/main" id="{E51A00EE-3A90-D94D-ADB4-104342203438}"/>
              </a:ext>
            </a:extLst>
          </p:cNvPr>
          <p:cNvCxnSpPr>
            <a:cxnSpLocks/>
            <a:endCxn id="2" idx="6"/>
          </p:cNvCxnSpPr>
          <p:nvPr/>
        </p:nvCxnSpPr>
        <p:spPr>
          <a:xfrm>
            <a:off x="6901075" y="7061195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!!oval4">
            <a:extLst>
              <a:ext uri="{FF2B5EF4-FFF2-40B4-BE49-F238E27FC236}">
                <a16:creationId xmlns:a16="http://schemas.microsoft.com/office/drawing/2014/main" id="{2AA332D1-A716-CAFD-DD08-4DB29637F6D2}"/>
              </a:ext>
            </a:extLst>
          </p:cNvPr>
          <p:cNvSpPr/>
          <p:nvPr/>
        </p:nvSpPr>
        <p:spPr>
          <a:xfrm>
            <a:off x="9955349" y="6966268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/>
              <p:nvPr/>
            </p:nvSpPr>
            <p:spPr>
              <a:xfrm>
                <a:off x="10149903" y="6125448"/>
                <a:ext cx="204209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0</m:t>
                          </m:r>
                        </m:sup>
                      </m:sSup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49903" y="6125448"/>
                <a:ext cx="2042097" cy="767390"/>
              </a:xfrm>
              <a:prstGeom prst="rect">
                <a:avLst/>
              </a:prstGeom>
              <a:blipFill>
                <a:blip r:embed="rId5"/>
                <a:stretch>
                  <a:fillRect l="-617" t="-3279" r="-2469" b="-163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!!arrow2">
            <a:extLst>
              <a:ext uri="{FF2B5EF4-FFF2-40B4-BE49-F238E27FC236}">
                <a16:creationId xmlns:a16="http://schemas.microsoft.com/office/drawing/2014/main" id="{109B624E-53EF-CF17-DF75-F36AFE3478E1}"/>
              </a:ext>
            </a:extLst>
          </p:cNvPr>
          <p:cNvCxnSpPr>
            <a:cxnSpLocks/>
            <a:endCxn id="2" idx="2"/>
          </p:cNvCxnSpPr>
          <p:nvPr/>
        </p:nvCxnSpPr>
        <p:spPr>
          <a:xfrm flipH="1">
            <a:off x="3749524" y="7061195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96BE-BC44-1C19-B828-B7E4914F5C66}"/>
                  </a:ext>
                </a:extLst>
              </p:cNvPr>
              <p:cNvSpPr txBox="1"/>
              <p:nvPr/>
            </p:nvSpPr>
            <p:spPr>
              <a:xfrm>
                <a:off x="541253" y="5946772"/>
                <a:ext cx="2705741" cy="788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𝜋</m:t>
                          </m:r>
                        </m:sup>
                      </m:sSup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96BE-BC44-1C19-B828-B7E4914F5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253" y="5946772"/>
                <a:ext cx="2705741" cy="788999"/>
              </a:xfrm>
              <a:prstGeom prst="rect">
                <a:avLst/>
              </a:prstGeom>
              <a:blipFill>
                <a:blip r:embed="rId6"/>
                <a:stretch>
                  <a:fillRect t="-3175" r="-2336" b="-158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oval3">
            <a:extLst>
              <a:ext uri="{FF2B5EF4-FFF2-40B4-BE49-F238E27FC236}">
                <a16:creationId xmlns:a16="http://schemas.microsoft.com/office/drawing/2014/main" id="{79D36401-44F8-754C-B7B7-47B79D24033E}"/>
              </a:ext>
            </a:extLst>
          </p:cNvPr>
          <p:cNvSpPr/>
          <p:nvPr/>
        </p:nvSpPr>
        <p:spPr>
          <a:xfrm>
            <a:off x="3652249" y="6966267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" name="!!arrow3">
            <a:extLst>
              <a:ext uri="{FF2B5EF4-FFF2-40B4-BE49-F238E27FC236}">
                <a16:creationId xmlns:a16="http://schemas.microsoft.com/office/drawing/2014/main" id="{971DEE72-873C-3A62-5BAA-5B844E71943C}"/>
              </a:ext>
            </a:extLst>
          </p:cNvPr>
          <p:cNvCxnSpPr>
            <a:cxnSpLocks/>
            <a:endCxn id="2" idx="0"/>
          </p:cNvCxnSpPr>
          <p:nvPr/>
        </p:nvCxnSpPr>
        <p:spPr>
          <a:xfrm flipV="1">
            <a:off x="6901075" y="4200909"/>
            <a:ext cx="0" cy="286028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arrow4">
            <a:extLst>
              <a:ext uri="{FF2B5EF4-FFF2-40B4-BE49-F238E27FC236}">
                <a16:creationId xmlns:a16="http://schemas.microsoft.com/office/drawing/2014/main" id="{8885D94C-6DD6-0221-DDBA-5276DF8D9F01}"/>
              </a:ext>
            </a:extLst>
          </p:cNvPr>
          <p:cNvCxnSpPr>
            <a:cxnSpLocks/>
            <a:endCxn id="2" idx="4"/>
          </p:cNvCxnSpPr>
          <p:nvPr/>
        </p:nvCxnSpPr>
        <p:spPr>
          <a:xfrm>
            <a:off x="6901075" y="7061194"/>
            <a:ext cx="0" cy="286029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!!oval2">
            <a:extLst>
              <a:ext uri="{FF2B5EF4-FFF2-40B4-BE49-F238E27FC236}">
                <a16:creationId xmlns:a16="http://schemas.microsoft.com/office/drawing/2014/main" id="{87DCCBA3-F88C-87A6-41F1-E2072E6851CF}"/>
              </a:ext>
            </a:extLst>
          </p:cNvPr>
          <p:cNvSpPr/>
          <p:nvPr/>
        </p:nvSpPr>
        <p:spPr>
          <a:xfrm>
            <a:off x="6803798" y="9823769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!!oval1">
            <a:extLst>
              <a:ext uri="{FF2B5EF4-FFF2-40B4-BE49-F238E27FC236}">
                <a16:creationId xmlns:a16="http://schemas.microsoft.com/office/drawing/2014/main" id="{C8EC70B9-5279-E93C-C3C5-D950315BB1D3}"/>
              </a:ext>
            </a:extLst>
          </p:cNvPr>
          <p:cNvSpPr/>
          <p:nvPr/>
        </p:nvSpPr>
        <p:spPr>
          <a:xfrm>
            <a:off x="6803798" y="4105980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E33953-9513-BDF9-CFBB-89C15749F165}"/>
                  </a:ext>
                </a:extLst>
              </p:cNvPr>
              <p:cNvSpPr txBox="1"/>
              <p:nvPr/>
            </p:nvSpPr>
            <p:spPr>
              <a:xfrm>
                <a:off x="6998352" y="3071246"/>
                <a:ext cx="2119362" cy="10906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𝑖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E33953-9513-BDF9-CFBB-89C15749F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8352" y="3071246"/>
                <a:ext cx="2119362" cy="1090620"/>
              </a:xfrm>
              <a:prstGeom prst="rect">
                <a:avLst/>
              </a:prstGeom>
              <a:blipFill>
                <a:blip r:embed="rId7"/>
                <a:stretch>
                  <a:fillRect t="-3448" r="-1190" b="-114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4A37DD-BF7C-44A9-6119-82F72F8C8123}"/>
                  </a:ext>
                </a:extLst>
              </p:cNvPr>
              <p:cNvSpPr txBox="1"/>
              <p:nvPr/>
            </p:nvSpPr>
            <p:spPr>
              <a:xfrm>
                <a:off x="6974370" y="10213595"/>
                <a:ext cx="2844818" cy="109062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3</m:t>
                              </m:r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</m:num>
                            <m:den>
                              <m:r>
                                <a:rPr kumimoji="0" lang="en-US" sz="4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𝑖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4A37DD-BF7C-44A9-6119-82F72F8C8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4370" y="10213595"/>
                <a:ext cx="2844818" cy="1090620"/>
              </a:xfrm>
              <a:prstGeom prst="rect">
                <a:avLst/>
              </a:prstGeom>
              <a:blipFill>
                <a:blip r:embed="rId8"/>
                <a:stretch>
                  <a:fillRect t="-4651" r="-1333" b="-116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6AE3011-6EAD-BBA2-4952-98D4BE2734C5}"/>
                  </a:ext>
                </a:extLst>
              </p:cNvPr>
              <p:cNvSpPr/>
              <p:nvPr/>
            </p:nvSpPr>
            <p:spPr>
              <a:xfrm>
                <a:off x="12300047" y="3829228"/>
                <a:ext cx="11646195" cy="423508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These are 4</a:t>
                </a:r>
                <a:r>
                  <a:rPr lang="en-IN" sz="4000" baseline="30000" dirty="0">
                    <a:solidFill>
                      <a:srgbClr val="7030A0"/>
                    </a:solidFill>
                    <a:latin typeface="Bradley Hand" pitchFamily="2" charset="77"/>
                  </a:rPr>
                  <a:t>th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roots of unity.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Or, the solutions to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Can you extend this approach to 8</a:t>
                </a:r>
                <a:r>
                  <a:rPr lang="en-IN" sz="4000" baseline="30000" dirty="0">
                    <a:solidFill>
                      <a:srgbClr val="7030A0"/>
                    </a:solidFill>
                    <a:latin typeface="Bradley Hand" pitchFamily="2" charset="77"/>
                  </a:rPr>
                  <a:t>th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roots of unity?</a:t>
                </a:r>
              </a:p>
            </p:txBody>
          </p:sp>
        </mc:Choice>
        <mc:Fallback xmlns="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56AE3011-6EAD-BBA2-4952-98D4BE2734C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0047" y="3829228"/>
                <a:ext cx="11646195" cy="4235087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9774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789A64D-0635-1A9A-57A0-F60B64B1746A}"/>
              </a:ext>
            </a:extLst>
          </p:cNvPr>
          <p:cNvSpPr/>
          <p:nvPr/>
        </p:nvSpPr>
        <p:spPr>
          <a:xfrm>
            <a:off x="9793485" y="4290119"/>
            <a:ext cx="6303102" cy="5720575"/>
          </a:xfrm>
          <a:prstGeom prst="ellipse">
            <a:avLst/>
          </a:prstGeom>
          <a:noFill/>
          <a:ln w="73025" cap="flat" cmpd="sng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8B8776-B95D-3C2C-19CA-6C21C4A9CCC6}"/>
              </a:ext>
            </a:extLst>
          </p:cNvPr>
          <p:cNvCxnSpPr>
            <a:cxnSpLocks/>
          </p:cNvCxnSpPr>
          <p:nvPr/>
        </p:nvCxnSpPr>
        <p:spPr>
          <a:xfrm>
            <a:off x="12945037" y="1762423"/>
            <a:ext cx="0" cy="10775968"/>
          </a:xfrm>
          <a:prstGeom prst="straightConnector1">
            <a:avLst/>
          </a:prstGeom>
          <a:noFill/>
          <a:ln w="73025" cap="flat" cmpd="sng">
            <a:solidFill>
              <a:srgbClr val="FF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717ACE-75E8-15DC-7134-45CB3575CDA2}"/>
              </a:ext>
            </a:extLst>
          </p:cNvPr>
          <p:cNvCxnSpPr>
            <a:cxnSpLocks/>
          </p:cNvCxnSpPr>
          <p:nvPr/>
        </p:nvCxnSpPr>
        <p:spPr>
          <a:xfrm flipH="1">
            <a:off x="8474234" y="7150407"/>
            <a:ext cx="9088194" cy="0"/>
          </a:xfrm>
          <a:prstGeom prst="straightConnector1">
            <a:avLst/>
          </a:prstGeom>
          <a:noFill/>
          <a:ln w="73025" cap="flat" cmpd="sng">
            <a:solidFill>
              <a:schemeClr val="accent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/>
              <p:nvPr/>
            </p:nvSpPr>
            <p:spPr>
              <a:xfrm>
                <a:off x="16506675" y="7549172"/>
                <a:ext cx="1427245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𝑅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6675" y="7549172"/>
                <a:ext cx="1427245" cy="1451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/>
              <p:nvPr/>
            </p:nvSpPr>
            <p:spPr>
              <a:xfrm>
                <a:off x="12304707" y="433478"/>
                <a:ext cx="1099734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𝐼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707" y="433478"/>
                <a:ext cx="1099734" cy="1451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!!arrow1">
            <a:extLst>
              <a:ext uri="{FF2B5EF4-FFF2-40B4-BE49-F238E27FC236}">
                <a16:creationId xmlns:a16="http://schemas.microsoft.com/office/drawing/2014/main" id="{E51A00EE-3A90-D94D-ADB4-104342203438}"/>
              </a:ext>
            </a:extLst>
          </p:cNvPr>
          <p:cNvCxnSpPr>
            <a:cxnSpLocks/>
            <a:endCxn id="2" idx="6"/>
          </p:cNvCxnSpPr>
          <p:nvPr/>
        </p:nvCxnSpPr>
        <p:spPr>
          <a:xfrm>
            <a:off x="12945036" y="7150405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!!oval4">
            <a:extLst>
              <a:ext uri="{FF2B5EF4-FFF2-40B4-BE49-F238E27FC236}">
                <a16:creationId xmlns:a16="http://schemas.microsoft.com/office/drawing/2014/main" id="{2AA332D1-A716-CAFD-DD08-4DB29637F6D2}"/>
              </a:ext>
            </a:extLst>
          </p:cNvPr>
          <p:cNvSpPr/>
          <p:nvPr/>
        </p:nvSpPr>
        <p:spPr>
          <a:xfrm>
            <a:off x="15999310" y="7055478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/>
              <p:nvPr/>
            </p:nvSpPr>
            <p:spPr>
              <a:xfrm>
                <a:off x="15901327" y="6508869"/>
                <a:ext cx="2042097" cy="49039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0</m:t>
                          </m:r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1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1327" y="6508869"/>
                <a:ext cx="2042097" cy="49039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!!arrow2">
            <a:extLst>
              <a:ext uri="{FF2B5EF4-FFF2-40B4-BE49-F238E27FC236}">
                <a16:creationId xmlns:a16="http://schemas.microsoft.com/office/drawing/2014/main" id="{109B624E-53EF-CF17-DF75-F36AFE3478E1}"/>
              </a:ext>
            </a:extLst>
          </p:cNvPr>
          <p:cNvCxnSpPr>
            <a:cxnSpLocks/>
            <a:endCxn id="2" idx="2"/>
          </p:cNvCxnSpPr>
          <p:nvPr/>
        </p:nvCxnSpPr>
        <p:spPr>
          <a:xfrm flipH="1">
            <a:off x="9793485" y="7150405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96BE-BC44-1C19-B828-B7E4914F5C66}"/>
                  </a:ext>
                </a:extLst>
              </p:cNvPr>
              <p:cNvSpPr txBox="1"/>
              <p:nvPr/>
            </p:nvSpPr>
            <p:spPr>
              <a:xfrm>
                <a:off x="8078265" y="6388293"/>
                <a:ext cx="1617943" cy="50289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𝜋</m:t>
                          </m:r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−1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96BE-BC44-1C19-B828-B7E4914F5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265" y="6388293"/>
                <a:ext cx="1617943" cy="502895"/>
              </a:xfrm>
              <a:prstGeom prst="rect">
                <a:avLst/>
              </a:prstGeom>
              <a:blipFill>
                <a:blip r:embed="rId6"/>
                <a:stretch>
                  <a:fillRect r="-781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oval3">
            <a:extLst>
              <a:ext uri="{FF2B5EF4-FFF2-40B4-BE49-F238E27FC236}">
                <a16:creationId xmlns:a16="http://schemas.microsoft.com/office/drawing/2014/main" id="{79D36401-44F8-754C-B7B7-47B79D24033E}"/>
              </a:ext>
            </a:extLst>
          </p:cNvPr>
          <p:cNvSpPr/>
          <p:nvPr/>
        </p:nvSpPr>
        <p:spPr>
          <a:xfrm>
            <a:off x="9696210" y="7055477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" name="!!arrow3">
            <a:extLst>
              <a:ext uri="{FF2B5EF4-FFF2-40B4-BE49-F238E27FC236}">
                <a16:creationId xmlns:a16="http://schemas.microsoft.com/office/drawing/2014/main" id="{971DEE72-873C-3A62-5BAA-5B844E71943C}"/>
              </a:ext>
            </a:extLst>
          </p:cNvPr>
          <p:cNvCxnSpPr>
            <a:cxnSpLocks/>
            <a:endCxn id="2" idx="0"/>
          </p:cNvCxnSpPr>
          <p:nvPr/>
        </p:nvCxnSpPr>
        <p:spPr>
          <a:xfrm flipV="1">
            <a:off x="12945036" y="4290119"/>
            <a:ext cx="0" cy="286028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arrow4">
            <a:extLst>
              <a:ext uri="{FF2B5EF4-FFF2-40B4-BE49-F238E27FC236}">
                <a16:creationId xmlns:a16="http://schemas.microsoft.com/office/drawing/2014/main" id="{8885D94C-6DD6-0221-DDBA-5276DF8D9F01}"/>
              </a:ext>
            </a:extLst>
          </p:cNvPr>
          <p:cNvCxnSpPr>
            <a:cxnSpLocks/>
            <a:endCxn id="2" idx="4"/>
          </p:cNvCxnSpPr>
          <p:nvPr/>
        </p:nvCxnSpPr>
        <p:spPr>
          <a:xfrm>
            <a:off x="12945036" y="7150404"/>
            <a:ext cx="0" cy="286029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87DCCBA3-F88C-87A6-41F1-E2072E6851CF}"/>
              </a:ext>
            </a:extLst>
          </p:cNvPr>
          <p:cNvSpPr/>
          <p:nvPr/>
        </p:nvSpPr>
        <p:spPr>
          <a:xfrm>
            <a:off x="12847759" y="9912979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EC70B9-5279-E93C-C3C5-D950315BB1D3}"/>
              </a:ext>
            </a:extLst>
          </p:cNvPr>
          <p:cNvSpPr/>
          <p:nvPr/>
        </p:nvSpPr>
        <p:spPr>
          <a:xfrm>
            <a:off x="12847759" y="4195190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E33953-9513-BDF9-CFBB-89C15749F165}"/>
                  </a:ext>
                </a:extLst>
              </p:cNvPr>
              <p:cNvSpPr txBox="1"/>
              <p:nvPr/>
            </p:nvSpPr>
            <p:spPr>
              <a:xfrm>
                <a:off x="13042313" y="3366410"/>
                <a:ext cx="1276695" cy="6787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𝑖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E33953-9513-BDF9-CFBB-89C15749F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2313" y="3366410"/>
                <a:ext cx="1276695" cy="6787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4A37DD-BF7C-44A9-6119-82F72F8C8123}"/>
                  </a:ext>
                </a:extLst>
              </p:cNvPr>
              <p:cNvSpPr txBox="1"/>
              <p:nvPr/>
            </p:nvSpPr>
            <p:spPr>
              <a:xfrm>
                <a:off x="13018331" y="10286201"/>
                <a:ext cx="1699953" cy="6787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3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𝑖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4A37DD-BF7C-44A9-6119-82F72F8C8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8331" y="10286201"/>
                <a:ext cx="1699953" cy="67871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!!arrow6">
            <a:extLst>
              <a:ext uri="{FF2B5EF4-FFF2-40B4-BE49-F238E27FC236}">
                <a16:creationId xmlns:a16="http://schemas.microsoft.com/office/drawing/2014/main" id="{0B69484A-901D-90D9-8521-33EDA7052CCE}"/>
              </a:ext>
            </a:extLst>
          </p:cNvPr>
          <p:cNvCxnSpPr>
            <a:cxnSpLocks/>
            <a:endCxn id="2" idx="7"/>
          </p:cNvCxnSpPr>
          <p:nvPr/>
        </p:nvCxnSpPr>
        <p:spPr>
          <a:xfrm flipV="1">
            <a:off x="12945035" y="5127878"/>
            <a:ext cx="2228484" cy="2022525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arrow5">
            <a:extLst>
              <a:ext uri="{FF2B5EF4-FFF2-40B4-BE49-F238E27FC236}">
                <a16:creationId xmlns:a16="http://schemas.microsoft.com/office/drawing/2014/main" id="{EAC6269A-8B8F-DA03-AC4C-4B7C548EFE94}"/>
              </a:ext>
            </a:extLst>
          </p:cNvPr>
          <p:cNvCxnSpPr>
            <a:cxnSpLocks/>
            <a:endCxn id="2" idx="1"/>
          </p:cNvCxnSpPr>
          <p:nvPr/>
        </p:nvCxnSpPr>
        <p:spPr>
          <a:xfrm flipH="1" flipV="1">
            <a:off x="10716553" y="5127878"/>
            <a:ext cx="2228481" cy="201973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arrow8">
            <a:extLst>
              <a:ext uri="{FF2B5EF4-FFF2-40B4-BE49-F238E27FC236}">
                <a16:creationId xmlns:a16="http://schemas.microsoft.com/office/drawing/2014/main" id="{45E5357E-40FB-D8AF-8BD3-138B6AE759F0}"/>
              </a:ext>
            </a:extLst>
          </p:cNvPr>
          <p:cNvCxnSpPr>
            <a:cxnSpLocks/>
            <a:endCxn id="2" idx="3"/>
          </p:cNvCxnSpPr>
          <p:nvPr/>
        </p:nvCxnSpPr>
        <p:spPr>
          <a:xfrm flipH="1">
            <a:off x="10716553" y="7186659"/>
            <a:ext cx="2228481" cy="198627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arrow7">
            <a:extLst>
              <a:ext uri="{FF2B5EF4-FFF2-40B4-BE49-F238E27FC236}">
                <a16:creationId xmlns:a16="http://schemas.microsoft.com/office/drawing/2014/main" id="{8E6DAE51-19EE-AD85-AD25-BD3AE6818C57}"/>
              </a:ext>
            </a:extLst>
          </p:cNvPr>
          <p:cNvCxnSpPr>
            <a:cxnSpLocks/>
          </p:cNvCxnSpPr>
          <p:nvPr/>
        </p:nvCxnSpPr>
        <p:spPr>
          <a:xfrm>
            <a:off x="12945034" y="7183867"/>
            <a:ext cx="2259428" cy="19890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5961315-E334-F840-9BB6-3EC17CA959A5}"/>
                  </a:ext>
                </a:extLst>
              </p:cNvPr>
              <p:cNvSpPr txBox="1"/>
              <p:nvPr/>
            </p:nvSpPr>
            <p:spPr>
              <a:xfrm>
                <a:off x="15270794" y="4250364"/>
                <a:ext cx="2526461" cy="903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den>
                      </m:f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+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5961315-E334-F840-9BB6-3EC17CA95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0794" y="4250364"/>
                <a:ext cx="2526461" cy="903581"/>
              </a:xfrm>
              <a:prstGeom prst="rect">
                <a:avLst/>
              </a:prstGeom>
              <a:blipFill>
                <a:blip r:embed="rId9"/>
                <a:stretch>
                  <a:fillRect t="-2778" r="-500" b="-2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0FD4423F-123F-9343-A1E1-59D14E30300C}"/>
              </a:ext>
            </a:extLst>
          </p:cNvPr>
          <p:cNvSpPr/>
          <p:nvPr/>
        </p:nvSpPr>
        <p:spPr>
          <a:xfrm>
            <a:off x="15090223" y="5032948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4DB9B56-A990-9C85-65CF-537A05A4ABED}"/>
              </a:ext>
            </a:extLst>
          </p:cNvPr>
          <p:cNvSpPr/>
          <p:nvPr/>
        </p:nvSpPr>
        <p:spPr>
          <a:xfrm>
            <a:off x="10619359" y="5018171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5946C5-F2ED-885F-191D-0F5D384FFE42}"/>
              </a:ext>
            </a:extLst>
          </p:cNvPr>
          <p:cNvSpPr/>
          <p:nvPr/>
        </p:nvSpPr>
        <p:spPr>
          <a:xfrm>
            <a:off x="10619359" y="9089995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F5A0DAB-E351-8EE7-584E-067A1BFFB531}"/>
              </a:ext>
            </a:extLst>
          </p:cNvPr>
          <p:cNvSpPr/>
          <p:nvPr/>
        </p:nvSpPr>
        <p:spPr>
          <a:xfrm>
            <a:off x="15107183" y="9089994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B183217-B4FC-3A16-CD80-606FC1653D18}"/>
                  </a:ext>
                </a:extLst>
              </p:cNvPr>
              <p:cNvSpPr txBox="1"/>
              <p:nvPr/>
            </p:nvSpPr>
            <p:spPr>
              <a:xfrm>
                <a:off x="8261894" y="3869384"/>
                <a:ext cx="3006272" cy="903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3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=−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den>
                      </m:f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+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B183217-B4FC-3A16-CD80-606FC1653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894" y="3869384"/>
                <a:ext cx="3006272" cy="903581"/>
              </a:xfrm>
              <a:prstGeom prst="rect">
                <a:avLst/>
              </a:prstGeom>
              <a:blipFill>
                <a:blip r:embed="rId10"/>
                <a:stretch>
                  <a:fillRect t="-2778" r="-420" b="-2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5DAC9E-9481-5961-25EB-B1C4AFFFF7C6}"/>
                  </a:ext>
                </a:extLst>
              </p:cNvPr>
              <p:cNvSpPr txBox="1"/>
              <p:nvPr/>
            </p:nvSpPr>
            <p:spPr>
              <a:xfrm>
                <a:off x="8104145" y="9430128"/>
                <a:ext cx="3006272" cy="903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5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=−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den>
                      </m:f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5DAC9E-9481-5961-25EB-B1C4AFFFF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145" y="9430128"/>
                <a:ext cx="3006272" cy="903581"/>
              </a:xfrm>
              <a:prstGeom prst="rect">
                <a:avLst/>
              </a:prstGeom>
              <a:blipFill>
                <a:blip r:embed="rId11"/>
                <a:stretch>
                  <a:fillRect t="-2778" b="-2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264BC6-A6CC-954C-E107-D4B3ECADB0C8}"/>
                  </a:ext>
                </a:extLst>
              </p:cNvPr>
              <p:cNvSpPr txBox="1"/>
              <p:nvPr/>
            </p:nvSpPr>
            <p:spPr>
              <a:xfrm>
                <a:off x="15365089" y="9224137"/>
                <a:ext cx="2678747" cy="903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7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den>
                      </m:f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264BC6-A6CC-954C-E107-D4B3ECADB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5089" y="9224137"/>
                <a:ext cx="2678747" cy="903581"/>
              </a:xfrm>
              <a:prstGeom prst="rect">
                <a:avLst/>
              </a:prstGeom>
              <a:blipFill>
                <a:blip r:embed="rId12"/>
                <a:stretch>
                  <a:fillRect t="-2778" r="-474" b="-2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3198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789A64D-0635-1A9A-57A0-F60B64B1746A}"/>
              </a:ext>
            </a:extLst>
          </p:cNvPr>
          <p:cNvSpPr/>
          <p:nvPr/>
        </p:nvSpPr>
        <p:spPr>
          <a:xfrm>
            <a:off x="9793485" y="4290119"/>
            <a:ext cx="6303102" cy="5720575"/>
          </a:xfrm>
          <a:prstGeom prst="ellipse">
            <a:avLst/>
          </a:prstGeom>
          <a:noFill/>
          <a:ln w="73025" cap="flat" cmpd="sng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8B8776-B95D-3C2C-19CA-6C21C4A9CCC6}"/>
              </a:ext>
            </a:extLst>
          </p:cNvPr>
          <p:cNvCxnSpPr>
            <a:cxnSpLocks/>
          </p:cNvCxnSpPr>
          <p:nvPr/>
        </p:nvCxnSpPr>
        <p:spPr>
          <a:xfrm>
            <a:off x="12945037" y="1762423"/>
            <a:ext cx="0" cy="10775968"/>
          </a:xfrm>
          <a:prstGeom prst="straightConnector1">
            <a:avLst/>
          </a:prstGeom>
          <a:noFill/>
          <a:ln w="73025" cap="flat" cmpd="sng">
            <a:solidFill>
              <a:srgbClr val="FF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717ACE-75E8-15DC-7134-45CB3575CDA2}"/>
              </a:ext>
            </a:extLst>
          </p:cNvPr>
          <p:cNvCxnSpPr>
            <a:cxnSpLocks/>
          </p:cNvCxnSpPr>
          <p:nvPr/>
        </p:nvCxnSpPr>
        <p:spPr>
          <a:xfrm flipH="1">
            <a:off x="8474234" y="7150407"/>
            <a:ext cx="9088194" cy="0"/>
          </a:xfrm>
          <a:prstGeom prst="straightConnector1">
            <a:avLst/>
          </a:prstGeom>
          <a:noFill/>
          <a:ln w="73025" cap="flat" cmpd="sng">
            <a:solidFill>
              <a:schemeClr val="accent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/>
              <p:nvPr/>
            </p:nvSpPr>
            <p:spPr>
              <a:xfrm>
                <a:off x="16506675" y="7549172"/>
                <a:ext cx="1427245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𝑅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6675" y="7549172"/>
                <a:ext cx="1427245" cy="1451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/>
              <p:nvPr/>
            </p:nvSpPr>
            <p:spPr>
              <a:xfrm>
                <a:off x="12304707" y="433478"/>
                <a:ext cx="1099734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𝐼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04707" y="433478"/>
                <a:ext cx="1099734" cy="1451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!!arrow1">
            <a:extLst>
              <a:ext uri="{FF2B5EF4-FFF2-40B4-BE49-F238E27FC236}">
                <a16:creationId xmlns:a16="http://schemas.microsoft.com/office/drawing/2014/main" id="{E51A00EE-3A90-D94D-ADB4-104342203438}"/>
              </a:ext>
            </a:extLst>
          </p:cNvPr>
          <p:cNvCxnSpPr>
            <a:cxnSpLocks/>
            <a:endCxn id="2" idx="6"/>
          </p:cNvCxnSpPr>
          <p:nvPr/>
        </p:nvCxnSpPr>
        <p:spPr>
          <a:xfrm>
            <a:off x="12945036" y="7150405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!!oval4">
            <a:extLst>
              <a:ext uri="{FF2B5EF4-FFF2-40B4-BE49-F238E27FC236}">
                <a16:creationId xmlns:a16="http://schemas.microsoft.com/office/drawing/2014/main" id="{2AA332D1-A716-CAFD-DD08-4DB29637F6D2}"/>
              </a:ext>
            </a:extLst>
          </p:cNvPr>
          <p:cNvSpPr/>
          <p:nvPr/>
        </p:nvSpPr>
        <p:spPr>
          <a:xfrm>
            <a:off x="15999310" y="7055478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/>
              <p:nvPr/>
            </p:nvSpPr>
            <p:spPr>
              <a:xfrm>
                <a:off x="15901327" y="6421570"/>
                <a:ext cx="2042097" cy="664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0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1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1327" y="6421570"/>
                <a:ext cx="2042097" cy="66499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!!arrow2">
            <a:extLst>
              <a:ext uri="{FF2B5EF4-FFF2-40B4-BE49-F238E27FC236}">
                <a16:creationId xmlns:a16="http://schemas.microsoft.com/office/drawing/2014/main" id="{109B624E-53EF-CF17-DF75-F36AFE3478E1}"/>
              </a:ext>
            </a:extLst>
          </p:cNvPr>
          <p:cNvCxnSpPr>
            <a:cxnSpLocks/>
            <a:endCxn id="2" idx="2"/>
          </p:cNvCxnSpPr>
          <p:nvPr/>
        </p:nvCxnSpPr>
        <p:spPr>
          <a:xfrm flipH="1">
            <a:off x="9793485" y="7150405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96BE-BC44-1C19-B828-B7E4914F5C66}"/>
                  </a:ext>
                </a:extLst>
              </p:cNvPr>
              <p:cNvSpPr txBox="1"/>
              <p:nvPr/>
            </p:nvSpPr>
            <p:spPr>
              <a:xfrm>
                <a:off x="8078265" y="6300385"/>
                <a:ext cx="1770228" cy="6787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4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−1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96BE-BC44-1C19-B828-B7E4914F5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78265" y="6300385"/>
                <a:ext cx="1770228" cy="678712"/>
              </a:xfrm>
              <a:prstGeom prst="rect">
                <a:avLst/>
              </a:prstGeom>
              <a:blipFill>
                <a:blip r:embed="rId6"/>
                <a:stretch>
                  <a:fillRect t="-1852" r="-71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oval3">
            <a:extLst>
              <a:ext uri="{FF2B5EF4-FFF2-40B4-BE49-F238E27FC236}">
                <a16:creationId xmlns:a16="http://schemas.microsoft.com/office/drawing/2014/main" id="{79D36401-44F8-754C-B7B7-47B79D24033E}"/>
              </a:ext>
            </a:extLst>
          </p:cNvPr>
          <p:cNvSpPr/>
          <p:nvPr/>
        </p:nvSpPr>
        <p:spPr>
          <a:xfrm>
            <a:off x="9696210" y="7055477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" name="!!arrow3">
            <a:extLst>
              <a:ext uri="{FF2B5EF4-FFF2-40B4-BE49-F238E27FC236}">
                <a16:creationId xmlns:a16="http://schemas.microsoft.com/office/drawing/2014/main" id="{971DEE72-873C-3A62-5BAA-5B844E71943C}"/>
              </a:ext>
            </a:extLst>
          </p:cNvPr>
          <p:cNvCxnSpPr>
            <a:cxnSpLocks/>
            <a:endCxn id="2" idx="0"/>
          </p:cNvCxnSpPr>
          <p:nvPr/>
        </p:nvCxnSpPr>
        <p:spPr>
          <a:xfrm flipV="1">
            <a:off x="12945036" y="4290119"/>
            <a:ext cx="0" cy="286028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arrow4">
            <a:extLst>
              <a:ext uri="{FF2B5EF4-FFF2-40B4-BE49-F238E27FC236}">
                <a16:creationId xmlns:a16="http://schemas.microsoft.com/office/drawing/2014/main" id="{8885D94C-6DD6-0221-DDBA-5276DF8D9F01}"/>
              </a:ext>
            </a:extLst>
          </p:cNvPr>
          <p:cNvCxnSpPr>
            <a:cxnSpLocks/>
            <a:endCxn id="2" idx="4"/>
          </p:cNvCxnSpPr>
          <p:nvPr/>
        </p:nvCxnSpPr>
        <p:spPr>
          <a:xfrm>
            <a:off x="12945036" y="7150404"/>
            <a:ext cx="0" cy="286029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87DCCBA3-F88C-87A6-41F1-E2072E6851CF}"/>
              </a:ext>
            </a:extLst>
          </p:cNvPr>
          <p:cNvSpPr/>
          <p:nvPr/>
        </p:nvSpPr>
        <p:spPr>
          <a:xfrm>
            <a:off x="12847759" y="9912979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EC70B9-5279-E93C-C3C5-D950315BB1D3}"/>
              </a:ext>
            </a:extLst>
          </p:cNvPr>
          <p:cNvSpPr/>
          <p:nvPr/>
        </p:nvSpPr>
        <p:spPr>
          <a:xfrm>
            <a:off x="12847759" y="4195190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E33953-9513-BDF9-CFBB-89C15749F165}"/>
                  </a:ext>
                </a:extLst>
              </p:cNvPr>
              <p:cNvSpPr txBox="1"/>
              <p:nvPr/>
            </p:nvSpPr>
            <p:spPr>
              <a:xfrm>
                <a:off x="13042313" y="3355991"/>
                <a:ext cx="1428981" cy="699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𝑖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E33953-9513-BDF9-CFBB-89C15749F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42313" y="3355991"/>
                <a:ext cx="1428981" cy="6995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4A37DD-BF7C-44A9-6119-82F72F8C8123}"/>
                  </a:ext>
                </a:extLst>
              </p:cNvPr>
              <p:cNvSpPr txBox="1"/>
              <p:nvPr/>
            </p:nvSpPr>
            <p:spPr>
              <a:xfrm>
                <a:off x="13018331" y="10275782"/>
                <a:ext cx="1699953" cy="699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6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𝑖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4A37DD-BF7C-44A9-6119-82F72F8C8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18331" y="10275782"/>
                <a:ext cx="1699953" cy="69955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!!arrow6">
            <a:extLst>
              <a:ext uri="{FF2B5EF4-FFF2-40B4-BE49-F238E27FC236}">
                <a16:creationId xmlns:a16="http://schemas.microsoft.com/office/drawing/2014/main" id="{0B69484A-901D-90D9-8521-33EDA7052CCE}"/>
              </a:ext>
            </a:extLst>
          </p:cNvPr>
          <p:cNvCxnSpPr>
            <a:cxnSpLocks/>
            <a:endCxn id="2" idx="7"/>
          </p:cNvCxnSpPr>
          <p:nvPr/>
        </p:nvCxnSpPr>
        <p:spPr>
          <a:xfrm flipV="1">
            <a:off x="12945035" y="5127878"/>
            <a:ext cx="2228484" cy="2022525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arrow5">
            <a:extLst>
              <a:ext uri="{FF2B5EF4-FFF2-40B4-BE49-F238E27FC236}">
                <a16:creationId xmlns:a16="http://schemas.microsoft.com/office/drawing/2014/main" id="{EAC6269A-8B8F-DA03-AC4C-4B7C548EFE94}"/>
              </a:ext>
            </a:extLst>
          </p:cNvPr>
          <p:cNvCxnSpPr>
            <a:cxnSpLocks/>
            <a:endCxn id="2" idx="1"/>
          </p:cNvCxnSpPr>
          <p:nvPr/>
        </p:nvCxnSpPr>
        <p:spPr>
          <a:xfrm flipH="1" flipV="1">
            <a:off x="10716553" y="5127878"/>
            <a:ext cx="2228481" cy="201973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arrow8">
            <a:extLst>
              <a:ext uri="{FF2B5EF4-FFF2-40B4-BE49-F238E27FC236}">
                <a16:creationId xmlns:a16="http://schemas.microsoft.com/office/drawing/2014/main" id="{45E5357E-40FB-D8AF-8BD3-138B6AE759F0}"/>
              </a:ext>
            </a:extLst>
          </p:cNvPr>
          <p:cNvCxnSpPr>
            <a:cxnSpLocks/>
            <a:endCxn id="2" idx="3"/>
          </p:cNvCxnSpPr>
          <p:nvPr/>
        </p:nvCxnSpPr>
        <p:spPr>
          <a:xfrm flipH="1">
            <a:off x="10716553" y="7186659"/>
            <a:ext cx="2228481" cy="198627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arrow7">
            <a:extLst>
              <a:ext uri="{FF2B5EF4-FFF2-40B4-BE49-F238E27FC236}">
                <a16:creationId xmlns:a16="http://schemas.microsoft.com/office/drawing/2014/main" id="{8E6DAE51-19EE-AD85-AD25-BD3AE6818C57}"/>
              </a:ext>
            </a:extLst>
          </p:cNvPr>
          <p:cNvCxnSpPr>
            <a:cxnSpLocks/>
          </p:cNvCxnSpPr>
          <p:nvPr/>
        </p:nvCxnSpPr>
        <p:spPr>
          <a:xfrm>
            <a:off x="12945034" y="7183867"/>
            <a:ext cx="2259428" cy="19890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5961315-E334-F840-9BB6-3EC17CA959A5}"/>
                  </a:ext>
                </a:extLst>
              </p:cNvPr>
              <p:cNvSpPr txBox="1"/>
              <p:nvPr/>
            </p:nvSpPr>
            <p:spPr>
              <a:xfrm>
                <a:off x="15270794" y="4250364"/>
                <a:ext cx="2526461" cy="903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den>
                      </m:f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+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5961315-E334-F840-9BB6-3EC17CA95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0794" y="4250364"/>
                <a:ext cx="2526461" cy="903581"/>
              </a:xfrm>
              <a:prstGeom prst="rect">
                <a:avLst/>
              </a:prstGeom>
              <a:blipFill>
                <a:blip r:embed="rId9"/>
                <a:stretch>
                  <a:fillRect t="-2778" r="-500" b="-2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0FD4423F-123F-9343-A1E1-59D14E30300C}"/>
              </a:ext>
            </a:extLst>
          </p:cNvPr>
          <p:cNvSpPr/>
          <p:nvPr/>
        </p:nvSpPr>
        <p:spPr>
          <a:xfrm>
            <a:off x="15090223" y="5032948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4DB9B56-A990-9C85-65CF-537A05A4ABED}"/>
              </a:ext>
            </a:extLst>
          </p:cNvPr>
          <p:cNvSpPr/>
          <p:nvPr/>
        </p:nvSpPr>
        <p:spPr>
          <a:xfrm>
            <a:off x="10619359" y="5018171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5946C5-F2ED-885F-191D-0F5D384FFE42}"/>
              </a:ext>
            </a:extLst>
          </p:cNvPr>
          <p:cNvSpPr/>
          <p:nvPr/>
        </p:nvSpPr>
        <p:spPr>
          <a:xfrm>
            <a:off x="10619359" y="9089995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F5A0DAB-E351-8EE7-584E-067A1BFFB531}"/>
              </a:ext>
            </a:extLst>
          </p:cNvPr>
          <p:cNvSpPr/>
          <p:nvPr/>
        </p:nvSpPr>
        <p:spPr>
          <a:xfrm>
            <a:off x="15107183" y="9089994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B183217-B4FC-3A16-CD80-606FC1653D18}"/>
                  </a:ext>
                </a:extLst>
              </p:cNvPr>
              <p:cNvSpPr txBox="1"/>
              <p:nvPr/>
            </p:nvSpPr>
            <p:spPr>
              <a:xfrm>
                <a:off x="8261894" y="3869384"/>
                <a:ext cx="3006272" cy="903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3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=−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den>
                      </m:f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+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B183217-B4FC-3A16-CD80-606FC1653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61894" y="3869384"/>
                <a:ext cx="3006272" cy="903581"/>
              </a:xfrm>
              <a:prstGeom prst="rect">
                <a:avLst/>
              </a:prstGeom>
              <a:blipFill>
                <a:blip r:embed="rId10"/>
                <a:stretch>
                  <a:fillRect t="-2778" r="-420" b="-2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5DAC9E-9481-5961-25EB-B1C4AFFFF7C6}"/>
                  </a:ext>
                </a:extLst>
              </p:cNvPr>
              <p:cNvSpPr txBox="1"/>
              <p:nvPr/>
            </p:nvSpPr>
            <p:spPr>
              <a:xfrm>
                <a:off x="8104145" y="9430128"/>
                <a:ext cx="3006272" cy="903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5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=−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den>
                      </m:f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5DAC9E-9481-5961-25EB-B1C4AFFFF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4145" y="9430128"/>
                <a:ext cx="3006272" cy="903581"/>
              </a:xfrm>
              <a:prstGeom prst="rect">
                <a:avLst/>
              </a:prstGeom>
              <a:blipFill>
                <a:blip r:embed="rId11"/>
                <a:stretch>
                  <a:fillRect t="-2778" b="-2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264BC6-A6CC-954C-E107-D4B3ECADB0C8}"/>
                  </a:ext>
                </a:extLst>
              </p:cNvPr>
              <p:cNvSpPr txBox="1"/>
              <p:nvPr/>
            </p:nvSpPr>
            <p:spPr>
              <a:xfrm>
                <a:off x="15365089" y="9224137"/>
                <a:ext cx="2678747" cy="903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7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den>
                      </m:f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264BC6-A6CC-954C-E107-D4B3ECADB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365089" y="9224137"/>
                <a:ext cx="2678747" cy="903581"/>
              </a:xfrm>
              <a:prstGeom prst="rect">
                <a:avLst/>
              </a:prstGeom>
              <a:blipFill>
                <a:blip r:embed="rId12"/>
                <a:stretch>
                  <a:fillRect t="-2778" r="-474" b="-2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47672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789A64D-0635-1A9A-57A0-F60B64B1746A}"/>
              </a:ext>
            </a:extLst>
          </p:cNvPr>
          <p:cNvSpPr/>
          <p:nvPr/>
        </p:nvSpPr>
        <p:spPr>
          <a:xfrm>
            <a:off x="2769230" y="4186209"/>
            <a:ext cx="6303102" cy="5720575"/>
          </a:xfrm>
          <a:prstGeom prst="ellipse">
            <a:avLst/>
          </a:prstGeom>
          <a:noFill/>
          <a:ln w="73025" cap="flat" cmpd="sng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8B8776-B95D-3C2C-19CA-6C21C4A9CCC6}"/>
              </a:ext>
            </a:extLst>
          </p:cNvPr>
          <p:cNvCxnSpPr>
            <a:cxnSpLocks/>
          </p:cNvCxnSpPr>
          <p:nvPr/>
        </p:nvCxnSpPr>
        <p:spPr>
          <a:xfrm>
            <a:off x="5920782" y="1658513"/>
            <a:ext cx="0" cy="10775968"/>
          </a:xfrm>
          <a:prstGeom prst="straightConnector1">
            <a:avLst/>
          </a:prstGeom>
          <a:noFill/>
          <a:ln w="73025" cap="flat" cmpd="sng">
            <a:solidFill>
              <a:srgbClr val="FF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717ACE-75E8-15DC-7134-45CB3575CDA2}"/>
              </a:ext>
            </a:extLst>
          </p:cNvPr>
          <p:cNvCxnSpPr>
            <a:cxnSpLocks/>
          </p:cNvCxnSpPr>
          <p:nvPr/>
        </p:nvCxnSpPr>
        <p:spPr>
          <a:xfrm flipH="1">
            <a:off x="1449979" y="7046497"/>
            <a:ext cx="9088194" cy="0"/>
          </a:xfrm>
          <a:prstGeom prst="straightConnector1">
            <a:avLst/>
          </a:prstGeom>
          <a:noFill/>
          <a:ln w="73025" cap="flat" cmpd="sng">
            <a:solidFill>
              <a:schemeClr val="accent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/>
              <p:nvPr/>
            </p:nvSpPr>
            <p:spPr>
              <a:xfrm>
                <a:off x="9482420" y="7445262"/>
                <a:ext cx="1427245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𝑅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420" y="7445262"/>
                <a:ext cx="1427245" cy="1451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/>
              <p:nvPr/>
            </p:nvSpPr>
            <p:spPr>
              <a:xfrm>
                <a:off x="5280452" y="329568"/>
                <a:ext cx="1099734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𝐼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452" y="329568"/>
                <a:ext cx="1099734" cy="1451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!!arrow1">
            <a:extLst>
              <a:ext uri="{FF2B5EF4-FFF2-40B4-BE49-F238E27FC236}">
                <a16:creationId xmlns:a16="http://schemas.microsoft.com/office/drawing/2014/main" id="{E51A00EE-3A90-D94D-ADB4-104342203438}"/>
              </a:ext>
            </a:extLst>
          </p:cNvPr>
          <p:cNvCxnSpPr>
            <a:cxnSpLocks/>
            <a:endCxn id="2" idx="6"/>
          </p:cNvCxnSpPr>
          <p:nvPr/>
        </p:nvCxnSpPr>
        <p:spPr>
          <a:xfrm>
            <a:off x="5920781" y="7046495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!!oval4">
            <a:extLst>
              <a:ext uri="{FF2B5EF4-FFF2-40B4-BE49-F238E27FC236}">
                <a16:creationId xmlns:a16="http://schemas.microsoft.com/office/drawing/2014/main" id="{2AA332D1-A716-CAFD-DD08-4DB29637F6D2}"/>
              </a:ext>
            </a:extLst>
          </p:cNvPr>
          <p:cNvSpPr/>
          <p:nvPr/>
        </p:nvSpPr>
        <p:spPr>
          <a:xfrm>
            <a:off x="8975055" y="6951568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3" name="!!arrow2">
            <a:extLst>
              <a:ext uri="{FF2B5EF4-FFF2-40B4-BE49-F238E27FC236}">
                <a16:creationId xmlns:a16="http://schemas.microsoft.com/office/drawing/2014/main" id="{109B624E-53EF-CF17-DF75-F36AFE3478E1}"/>
              </a:ext>
            </a:extLst>
          </p:cNvPr>
          <p:cNvCxnSpPr>
            <a:cxnSpLocks/>
            <a:endCxn id="2" idx="2"/>
          </p:cNvCxnSpPr>
          <p:nvPr/>
        </p:nvCxnSpPr>
        <p:spPr>
          <a:xfrm flipH="1">
            <a:off x="2769230" y="7046495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96BE-BC44-1C19-B828-B7E4914F5C66}"/>
                  </a:ext>
                </a:extLst>
              </p:cNvPr>
              <p:cNvSpPr txBox="1"/>
              <p:nvPr/>
            </p:nvSpPr>
            <p:spPr>
              <a:xfrm>
                <a:off x="1054010" y="6196475"/>
                <a:ext cx="1770228" cy="67871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4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−1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96BE-BC44-1C19-B828-B7E4914F5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10" y="6196475"/>
                <a:ext cx="1770228" cy="678712"/>
              </a:xfrm>
              <a:prstGeom prst="rect">
                <a:avLst/>
              </a:prstGeom>
              <a:blipFill>
                <a:blip r:embed="rId5"/>
                <a:stretch>
                  <a:fillRect r="-71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oval3">
            <a:extLst>
              <a:ext uri="{FF2B5EF4-FFF2-40B4-BE49-F238E27FC236}">
                <a16:creationId xmlns:a16="http://schemas.microsoft.com/office/drawing/2014/main" id="{79D36401-44F8-754C-B7B7-47B79D24033E}"/>
              </a:ext>
            </a:extLst>
          </p:cNvPr>
          <p:cNvSpPr/>
          <p:nvPr/>
        </p:nvSpPr>
        <p:spPr>
          <a:xfrm>
            <a:off x="2671955" y="6951567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" name="!!arrow3">
            <a:extLst>
              <a:ext uri="{FF2B5EF4-FFF2-40B4-BE49-F238E27FC236}">
                <a16:creationId xmlns:a16="http://schemas.microsoft.com/office/drawing/2014/main" id="{971DEE72-873C-3A62-5BAA-5B844E71943C}"/>
              </a:ext>
            </a:extLst>
          </p:cNvPr>
          <p:cNvCxnSpPr>
            <a:cxnSpLocks/>
            <a:endCxn id="2" idx="0"/>
          </p:cNvCxnSpPr>
          <p:nvPr/>
        </p:nvCxnSpPr>
        <p:spPr>
          <a:xfrm flipV="1">
            <a:off x="5920781" y="4186209"/>
            <a:ext cx="0" cy="286028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arrow4">
            <a:extLst>
              <a:ext uri="{FF2B5EF4-FFF2-40B4-BE49-F238E27FC236}">
                <a16:creationId xmlns:a16="http://schemas.microsoft.com/office/drawing/2014/main" id="{8885D94C-6DD6-0221-DDBA-5276DF8D9F01}"/>
              </a:ext>
            </a:extLst>
          </p:cNvPr>
          <p:cNvCxnSpPr>
            <a:cxnSpLocks/>
            <a:endCxn id="2" idx="4"/>
          </p:cNvCxnSpPr>
          <p:nvPr/>
        </p:nvCxnSpPr>
        <p:spPr>
          <a:xfrm>
            <a:off x="5920781" y="7046494"/>
            <a:ext cx="0" cy="286029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87DCCBA3-F88C-87A6-41F1-E2072E6851CF}"/>
              </a:ext>
            </a:extLst>
          </p:cNvPr>
          <p:cNvSpPr/>
          <p:nvPr/>
        </p:nvSpPr>
        <p:spPr>
          <a:xfrm>
            <a:off x="5823504" y="9809069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EC70B9-5279-E93C-C3C5-D950315BB1D3}"/>
              </a:ext>
            </a:extLst>
          </p:cNvPr>
          <p:cNvSpPr/>
          <p:nvPr/>
        </p:nvSpPr>
        <p:spPr>
          <a:xfrm>
            <a:off x="5823504" y="4091280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E33953-9513-BDF9-CFBB-89C15749F165}"/>
                  </a:ext>
                </a:extLst>
              </p:cNvPr>
              <p:cNvSpPr txBox="1"/>
              <p:nvPr/>
            </p:nvSpPr>
            <p:spPr>
              <a:xfrm>
                <a:off x="6018058" y="3252081"/>
                <a:ext cx="1428981" cy="699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𝑖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E33953-9513-BDF9-CFBB-89C15749F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058" y="3252081"/>
                <a:ext cx="1428981" cy="69955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4A37DD-BF7C-44A9-6119-82F72F8C8123}"/>
                  </a:ext>
                </a:extLst>
              </p:cNvPr>
              <p:cNvSpPr txBox="1"/>
              <p:nvPr/>
            </p:nvSpPr>
            <p:spPr>
              <a:xfrm>
                <a:off x="5994076" y="10171872"/>
                <a:ext cx="1699953" cy="6995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6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𝑖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4A37DD-BF7C-44A9-6119-82F72F8C8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076" y="10171872"/>
                <a:ext cx="1699953" cy="69955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!!arrow6">
            <a:extLst>
              <a:ext uri="{FF2B5EF4-FFF2-40B4-BE49-F238E27FC236}">
                <a16:creationId xmlns:a16="http://schemas.microsoft.com/office/drawing/2014/main" id="{0B69484A-901D-90D9-8521-33EDA7052CCE}"/>
              </a:ext>
            </a:extLst>
          </p:cNvPr>
          <p:cNvCxnSpPr>
            <a:cxnSpLocks/>
            <a:endCxn id="2" idx="7"/>
          </p:cNvCxnSpPr>
          <p:nvPr/>
        </p:nvCxnSpPr>
        <p:spPr>
          <a:xfrm flipV="1">
            <a:off x="5920780" y="5023968"/>
            <a:ext cx="2228484" cy="2022525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arrow5">
            <a:extLst>
              <a:ext uri="{FF2B5EF4-FFF2-40B4-BE49-F238E27FC236}">
                <a16:creationId xmlns:a16="http://schemas.microsoft.com/office/drawing/2014/main" id="{EAC6269A-8B8F-DA03-AC4C-4B7C548EFE94}"/>
              </a:ext>
            </a:extLst>
          </p:cNvPr>
          <p:cNvCxnSpPr>
            <a:cxnSpLocks/>
            <a:endCxn id="2" idx="1"/>
          </p:cNvCxnSpPr>
          <p:nvPr/>
        </p:nvCxnSpPr>
        <p:spPr>
          <a:xfrm flipH="1" flipV="1">
            <a:off x="3692298" y="5023968"/>
            <a:ext cx="2228481" cy="201973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arrow8">
            <a:extLst>
              <a:ext uri="{FF2B5EF4-FFF2-40B4-BE49-F238E27FC236}">
                <a16:creationId xmlns:a16="http://schemas.microsoft.com/office/drawing/2014/main" id="{45E5357E-40FB-D8AF-8BD3-138B6AE759F0}"/>
              </a:ext>
            </a:extLst>
          </p:cNvPr>
          <p:cNvCxnSpPr>
            <a:cxnSpLocks/>
            <a:endCxn id="2" idx="3"/>
          </p:cNvCxnSpPr>
          <p:nvPr/>
        </p:nvCxnSpPr>
        <p:spPr>
          <a:xfrm flipH="1">
            <a:off x="3692298" y="7082749"/>
            <a:ext cx="2228481" cy="198627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arrow7">
            <a:extLst>
              <a:ext uri="{FF2B5EF4-FFF2-40B4-BE49-F238E27FC236}">
                <a16:creationId xmlns:a16="http://schemas.microsoft.com/office/drawing/2014/main" id="{8E6DAE51-19EE-AD85-AD25-BD3AE6818C57}"/>
              </a:ext>
            </a:extLst>
          </p:cNvPr>
          <p:cNvCxnSpPr>
            <a:cxnSpLocks/>
          </p:cNvCxnSpPr>
          <p:nvPr/>
        </p:nvCxnSpPr>
        <p:spPr>
          <a:xfrm>
            <a:off x="5920779" y="7079957"/>
            <a:ext cx="2259428" cy="19890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33" name="Oval 32">
            <a:extLst>
              <a:ext uri="{FF2B5EF4-FFF2-40B4-BE49-F238E27FC236}">
                <a16:creationId xmlns:a16="http://schemas.microsoft.com/office/drawing/2014/main" id="{0FD4423F-123F-9343-A1E1-59D14E30300C}"/>
              </a:ext>
            </a:extLst>
          </p:cNvPr>
          <p:cNvSpPr/>
          <p:nvPr/>
        </p:nvSpPr>
        <p:spPr>
          <a:xfrm>
            <a:off x="8065968" y="4929038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4DB9B56-A990-9C85-65CF-537A05A4ABED}"/>
              </a:ext>
            </a:extLst>
          </p:cNvPr>
          <p:cNvSpPr/>
          <p:nvPr/>
        </p:nvSpPr>
        <p:spPr>
          <a:xfrm>
            <a:off x="3595104" y="4914261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5946C5-F2ED-885F-191D-0F5D384FFE42}"/>
              </a:ext>
            </a:extLst>
          </p:cNvPr>
          <p:cNvSpPr/>
          <p:nvPr/>
        </p:nvSpPr>
        <p:spPr>
          <a:xfrm>
            <a:off x="3595104" y="8986085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F5A0DAB-E351-8EE7-584E-067A1BFFB531}"/>
              </a:ext>
            </a:extLst>
          </p:cNvPr>
          <p:cNvSpPr/>
          <p:nvPr/>
        </p:nvSpPr>
        <p:spPr>
          <a:xfrm>
            <a:off x="8082928" y="8986084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B183217-B4FC-3A16-CD80-606FC1653D18}"/>
                  </a:ext>
                </a:extLst>
              </p:cNvPr>
              <p:cNvSpPr txBox="1"/>
              <p:nvPr/>
            </p:nvSpPr>
            <p:spPr>
              <a:xfrm>
                <a:off x="1237639" y="3765474"/>
                <a:ext cx="3006272" cy="903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3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=−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den>
                      </m:f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+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B183217-B4FC-3A16-CD80-606FC1653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39" y="3765474"/>
                <a:ext cx="3006272" cy="903581"/>
              </a:xfrm>
              <a:prstGeom prst="rect">
                <a:avLst/>
              </a:prstGeom>
              <a:blipFill>
                <a:blip r:embed="rId8"/>
                <a:stretch>
                  <a:fillRect t="-2778" r="-420" b="-2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5DAC9E-9481-5961-25EB-B1C4AFFFF7C6}"/>
                  </a:ext>
                </a:extLst>
              </p:cNvPr>
              <p:cNvSpPr txBox="1"/>
              <p:nvPr/>
            </p:nvSpPr>
            <p:spPr>
              <a:xfrm>
                <a:off x="1079890" y="9326218"/>
                <a:ext cx="3006272" cy="903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5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=−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den>
                      </m:f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5DAC9E-9481-5961-25EB-B1C4AFFFF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90" y="9326218"/>
                <a:ext cx="3006272" cy="903581"/>
              </a:xfrm>
              <a:prstGeom prst="rect">
                <a:avLst/>
              </a:prstGeom>
              <a:blipFill>
                <a:blip r:embed="rId9"/>
                <a:stretch>
                  <a:fillRect t="-2778" r="-420" b="-2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264BC6-A6CC-954C-E107-D4B3ECADB0C8}"/>
                  </a:ext>
                </a:extLst>
              </p:cNvPr>
              <p:cNvSpPr txBox="1"/>
              <p:nvPr/>
            </p:nvSpPr>
            <p:spPr>
              <a:xfrm>
                <a:off x="8340834" y="9120227"/>
                <a:ext cx="2678747" cy="903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7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den>
                      </m:f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264BC6-A6CC-954C-E107-D4B3ECADB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834" y="9120227"/>
                <a:ext cx="2678747" cy="903581"/>
              </a:xfrm>
              <a:prstGeom prst="rect">
                <a:avLst/>
              </a:prstGeom>
              <a:blipFill>
                <a:blip r:embed="rId10"/>
                <a:stretch>
                  <a:fillRect t="-2778" r="-472" b="-208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A0B6B5-79D7-B670-3944-C50106966105}"/>
                  </a:ext>
                </a:extLst>
              </p:cNvPr>
              <p:cNvSpPr/>
              <p:nvPr/>
            </p:nvSpPr>
            <p:spPr>
              <a:xfrm>
                <a:off x="12372792" y="2932492"/>
                <a:ext cx="11646195" cy="307345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The 8</a:t>
                </a:r>
                <a:r>
                  <a:rPr lang="en-US" sz="4000" baseline="30000" dirty="0">
                    <a:solidFill>
                      <a:srgbClr val="7030A0"/>
                    </a:solidFill>
                    <a:latin typeface="Bradley Hand" pitchFamily="2" charset="77"/>
                  </a:rPr>
                  <a:t>th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 roots of unity are: 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𝑘𝑖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sup>
                    </m:sSup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          where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∈[0,7]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A0B6B5-79D7-B670-3944-C50106966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2792" y="2932492"/>
                <a:ext cx="11646195" cy="3073454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C6ABD9-1C20-7593-8E88-D5D1D0FB1DB3}"/>
                  </a:ext>
                </a:extLst>
              </p:cNvPr>
              <p:cNvSpPr txBox="1"/>
              <p:nvPr/>
            </p:nvSpPr>
            <p:spPr>
              <a:xfrm>
                <a:off x="8877072" y="6317660"/>
                <a:ext cx="2042097" cy="6649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0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1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EC6ABD9-1C20-7593-8E88-D5D1D0FB1D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072" y="6317660"/>
                <a:ext cx="2042097" cy="66499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491453-4907-684E-7034-E7DA25D41E0B}"/>
                  </a:ext>
                </a:extLst>
              </p:cNvPr>
              <p:cNvSpPr txBox="1"/>
              <p:nvPr/>
            </p:nvSpPr>
            <p:spPr>
              <a:xfrm>
                <a:off x="8246539" y="4146454"/>
                <a:ext cx="2526461" cy="903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f>
                            <m:fPr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fPr>
                            <m:num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𝑖</m:t>
                              </m:r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𝜋</m:t>
                              </m:r>
                            </m:num>
                            <m:den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00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den>
                      </m:f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+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9491453-4907-684E-7034-E7DA25D41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539" y="4146454"/>
                <a:ext cx="2526461" cy="903581"/>
              </a:xfrm>
              <a:prstGeom prst="rect">
                <a:avLst/>
              </a:prstGeom>
              <a:blipFill>
                <a:blip r:embed="rId13"/>
                <a:stretch>
                  <a:fillRect t="-2778" r="-500" b="-2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86862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789A64D-0635-1A9A-57A0-F60B64B1746A}"/>
              </a:ext>
            </a:extLst>
          </p:cNvPr>
          <p:cNvSpPr/>
          <p:nvPr/>
        </p:nvSpPr>
        <p:spPr>
          <a:xfrm>
            <a:off x="2769230" y="4186209"/>
            <a:ext cx="6303102" cy="5720575"/>
          </a:xfrm>
          <a:prstGeom prst="ellipse">
            <a:avLst/>
          </a:prstGeom>
          <a:noFill/>
          <a:ln w="73025" cap="flat" cmpd="sng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8B8776-B95D-3C2C-19CA-6C21C4A9CCC6}"/>
              </a:ext>
            </a:extLst>
          </p:cNvPr>
          <p:cNvCxnSpPr>
            <a:cxnSpLocks/>
          </p:cNvCxnSpPr>
          <p:nvPr/>
        </p:nvCxnSpPr>
        <p:spPr>
          <a:xfrm>
            <a:off x="5920782" y="1658513"/>
            <a:ext cx="0" cy="10775968"/>
          </a:xfrm>
          <a:prstGeom prst="straightConnector1">
            <a:avLst/>
          </a:prstGeom>
          <a:noFill/>
          <a:ln w="73025" cap="flat" cmpd="sng">
            <a:solidFill>
              <a:srgbClr val="FF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717ACE-75E8-15DC-7134-45CB3575CDA2}"/>
              </a:ext>
            </a:extLst>
          </p:cNvPr>
          <p:cNvCxnSpPr>
            <a:cxnSpLocks/>
          </p:cNvCxnSpPr>
          <p:nvPr/>
        </p:nvCxnSpPr>
        <p:spPr>
          <a:xfrm flipH="1">
            <a:off x="1449979" y="7046497"/>
            <a:ext cx="9088194" cy="0"/>
          </a:xfrm>
          <a:prstGeom prst="straightConnector1">
            <a:avLst/>
          </a:prstGeom>
          <a:noFill/>
          <a:ln w="73025" cap="flat" cmpd="sng">
            <a:solidFill>
              <a:schemeClr val="accent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/>
              <p:nvPr/>
            </p:nvSpPr>
            <p:spPr>
              <a:xfrm>
                <a:off x="9482420" y="7445262"/>
                <a:ext cx="1427245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𝑅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420" y="7445262"/>
                <a:ext cx="1427245" cy="1451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/>
              <p:nvPr/>
            </p:nvSpPr>
            <p:spPr>
              <a:xfrm>
                <a:off x="5280452" y="329568"/>
                <a:ext cx="1099734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𝐼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452" y="329568"/>
                <a:ext cx="1099734" cy="1451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!!arrow1">
            <a:extLst>
              <a:ext uri="{FF2B5EF4-FFF2-40B4-BE49-F238E27FC236}">
                <a16:creationId xmlns:a16="http://schemas.microsoft.com/office/drawing/2014/main" id="{E51A00EE-3A90-D94D-ADB4-104342203438}"/>
              </a:ext>
            </a:extLst>
          </p:cNvPr>
          <p:cNvCxnSpPr>
            <a:cxnSpLocks/>
            <a:endCxn id="2" idx="6"/>
          </p:cNvCxnSpPr>
          <p:nvPr/>
        </p:nvCxnSpPr>
        <p:spPr>
          <a:xfrm>
            <a:off x="5920781" y="7046495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!!oval4">
            <a:extLst>
              <a:ext uri="{FF2B5EF4-FFF2-40B4-BE49-F238E27FC236}">
                <a16:creationId xmlns:a16="http://schemas.microsoft.com/office/drawing/2014/main" id="{2AA332D1-A716-CAFD-DD08-4DB29637F6D2}"/>
              </a:ext>
            </a:extLst>
          </p:cNvPr>
          <p:cNvSpPr/>
          <p:nvPr/>
        </p:nvSpPr>
        <p:spPr>
          <a:xfrm>
            <a:off x="8975055" y="6951568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/>
              <p:nvPr/>
            </p:nvSpPr>
            <p:spPr>
              <a:xfrm>
                <a:off x="8877072" y="6399830"/>
                <a:ext cx="2042097" cy="5006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𝜔</m:t>
                          </m:r>
                        </m:e>
                        <m:sub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8</m:t>
                          </m:r>
                        </m:sub>
                        <m:sup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0</m:t>
                          </m:r>
                        </m:sup>
                      </m:sSub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1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072" y="6399830"/>
                <a:ext cx="2042097" cy="500650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!!arrow2">
            <a:extLst>
              <a:ext uri="{FF2B5EF4-FFF2-40B4-BE49-F238E27FC236}">
                <a16:creationId xmlns:a16="http://schemas.microsoft.com/office/drawing/2014/main" id="{109B624E-53EF-CF17-DF75-F36AFE3478E1}"/>
              </a:ext>
            </a:extLst>
          </p:cNvPr>
          <p:cNvCxnSpPr>
            <a:cxnSpLocks/>
            <a:endCxn id="2" idx="2"/>
          </p:cNvCxnSpPr>
          <p:nvPr/>
        </p:nvCxnSpPr>
        <p:spPr>
          <a:xfrm flipH="1">
            <a:off x="2769230" y="7046495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96BE-BC44-1C19-B828-B7E4914F5C66}"/>
                  </a:ext>
                </a:extLst>
              </p:cNvPr>
              <p:cNvSpPr txBox="1"/>
              <p:nvPr/>
            </p:nvSpPr>
            <p:spPr>
              <a:xfrm>
                <a:off x="1054010" y="6287525"/>
                <a:ext cx="1572032" cy="4966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−1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96BE-BC44-1C19-B828-B7E4914F5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10" y="6287525"/>
                <a:ext cx="1572032" cy="496611"/>
              </a:xfrm>
              <a:prstGeom prst="rect">
                <a:avLst/>
              </a:prstGeom>
              <a:blipFill>
                <a:blip r:embed="rId6"/>
                <a:stretch>
                  <a:fillRect r="-806" b="-48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oval3">
            <a:extLst>
              <a:ext uri="{FF2B5EF4-FFF2-40B4-BE49-F238E27FC236}">
                <a16:creationId xmlns:a16="http://schemas.microsoft.com/office/drawing/2014/main" id="{79D36401-44F8-754C-B7B7-47B79D24033E}"/>
              </a:ext>
            </a:extLst>
          </p:cNvPr>
          <p:cNvSpPr/>
          <p:nvPr/>
        </p:nvSpPr>
        <p:spPr>
          <a:xfrm>
            <a:off x="2671955" y="6951567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" name="!!arrow3">
            <a:extLst>
              <a:ext uri="{FF2B5EF4-FFF2-40B4-BE49-F238E27FC236}">
                <a16:creationId xmlns:a16="http://schemas.microsoft.com/office/drawing/2014/main" id="{971DEE72-873C-3A62-5BAA-5B844E71943C}"/>
              </a:ext>
            </a:extLst>
          </p:cNvPr>
          <p:cNvCxnSpPr>
            <a:cxnSpLocks/>
            <a:endCxn id="2" idx="0"/>
          </p:cNvCxnSpPr>
          <p:nvPr/>
        </p:nvCxnSpPr>
        <p:spPr>
          <a:xfrm flipV="1">
            <a:off x="5920781" y="4186209"/>
            <a:ext cx="0" cy="286028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arrow4">
            <a:extLst>
              <a:ext uri="{FF2B5EF4-FFF2-40B4-BE49-F238E27FC236}">
                <a16:creationId xmlns:a16="http://schemas.microsoft.com/office/drawing/2014/main" id="{8885D94C-6DD6-0221-DDBA-5276DF8D9F01}"/>
              </a:ext>
            </a:extLst>
          </p:cNvPr>
          <p:cNvCxnSpPr>
            <a:cxnSpLocks/>
            <a:endCxn id="2" idx="4"/>
          </p:cNvCxnSpPr>
          <p:nvPr/>
        </p:nvCxnSpPr>
        <p:spPr>
          <a:xfrm>
            <a:off x="5920781" y="7046494"/>
            <a:ext cx="0" cy="286029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87DCCBA3-F88C-87A6-41F1-E2072E6851CF}"/>
              </a:ext>
            </a:extLst>
          </p:cNvPr>
          <p:cNvSpPr/>
          <p:nvPr/>
        </p:nvSpPr>
        <p:spPr>
          <a:xfrm>
            <a:off x="5823504" y="9809069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EC70B9-5279-E93C-C3C5-D950315BB1D3}"/>
              </a:ext>
            </a:extLst>
          </p:cNvPr>
          <p:cNvSpPr/>
          <p:nvPr/>
        </p:nvSpPr>
        <p:spPr>
          <a:xfrm>
            <a:off x="5823504" y="4091280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E33953-9513-BDF9-CFBB-89C15749F165}"/>
                  </a:ext>
                </a:extLst>
              </p:cNvPr>
              <p:cNvSpPr txBox="1"/>
              <p:nvPr/>
            </p:nvSpPr>
            <p:spPr>
              <a:xfrm>
                <a:off x="6018058" y="3352749"/>
                <a:ext cx="1230786" cy="4982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𝑖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E33953-9513-BDF9-CFBB-89C15749F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058" y="3352749"/>
                <a:ext cx="1230786" cy="498213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4A37DD-BF7C-44A9-6119-82F72F8C8123}"/>
                  </a:ext>
                </a:extLst>
              </p:cNvPr>
              <p:cNvSpPr txBox="1"/>
              <p:nvPr/>
            </p:nvSpPr>
            <p:spPr>
              <a:xfrm>
                <a:off x="5994076" y="10271322"/>
                <a:ext cx="1498487" cy="5006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𝑖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4A37DD-BF7C-44A9-6119-82F72F8C8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076" y="10271322"/>
                <a:ext cx="1498487" cy="500650"/>
              </a:xfrm>
              <a:prstGeom prst="rect">
                <a:avLst/>
              </a:prstGeom>
              <a:blipFill>
                <a:blip r:embed="rId8"/>
                <a:stretch>
                  <a:fillRect b="-48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!!arrow6">
            <a:extLst>
              <a:ext uri="{FF2B5EF4-FFF2-40B4-BE49-F238E27FC236}">
                <a16:creationId xmlns:a16="http://schemas.microsoft.com/office/drawing/2014/main" id="{0B69484A-901D-90D9-8521-33EDA7052CCE}"/>
              </a:ext>
            </a:extLst>
          </p:cNvPr>
          <p:cNvCxnSpPr>
            <a:cxnSpLocks/>
            <a:endCxn id="2" idx="7"/>
          </p:cNvCxnSpPr>
          <p:nvPr/>
        </p:nvCxnSpPr>
        <p:spPr>
          <a:xfrm flipV="1">
            <a:off x="5920780" y="5023968"/>
            <a:ext cx="2228484" cy="2022525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arrow5">
            <a:extLst>
              <a:ext uri="{FF2B5EF4-FFF2-40B4-BE49-F238E27FC236}">
                <a16:creationId xmlns:a16="http://schemas.microsoft.com/office/drawing/2014/main" id="{EAC6269A-8B8F-DA03-AC4C-4B7C548EFE94}"/>
              </a:ext>
            </a:extLst>
          </p:cNvPr>
          <p:cNvCxnSpPr>
            <a:cxnSpLocks/>
            <a:endCxn id="2" idx="1"/>
          </p:cNvCxnSpPr>
          <p:nvPr/>
        </p:nvCxnSpPr>
        <p:spPr>
          <a:xfrm flipH="1" flipV="1">
            <a:off x="3692298" y="5023968"/>
            <a:ext cx="2228481" cy="201973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arrow8">
            <a:extLst>
              <a:ext uri="{FF2B5EF4-FFF2-40B4-BE49-F238E27FC236}">
                <a16:creationId xmlns:a16="http://schemas.microsoft.com/office/drawing/2014/main" id="{45E5357E-40FB-D8AF-8BD3-138B6AE759F0}"/>
              </a:ext>
            </a:extLst>
          </p:cNvPr>
          <p:cNvCxnSpPr>
            <a:cxnSpLocks/>
            <a:endCxn id="2" idx="3"/>
          </p:cNvCxnSpPr>
          <p:nvPr/>
        </p:nvCxnSpPr>
        <p:spPr>
          <a:xfrm flipH="1">
            <a:off x="3692298" y="7082749"/>
            <a:ext cx="2228481" cy="198627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arrow7">
            <a:extLst>
              <a:ext uri="{FF2B5EF4-FFF2-40B4-BE49-F238E27FC236}">
                <a16:creationId xmlns:a16="http://schemas.microsoft.com/office/drawing/2014/main" id="{8E6DAE51-19EE-AD85-AD25-BD3AE6818C57}"/>
              </a:ext>
            </a:extLst>
          </p:cNvPr>
          <p:cNvCxnSpPr>
            <a:cxnSpLocks/>
          </p:cNvCxnSpPr>
          <p:nvPr/>
        </p:nvCxnSpPr>
        <p:spPr>
          <a:xfrm>
            <a:off x="5920779" y="7079957"/>
            <a:ext cx="2259428" cy="19890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5961315-E334-F840-9BB6-3EC17CA959A5}"/>
                  </a:ext>
                </a:extLst>
              </p:cNvPr>
              <p:cNvSpPr txBox="1"/>
              <p:nvPr/>
            </p:nvSpPr>
            <p:spPr>
              <a:xfrm>
                <a:off x="8246539" y="4146454"/>
                <a:ext cx="2568717" cy="903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den>
                      </m:f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+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5961315-E334-F840-9BB6-3EC17CA95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539" y="4146454"/>
                <a:ext cx="2568717" cy="903581"/>
              </a:xfrm>
              <a:prstGeom prst="rect">
                <a:avLst/>
              </a:prstGeom>
              <a:blipFill>
                <a:blip r:embed="rId9"/>
                <a:stretch>
                  <a:fillRect t="-2778" b="-2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0FD4423F-123F-9343-A1E1-59D14E30300C}"/>
              </a:ext>
            </a:extLst>
          </p:cNvPr>
          <p:cNvSpPr/>
          <p:nvPr/>
        </p:nvSpPr>
        <p:spPr>
          <a:xfrm>
            <a:off x="8065968" y="4929038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4DB9B56-A990-9C85-65CF-537A05A4ABED}"/>
              </a:ext>
            </a:extLst>
          </p:cNvPr>
          <p:cNvSpPr/>
          <p:nvPr/>
        </p:nvSpPr>
        <p:spPr>
          <a:xfrm>
            <a:off x="3595104" y="4914261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5946C5-F2ED-885F-191D-0F5D384FFE42}"/>
              </a:ext>
            </a:extLst>
          </p:cNvPr>
          <p:cNvSpPr/>
          <p:nvPr/>
        </p:nvSpPr>
        <p:spPr>
          <a:xfrm>
            <a:off x="3595104" y="8986085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F5A0DAB-E351-8EE7-584E-067A1BFFB531}"/>
              </a:ext>
            </a:extLst>
          </p:cNvPr>
          <p:cNvSpPr/>
          <p:nvPr/>
        </p:nvSpPr>
        <p:spPr>
          <a:xfrm>
            <a:off x="8082928" y="8986084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B183217-B4FC-3A16-CD80-606FC1653D18}"/>
                  </a:ext>
                </a:extLst>
              </p:cNvPr>
              <p:cNvSpPr txBox="1"/>
              <p:nvPr/>
            </p:nvSpPr>
            <p:spPr>
              <a:xfrm>
                <a:off x="1237639" y="3765474"/>
                <a:ext cx="2896242" cy="903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=−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den>
                      </m:f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+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B183217-B4FC-3A16-CD80-606FC1653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39" y="3765474"/>
                <a:ext cx="2896242" cy="903581"/>
              </a:xfrm>
              <a:prstGeom prst="rect">
                <a:avLst/>
              </a:prstGeom>
              <a:blipFill>
                <a:blip r:embed="rId10"/>
                <a:stretch>
                  <a:fillRect t="-2778" b="-2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5DAC9E-9481-5961-25EB-B1C4AFFFF7C6}"/>
                  </a:ext>
                </a:extLst>
              </p:cNvPr>
              <p:cNvSpPr txBox="1"/>
              <p:nvPr/>
            </p:nvSpPr>
            <p:spPr>
              <a:xfrm>
                <a:off x="1079890" y="9326218"/>
                <a:ext cx="2896242" cy="903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=−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den>
                      </m:f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5DAC9E-9481-5961-25EB-B1C4AFFFF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90" y="9326218"/>
                <a:ext cx="2896242" cy="903581"/>
              </a:xfrm>
              <a:prstGeom prst="rect">
                <a:avLst/>
              </a:prstGeom>
              <a:blipFill>
                <a:blip r:embed="rId11"/>
                <a:stretch>
                  <a:fillRect t="-2778" b="-2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264BC6-A6CC-954C-E107-D4B3ECADB0C8}"/>
                  </a:ext>
                </a:extLst>
              </p:cNvPr>
              <p:cNvSpPr txBox="1"/>
              <p:nvPr/>
            </p:nvSpPr>
            <p:spPr>
              <a:xfrm>
                <a:off x="8340834" y="9120227"/>
                <a:ext cx="2568716" cy="903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b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den>
                      </m:f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264BC6-A6CC-954C-E107-D4B3ECADB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834" y="9120227"/>
                <a:ext cx="2568716" cy="903581"/>
              </a:xfrm>
              <a:prstGeom prst="rect">
                <a:avLst/>
              </a:prstGeom>
              <a:blipFill>
                <a:blip r:embed="rId12"/>
                <a:stretch>
                  <a:fillRect t="-2778" b="-208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A0B6B5-79D7-B670-3944-C50106966105}"/>
                  </a:ext>
                </a:extLst>
              </p:cNvPr>
              <p:cNvSpPr/>
              <p:nvPr/>
            </p:nvSpPr>
            <p:spPr>
              <a:xfrm>
                <a:off x="12372792" y="2932492"/>
                <a:ext cx="11646195" cy="307345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The 8</a:t>
                </a:r>
                <a:r>
                  <a:rPr lang="en-US" sz="4000" baseline="30000" dirty="0">
                    <a:solidFill>
                      <a:srgbClr val="7030A0"/>
                    </a:solidFill>
                    <a:latin typeface="Bradley Hand" pitchFamily="2" charset="77"/>
                  </a:rPr>
                  <a:t>th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 roots of unity are: 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          where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∈[0,7]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8</m:t>
                            </m:r>
                          </m:den>
                        </m:f>
                      </m:sup>
                    </m:sSup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A0B6B5-79D7-B670-3944-C5010696610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2792" y="2932492"/>
                <a:ext cx="11646195" cy="3073454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E91A5DC-DB88-3D0F-E27A-F1E7CC6E4D22}"/>
                  </a:ext>
                </a:extLst>
              </p:cNvPr>
              <p:cNvSpPr/>
              <p:nvPr/>
            </p:nvSpPr>
            <p:spPr>
              <a:xfrm>
                <a:off x="12126602" y="8084931"/>
                <a:ext cx="11646195" cy="307345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The </a:t>
                </a:r>
                <a:r>
                  <a:rPr lang="en-US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p</a:t>
                </a:r>
                <a:r>
                  <a:rPr lang="en-US" sz="4000" baseline="30000" dirty="0" err="1">
                    <a:solidFill>
                      <a:srgbClr val="7030A0"/>
                    </a:solidFill>
                    <a:latin typeface="Bradley Hand" pitchFamily="2" charset="77"/>
                  </a:rPr>
                  <a:t>th</a:t>
                </a:r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 roots of unity are: </a:t>
                </a:r>
              </a:p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4000" dirty="0">
                    <a:solidFill>
                      <a:srgbClr val="7030A0"/>
                    </a:solidFill>
                    <a:latin typeface="Bradley Hand" pitchFamily="2" charset="77"/>
                  </a:rPr>
                  <a:t>          where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∈[0,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</m:sSub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𝜋</m:t>
                            </m:r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den>
                        </m:f>
                      </m:sup>
                    </m:sSup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E91A5DC-DB88-3D0F-E27A-F1E7CC6E4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26602" y="8084931"/>
                <a:ext cx="11646195" cy="3073454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042684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789A64D-0635-1A9A-57A0-F60B64B1746A}"/>
              </a:ext>
            </a:extLst>
          </p:cNvPr>
          <p:cNvSpPr/>
          <p:nvPr/>
        </p:nvSpPr>
        <p:spPr>
          <a:xfrm>
            <a:off x="2769230" y="4186209"/>
            <a:ext cx="6303102" cy="5720575"/>
          </a:xfrm>
          <a:prstGeom prst="ellipse">
            <a:avLst/>
          </a:prstGeom>
          <a:noFill/>
          <a:ln w="73025" cap="flat" cmpd="sng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8B8776-B95D-3C2C-19CA-6C21C4A9CCC6}"/>
              </a:ext>
            </a:extLst>
          </p:cNvPr>
          <p:cNvCxnSpPr>
            <a:cxnSpLocks/>
          </p:cNvCxnSpPr>
          <p:nvPr/>
        </p:nvCxnSpPr>
        <p:spPr>
          <a:xfrm>
            <a:off x="5920782" y="1658513"/>
            <a:ext cx="0" cy="10775968"/>
          </a:xfrm>
          <a:prstGeom prst="straightConnector1">
            <a:avLst/>
          </a:prstGeom>
          <a:noFill/>
          <a:ln w="73025" cap="flat" cmpd="sng">
            <a:solidFill>
              <a:srgbClr val="FF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717ACE-75E8-15DC-7134-45CB3575CDA2}"/>
              </a:ext>
            </a:extLst>
          </p:cNvPr>
          <p:cNvCxnSpPr>
            <a:cxnSpLocks/>
          </p:cNvCxnSpPr>
          <p:nvPr/>
        </p:nvCxnSpPr>
        <p:spPr>
          <a:xfrm flipH="1">
            <a:off x="1449979" y="7046497"/>
            <a:ext cx="9088194" cy="0"/>
          </a:xfrm>
          <a:prstGeom prst="straightConnector1">
            <a:avLst/>
          </a:prstGeom>
          <a:noFill/>
          <a:ln w="73025" cap="flat" cmpd="sng">
            <a:solidFill>
              <a:schemeClr val="accent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/>
              <p:nvPr/>
            </p:nvSpPr>
            <p:spPr>
              <a:xfrm>
                <a:off x="9482420" y="7445262"/>
                <a:ext cx="1427245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𝑅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420" y="7445262"/>
                <a:ext cx="1427245" cy="1451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/>
              <p:nvPr/>
            </p:nvSpPr>
            <p:spPr>
              <a:xfrm>
                <a:off x="5280452" y="329568"/>
                <a:ext cx="1099734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𝐼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452" y="329568"/>
                <a:ext cx="1099734" cy="1451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!!arrow1">
            <a:extLst>
              <a:ext uri="{FF2B5EF4-FFF2-40B4-BE49-F238E27FC236}">
                <a16:creationId xmlns:a16="http://schemas.microsoft.com/office/drawing/2014/main" id="{E51A00EE-3A90-D94D-ADB4-104342203438}"/>
              </a:ext>
            </a:extLst>
          </p:cNvPr>
          <p:cNvCxnSpPr>
            <a:cxnSpLocks/>
            <a:endCxn id="2" idx="6"/>
          </p:cNvCxnSpPr>
          <p:nvPr/>
        </p:nvCxnSpPr>
        <p:spPr>
          <a:xfrm>
            <a:off x="5920781" y="7046495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!!oval4">
            <a:extLst>
              <a:ext uri="{FF2B5EF4-FFF2-40B4-BE49-F238E27FC236}">
                <a16:creationId xmlns:a16="http://schemas.microsoft.com/office/drawing/2014/main" id="{2AA332D1-A716-CAFD-DD08-4DB29637F6D2}"/>
              </a:ext>
            </a:extLst>
          </p:cNvPr>
          <p:cNvSpPr/>
          <p:nvPr/>
        </p:nvSpPr>
        <p:spPr>
          <a:xfrm>
            <a:off x="8975055" y="6951568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/>
              <p:nvPr/>
            </p:nvSpPr>
            <p:spPr>
              <a:xfrm>
                <a:off x="8877072" y="6399830"/>
                <a:ext cx="2042097" cy="5006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𝜔</m:t>
                          </m:r>
                        </m:e>
                        <m:sub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8</m:t>
                          </m:r>
                        </m:sub>
                        <m:sup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0</m:t>
                          </m:r>
                        </m:sup>
                      </m:sSub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1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072" y="6399830"/>
                <a:ext cx="2042097" cy="500650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!!arrow2">
            <a:extLst>
              <a:ext uri="{FF2B5EF4-FFF2-40B4-BE49-F238E27FC236}">
                <a16:creationId xmlns:a16="http://schemas.microsoft.com/office/drawing/2014/main" id="{109B624E-53EF-CF17-DF75-F36AFE3478E1}"/>
              </a:ext>
            </a:extLst>
          </p:cNvPr>
          <p:cNvCxnSpPr>
            <a:cxnSpLocks/>
            <a:endCxn id="2" idx="2"/>
          </p:cNvCxnSpPr>
          <p:nvPr/>
        </p:nvCxnSpPr>
        <p:spPr>
          <a:xfrm flipH="1">
            <a:off x="2769230" y="7046495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96BE-BC44-1C19-B828-B7E4914F5C66}"/>
                  </a:ext>
                </a:extLst>
              </p:cNvPr>
              <p:cNvSpPr txBox="1"/>
              <p:nvPr/>
            </p:nvSpPr>
            <p:spPr>
              <a:xfrm>
                <a:off x="1054010" y="6287525"/>
                <a:ext cx="1572032" cy="49661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−1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96BE-BC44-1C19-B828-B7E4914F5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010" y="6287525"/>
                <a:ext cx="1572032" cy="496611"/>
              </a:xfrm>
              <a:prstGeom prst="rect">
                <a:avLst/>
              </a:prstGeom>
              <a:blipFill>
                <a:blip r:embed="rId6"/>
                <a:stretch>
                  <a:fillRect r="-806" b="-48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oval3">
            <a:extLst>
              <a:ext uri="{FF2B5EF4-FFF2-40B4-BE49-F238E27FC236}">
                <a16:creationId xmlns:a16="http://schemas.microsoft.com/office/drawing/2014/main" id="{79D36401-44F8-754C-B7B7-47B79D24033E}"/>
              </a:ext>
            </a:extLst>
          </p:cNvPr>
          <p:cNvSpPr/>
          <p:nvPr/>
        </p:nvSpPr>
        <p:spPr>
          <a:xfrm>
            <a:off x="2671955" y="6951567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" name="!!arrow3">
            <a:extLst>
              <a:ext uri="{FF2B5EF4-FFF2-40B4-BE49-F238E27FC236}">
                <a16:creationId xmlns:a16="http://schemas.microsoft.com/office/drawing/2014/main" id="{971DEE72-873C-3A62-5BAA-5B844E71943C}"/>
              </a:ext>
            </a:extLst>
          </p:cNvPr>
          <p:cNvCxnSpPr>
            <a:cxnSpLocks/>
            <a:endCxn id="2" idx="0"/>
          </p:cNvCxnSpPr>
          <p:nvPr/>
        </p:nvCxnSpPr>
        <p:spPr>
          <a:xfrm flipV="1">
            <a:off x="5920781" y="4186209"/>
            <a:ext cx="0" cy="286028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arrow4">
            <a:extLst>
              <a:ext uri="{FF2B5EF4-FFF2-40B4-BE49-F238E27FC236}">
                <a16:creationId xmlns:a16="http://schemas.microsoft.com/office/drawing/2014/main" id="{8885D94C-6DD6-0221-DDBA-5276DF8D9F01}"/>
              </a:ext>
            </a:extLst>
          </p:cNvPr>
          <p:cNvCxnSpPr>
            <a:cxnSpLocks/>
            <a:endCxn id="2" idx="4"/>
          </p:cNvCxnSpPr>
          <p:nvPr/>
        </p:nvCxnSpPr>
        <p:spPr>
          <a:xfrm>
            <a:off x="5920781" y="7046494"/>
            <a:ext cx="0" cy="286029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87DCCBA3-F88C-87A6-41F1-E2072E6851CF}"/>
              </a:ext>
            </a:extLst>
          </p:cNvPr>
          <p:cNvSpPr/>
          <p:nvPr/>
        </p:nvSpPr>
        <p:spPr>
          <a:xfrm>
            <a:off x="5823504" y="9809069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EC70B9-5279-E93C-C3C5-D950315BB1D3}"/>
              </a:ext>
            </a:extLst>
          </p:cNvPr>
          <p:cNvSpPr/>
          <p:nvPr/>
        </p:nvSpPr>
        <p:spPr>
          <a:xfrm>
            <a:off x="5823504" y="4091280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E33953-9513-BDF9-CFBB-89C15749F165}"/>
                  </a:ext>
                </a:extLst>
              </p:cNvPr>
              <p:cNvSpPr txBox="1"/>
              <p:nvPr/>
            </p:nvSpPr>
            <p:spPr>
              <a:xfrm>
                <a:off x="6018058" y="3352749"/>
                <a:ext cx="1230786" cy="4982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𝑖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E33953-9513-BDF9-CFBB-89C15749F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058" y="3352749"/>
                <a:ext cx="1230786" cy="498213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4A37DD-BF7C-44A9-6119-82F72F8C8123}"/>
                  </a:ext>
                </a:extLst>
              </p:cNvPr>
              <p:cNvSpPr txBox="1"/>
              <p:nvPr/>
            </p:nvSpPr>
            <p:spPr>
              <a:xfrm>
                <a:off x="5994076" y="10271322"/>
                <a:ext cx="1498487" cy="5006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𝑖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4A37DD-BF7C-44A9-6119-82F72F8C8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076" y="10271322"/>
                <a:ext cx="1498487" cy="500650"/>
              </a:xfrm>
              <a:prstGeom prst="rect">
                <a:avLst/>
              </a:prstGeom>
              <a:blipFill>
                <a:blip r:embed="rId8"/>
                <a:stretch>
                  <a:fillRect b="-48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!!arrow6">
            <a:extLst>
              <a:ext uri="{FF2B5EF4-FFF2-40B4-BE49-F238E27FC236}">
                <a16:creationId xmlns:a16="http://schemas.microsoft.com/office/drawing/2014/main" id="{0B69484A-901D-90D9-8521-33EDA7052CCE}"/>
              </a:ext>
            </a:extLst>
          </p:cNvPr>
          <p:cNvCxnSpPr>
            <a:cxnSpLocks/>
            <a:endCxn id="2" idx="7"/>
          </p:cNvCxnSpPr>
          <p:nvPr/>
        </p:nvCxnSpPr>
        <p:spPr>
          <a:xfrm flipV="1">
            <a:off x="5920780" y="5023968"/>
            <a:ext cx="2228484" cy="2022525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arrow5">
            <a:extLst>
              <a:ext uri="{FF2B5EF4-FFF2-40B4-BE49-F238E27FC236}">
                <a16:creationId xmlns:a16="http://schemas.microsoft.com/office/drawing/2014/main" id="{EAC6269A-8B8F-DA03-AC4C-4B7C548EFE94}"/>
              </a:ext>
            </a:extLst>
          </p:cNvPr>
          <p:cNvCxnSpPr>
            <a:cxnSpLocks/>
            <a:endCxn id="2" idx="1"/>
          </p:cNvCxnSpPr>
          <p:nvPr/>
        </p:nvCxnSpPr>
        <p:spPr>
          <a:xfrm flipH="1" flipV="1">
            <a:off x="3692298" y="5023968"/>
            <a:ext cx="2228481" cy="201973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arrow8">
            <a:extLst>
              <a:ext uri="{FF2B5EF4-FFF2-40B4-BE49-F238E27FC236}">
                <a16:creationId xmlns:a16="http://schemas.microsoft.com/office/drawing/2014/main" id="{45E5357E-40FB-D8AF-8BD3-138B6AE759F0}"/>
              </a:ext>
            </a:extLst>
          </p:cNvPr>
          <p:cNvCxnSpPr>
            <a:cxnSpLocks/>
            <a:endCxn id="2" idx="3"/>
          </p:cNvCxnSpPr>
          <p:nvPr/>
        </p:nvCxnSpPr>
        <p:spPr>
          <a:xfrm flipH="1">
            <a:off x="3692298" y="7082749"/>
            <a:ext cx="2228481" cy="198627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arrow7">
            <a:extLst>
              <a:ext uri="{FF2B5EF4-FFF2-40B4-BE49-F238E27FC236}">
                <a16:creationId xmlns:a16="http://schemas.microsoft.com/office/drawing/2014/main" id="{8E6DAE51-19EE-AD85-AD25-BD3AE6818C57}"/>
              </a:ext>
            </a:extLst>
          </p:cNvPr>
          <p:cNvCxnSpPr>
            <a:cxnSpLocks/>
          </p:cNvCxnSpPr>
          <p:nvPr/>
        </p:nvCxnSpPr>
        <p:spPr>
          <a:xfrm>
            <a:off x="5920779" y="7079957"/>
            <a:ext cx="2259428" cy="19890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5961315-E334-F840-9BB6-3EC17CA959A5}"/>
                  </a:ext>
                </a:extLst>
              </p:cNvPr>
              <p:cNvSpPr txBox="1"/>
              <p:nvPr/>
            </p:nvSpPr>
            <p:spPr>
              <a:xfrm>
                <a:off x="8246539" y="4146454"/>
                <a:ext cx="2568717" cy="903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den>
                      </m:f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+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5961315-E334-F840-9BB6-3EC17CA95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539" y="4146454"/>
                <a:ext cx="2568717" cy="903581"/>
              </a:xfrm>
              <a:prstGeom prst="rect">
                <a:avLst/>
              </a:prstGeom>
              <a:blipFill>
                <a:blip r:embed="rId9"/>
                <a:stretch>
                  <a:fillRect t="-2778" b="-2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0FD4423F-123F-9343-A1E1-59D14E30300C}"/>
              </a:ext>
            </a:extLst>
          </p:cNvPr>
          <p:cNvSpPr/>
          <p:nvPr/>
        </p:nvSpPr>
        <p:spPr>
          <a:xfrm>
            <a:off x="8065968" y="4929038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4DB9B56-A990-9C85-65CF-537A05A4ABED}"/>
              </a:ext>
            </a:extLst>
          </p:cNvPr>
          <p:cNvSpPr/>
          <p:nvPr/>
        </p:nvSpPr>
        <p:spPr>
          <a:xfrm>
            <a:off x="3595104" y="4914261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5946C5-F2ED-885F-191D-0F5D384FFE42}"/>
              </a:ext>
            </a:extLst>
          </p:cNvPr>
          <p:cNvSpPr/>
          <p:nvPr/>
        </p:nvSpPr>
        <p:spPr>
          <a:xfrm>
            <a:off x="3595104" y="8986085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F5A0DAB-E351-8EE7-584E-067A1BFFB531}"/>
              </a:ext>
            </a:extLst>
          </p:cNvPr>
          <p:cNvSpPr/>
          <p:nvPr/>
        </p:nvSpPr>
        <p:spPr>
          <a:xfrm>
            <a:off x="8082928" y="8986084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B183217-B4FC-3A16-CD80-606FC1653D18}"/>
                  </a:ext>
                </a:extLst>
              </p:cNvPr>
              <p:cNvSpPr txBox="1"/>
              <p:nvPr/>
            </p:nvSpPr>
            <p:spPr>
              <a:xfrm>
                <a:off x="1237639" y="3765474"/>
                <a:ext cx="2896242" cy="903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=−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den>
                      </m:f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+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B183217-B4FC-3A16-CD80-606FC1653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39" y="3765474"/>
                <a:ext cx="2896242" cy="903581"/>
              </a:xfrm>
              <a:prstGeom prst="rect">
                <a:avLst/>
              </a:prstGeom>
              <a:blipFill>
                <a:blip r:embed="rId10"/>
                <a:stretch>
                  <a:fillRect t="-2778" b="-2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5DAC9E-9481-5961-25EB-B1C4AFFFF7C6}"/>
                  </a:ext>
                </a:extLst>
              </p:cNvPr>
              <p:cNvSpPr txBox="1"/>
              <p:nvPr/>
            </p:nvSpPr>
            <p:spPr>
              <a:xfrm>
                <a:off x="1079890" y="9326218"/>
                <a:ext cx="2896242" cy="903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=−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den>
                      </m:f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5DAC9E-9481-5961-25EB-B1C4AFFFF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90" y="9326218"/>
                <a:ext cx="2896242" cy="903581"/>
              </a:xfrm>
              <a:prstGeom prst="rect">
                <a:avLst/>
              </a:prstGeom>
              <a:blipFill>
                <a:blip r:embed="rId11"/>
                <a:stretch>
                  <a:fillRect t="-2778" b="-2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264BC6-A6CC-954C-E107-D4B3ECADB0C8}"/>
                  </a:ext>
                </a:extLst>
              </p:cNvPr>
              <p:cNvSpPr txBox="1"/>
              <p:nvPr/>
            </p:nvSpPr>
            <p:spPr>
              <a:xfrm>
                <a:off x="8340834" y="9120227"/>
                <a:ext cx="2568716" cy="903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b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den>
                      </m:f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264BC6-A6CC-954C-E107-D4B3ECADB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834" y="9120227"/>
                <a:ext cx="2568716" cy="903581"/>
              </a:xfrm>
              <a:prstGeom prst="rect">
                <a:avLst/>
              </a:prstGeom>
              <a:blipFill>
                <a:blip r:embed="rId12"/>
                <a:stretch>
                  <a:fillRect t="-2778" b="-208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E91A5DC-DB88-3D0F-E27A-F1E7CC6E4D22}"/>
                  </a:ext>
                </a:extLst>
              </p:cNvPr>
              <p:cNvSpPr/>
              <p:nvPr/>
            </p:nvSpPr>
            <p:spPr>
              <a:xfrm>
                <a:off x="11814877" y="566034"/>
                <a:ext cx="11646195" cy="3525246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Some Observations: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bSup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bSup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=−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8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bSup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E91A5DC-DB88-3D0F-E27A-F1E7CC6E4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4877" y="566034"/>
                <a:ext cx="11646195" cy="3525246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Candy: A problem on leetcode">
            <a:extLst>
              <a:ext uri="{FF2B5EF4-FFF2-40B4-BE49-F238E27FC236}">
                <a16:creationId xmlns:a16="http://schemas.microsoft.com/office/drawing/2014/main" id="{43F213AE-4D1E-35D2-28CB-FE499344A213}"/>
              </a:ext>
            </a:extLst>
          </p:cNvPr>
          <p:cNvSpPr/>
          <p:nvPr/>
        </p:nvSpPr>
        <p:spPr>
          <a:xfrm>
            <a:off x="11814877" y="4597741"/>
            <a:ext cx="11646195" cy="143609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Can you extend it to </a:t>
            </a:r>
            <a:r>
              <a:rPr lang="en-US" sz="4000" dirty="0" err="1"/>
              <a:t>pth</a:t>
            </a:r>
            <a:r>
              <a:rPr lang="en-US" sz="4000" dirty="0"/>
              <a:t> root of unity? </a:t>
            </a:r>
            <a:endParaRPr sz="4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56DDA86-8536-7CD8-9BBB-EE6480C3F878}"/>
                  </a:ext>
                </a:extLst>
              </p:cNvPr>
              <p:cNvSpPr/>
              <p:nvPr/>
            </p:nvSpPr>
            <p:spPr>
              <a:xfrm>
                <a:off x="11814877" y="6431460"/>
                <a:ext cx="11646195" cy="180120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=−</m:t>
                      </m:r>
                      <m:sSubSup>
                        <m:sSubSup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num>
                            <m:den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bSup>
                    </m:oMath>
                  </m:oMathPara>
                </a14:m>
                <a:endParaRPr lang="en-US" sz="4000" b="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			(Assuming even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and k&lt;p/2)	</a:t>
                </a:r>
              </a:p>
            </p:txBody>
          </p:sp>
        </mc:Choice>
        <mc:Fallback xmlns="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56DDA86-8536-7CD8-9BBB-EE6480C3F8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4877" y="6431460"/>
                <a:ext cx="11646195" cy="1801204"/>
              </a:xfrm>
              <a:prstGeom prst="roundRect">
                <a:avLst>
                  <a:gd name="adj" fmla="val 5932"/>
                </a:avLst>
              </a:prstGeom>
              <a:blipFill>
                <a:blip r:embed="rId1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121C0EC-BF03-BE0E-7443-349C99D38234}"/>
                  </a:ext>
                </a:extLst>
              </p:cNvPr>
              <p:cNvSpPr/>
              <p:nvPr/>
            </p:nvSpPr>
            <p:spPr>
              <a:xfrm>
                <a:off x="11814876" y="8671415"/>
                <a:ext cx="11646195" cy="180120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We call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i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 and j a pair, if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					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+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𝑗</m:t>
                        </m:r>
                      </m:sup>
                    </m:sSub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121C0EC-BF03-BE0E-7443-349C99D3823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4876" y="8671415"/>
                <a:ext cx="11646195" cy="1801204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0096288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789A64D-0635-1A9A-57A0-F60B64B1746A}"/>
              </a:ext>
            </a:extLst>
          </p:cNvPr>
          <p:cNvSpPr/>
          <p:nvPr/>
        </p:nvSpPr>
        <p:spPr>
          <a:xfrm>
            <a:off x="2769230" y="4186209"/>
            <a:ext cx="6303102" cy="5720575"/>
          </a:xfrm>
          <a:prstGeom prst="ellipse">
            <a:avLst/>
          </a:prstGeom>
          <a:noFill/>
          <a:ln w="73025" cap="flat" cmpd="sng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8B8776-B95D-3C2C-19CA-6C21C4A9CCC6}"/>
              </a:ext>
            </a:extLst>
          </p:cNvPr>
          <p:cNvCxnSpPr>
            <a:cxnSpLocks/>
          </p:cNvCxnSpPr>
          <p:nvPr/>
        </p:nvCxnSpPr>
        <p:spPr>
          <a:xfrm>
            <a:off x="5920782" y="1658513"/>
            <a:ext cx="0" cy="10775968"/>
          </a:xfrm>
          <a:prstGeom prst="straightConnector1">
            <a:avLst/>
          </a:prstGeom>
          <a:noFill/>
          <a:ln w="73025" cap="flat" cmpd="sng">
            <a:solidFill>
              <a:srgbClr val="FF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717ACE-75E8-15DC-7134-45CB3575CDA2}"/>
              </a:ext>
            </a:extLst>
          </p:cNvPr>
          <p:cNvCxnSpPr>
            <a:cxnSpLocks/>
          </p:cNvCxnSpPr>
          <p:nvPr/>
        </p:nvCxnSpPr>
        <p:spPr>
          <a:xfrm flipH="1">
            <a:off x="1449979" y="7046497"/>
            <a:ext cx="9088194" cy="0"/>
          </a:xfrm>
          <a:prstGeom prst="straightConnector1">
            <a:avLst/>
          </a:prstGeom>
          <a:noFill/>
          <a:ln w="73025" cap="flat" cmpd="sng">
            <a:solidFill>
              <a:schemeClr val="accent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/>
              <p:nvPr/>
            </p:nvSpPr>
            <p:spPr>
              <a:xfrm>
                <a:off x="9482420" y="7445262"/>
                <a:ext cx="1427245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𝑅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82420" y="7445262"/>
                <a:ext cx="1427245" cy="1451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/>
              <p:nvPr/>
            </p:nvSpPr>
            <p:spPr>
              <a:xfrm>
                <a:off x="5280452" y="329568"/>
                <a:ext cx="1099734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𝐼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0452" y="329568"/>
                <a:ext cx="1099734" cy="1451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!!arrow1">
            <a:extLst>
              <a:ext uri="{FF2B5EF4-FFF2-40B4-BE49-F238E27FC236}">
                <a16:creationId xmlns:a16="http://schemas.microsoft.com/office/drawing/2014/main" id="{E51A00EE-3A90-D94D-ADB4-104342203438}"/>
              </a:ext>
            </a:extLst>
          </p:cNvPr>
          <p:cNvCxnSpPr>
            <a:cxnSpLocks/>
            <a:endCxn id="2" idx="6"/>
          </p:cNvCxnSpPr>
          <p:nvPr/>
        </p:nvCxnSpPr>
        <p:spPr>
          <a:xfrm>
            <a:off x="5920781" y="7046495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!!oval4">
            <a:extLst>
              <a:ext uri="{FF2B5EF4-FFF2-40B4-BE49-F238E27FC236}">
                <a16:creationId xmlns:a16="http://schemas.microsoft.com/office/drawing/2014/main" id="{2AA332D1-A716-CAFD-DD08-4DB29637F6D2}"/>
              </a:ext>
            </a:extLst>
          </p:cNvPr>
          <p:cNvSpPr/>
          <p:nvPr/>
        </p:nvSpPr>
        <p:spPr>
          <a:xfrm>
            <a:off x="8975055" y="6951568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/>
              <p:nvPr/>
            </p:nvSpPr>
            <p:spPr>
              <a:xfrm>
                <a:off x="8877072" y="6399830"/>
                <a:ext cx="2486886" cy="5006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𝜔</m:t>
                          </m:r>
                        </m:e>
                        <m:sub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8</m:t>
                          </m:r>
                        </m:sub>
                        <m:sup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0</m:t>
                          </m:r>
                        </m:sup>
                      </m:sSub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1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sSubSup>
                        <m:sSub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𝜔</m:t>
                          </m:r>
                        </m:e>
                        <m:sub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4</m:t>
                          </m:r>
                        </m:sub>
                        <m:sup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77072" y="6399830"/>
                <a:ext cx="2486886" cy="500650"/>
              </a:xfrm>
              <a:prstGeom prst="rect">
                <a:avLst/>
              </a:prstGeom>
              <a:blipFill>
                <a:blip r:embed="rId5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!!arrow2">
            <a:extLst>
              <a:ext uri="{FF2B5EF4-FFF2-40B4-BE49-F238E27FC236}">
                <a16:creationId xmlns:a16="http://schemas.microsoft.com/office/drawing/2014/main" id="{109B624E-53EF-CF17-DF75-F36AFE3478E1}"/>
              </a:ext>
            </a:extLst>
          </p:cNvPr>
          <p:cNvCxnSpPr>
            <a:cxnSpLocks/>
            <a:endCxn id="2" idx="2"/>
          </p:cNvCxnSpPr>
          <p:nvPr/>
        </p:nvCxnSpPr>
        <p:spPr>
          <a:xfrm flipH="1">
            <a:off x="2769230" y="7046495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96BE-BC44-1C19-B828-B7E4914F5C66}"/>
                  </a:ext>
                </a:extLst>
              </p:cNvPr>
              <p:cNvSpPr txBox="1"/>
              <p:nvPr/>
            </p:nvSpPr>
            <p:spPr>
              <a:xfrm>
                <a:off x="128735" y="6317062"/>
                <a:ext cx="2475613" cy="497444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b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−1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sSubSup>
                        <m:sSub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𝜔</m:t>
                          </m:r>
                        </m:e>
                        <m:sub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4</m:t>
                          </m:r>
                        </m:sub>
                        <m:sup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96BE-BC44-1C19-B828-B7E4914F5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735" y="6317062"/>
                <a:ext cx="2475613" cy="497444"/>
              </a:xfrm>
              <a:prstGeom prst="rect">
                <a:avLst/>
              </a:prstGeom>
              <a:blipFill>
                <a:blip r:embed="rId6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oval3">
            <a:extLst>
              <a:ext uri="{FF2B5EF4-FFF2-40B4-BE49-F238E27FC236}">
                <a16:creationId xmlns:a16="http://schemas.microsoft.com/office/drawing/2014/main" id="{79D36401-44F8-754C-B7B7-47B79D24033E}"/>
              </a:ext>
            </a:extLst>
          </p:cNvPr>
          <p:cNvSpPr/>
          <p:nvPr/>
        </p:nvSpPr>
        <p:spPr>
          <a:xfrm>
            <a:off x="2671955" y="6951567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6" name="!!arrow3">
            <a:extLst>
              <a:ext uri="{FF2B5EF4-FFF2-40B4-BE49-F238E27FC236}">
                <a16:creationId xmlns:a16="http://schemas.microsoft.com/office/drawing/2014/main" id="{971DEE72-873C-3A62-5BAA-5B844E71943C}"/>
              </a:ext>
            </a:extLst>
          </p:cNvPr>
          <p:cNvCxnSpPr>
            <a:cxnSpLocks/>
            <a:endCxn id="2" idx="0"/>
          </p:cNvCxnSpPr>
          <p:nvPr/>
        </p:nvCxnSpPr>
        <p:spPr>
          <a:xfrm flipV="1">
            <a:off x="5920781" y="4186209"/>
            <a:ext cx="0" cy="2860284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1" name="!!arrow4">
            <a:extLst>
              <a:ext uri="{FF2B5EF4-FFF2-40B4-BE49-F238E27FC236}">
                <a16:creationId xmlns:a16="http://schemas.microsoft.com/office/drawing/2014/main" id="{8885D94C-6DD6-0221-DDBA-5276DF8D9F01}"/>
              </a:ext>
            </a:extLst>
          </p:cNvPr>
          <p:cNvCxnSpPr>
            <a:cxnSpLocks/>
            <a:endCxn id="2" idx="4"/>
          </p:cNvCxnSpPr>
          <p:nvPr/>
        </p:nvCxnSpPr>
        <p:spPr>
          <a:xfrm>
            <a:off x="5920781" y="7046494"/>
            <a:ext cx="0" cy="286029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87DCCBA3-F88C-87A6-41F1-E2072E6851CF}"/>
              </a:ext>
            </a:extLst>
          </p:cNvPr>
          <p:cNvSpPr/>
          <p:nvPr/>
        </p:nvSpPr>
        <p:spPr>
          <a:xfrm>
            <a:off x="5823504" y="9809069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8EC70B9-5279-E93C-C3C5-D950315BB1D3}"/>
              </a:ext>
            </a:extLst>
          </p:cNvPr>
          <p:cNvSpPr/>
          <p:nvPr/>
        </p:nvSpPr>
        <p:spPr>
          <a:xfrm>
            <a:off x="5823504" y="4091280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E33953-9513-BDF9-CFBB-89C15749F165}"/>
                  </a:ext>
                </a:extLst>
              </p:cNvPr>
              <p:cNvSpPr txBox="1"/>
              <p:nvPr/>
            </p:nvSpPr>
            <p:spPr>
              <a:xfrm>
                <a:off x="6018058" y="3352749"/>
                <a:ext cx="2126671" cy="49821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𝑖</m:t>
                      </m:r>
                      <m:r>
                        <a:rPr kumimoji="0" lang="en-US" sz="2800" b="0" i="0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sSubSup>
                        <m:sSub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𝜔</m:t>
                          </m:r>
                        </m:e>
                        <m:sub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4</m:t>
                          </m:r>
                        </m:sub>
                        <m:sup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2E33953-9513-BDF9-CFBB-89C15749F1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8058" y="3352749"/>
                <a:ext cx="2126671" cy="498213"/>
              </a:xfrm>
              <a:prstGeom prst="rect">
                <a:avLst/>
              </a:prstGeom>
              <a:blipFill>
                <a:blip r:embed="rId7"/>
                <a:stretch>
                  <a:fillRect b="-5000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4A37DD-BF7C-44A9-6119-82F72F8C8123}"/>
                  </a:ext>
                </a:extLst>
              </p:cNvPr>
              <p:cNvSpPr txBox="1"/>
              <p:nvPr/>
            </p:nvSpPr>
            <p:spPr>
              <a:xfrm>
                <a:off x="5994076" y="10271322"/>
                <a:ext cx="2402068" cy="50065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b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𝑖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sSubSup>
                        <m:sSubSup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bSupPr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𝜔</m:t>
                          </m:r>
                        </m:e>
                        <m:sub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4</m:t>
                          </m:r>
                        </m:sub>
                        <m:sup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0A4A37DD-BF7C-44A9-6119-82F72F8C81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94076" y="10271322"/>
                <a:ext cx="2402068" cy="500650"/>
              </a:xfrm>
              <a:prstGeom prst="rect">
                <a:avLst/>
              </a:prstGeom>
              <a:blipFill>
                <a:blip r:embed="rId8"/>
                <a:stretch>
                  <a:fillRect b="-4878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!!arrow6">
            <a:extLst>
              <a:ext uri="{FF2B5EF4-FFF2-40B4-BE49-F238E27FC236}">
                <a16:creationId xmlns:a16="http://schemas.microsoft.com/office/drawing/2014/main" id="{0B69484A-901D-90D9-8521-33EDA7052CCE}"/>
              </a:ext>
            </a:extLst>
          </p:cNvPr>
          <p:cNvCxnSpPr>
            <a:cxnSpLocks/>
            <a:endCxn id="2" idx="7"/>
          </p:cNvCxnSpPr>
          <p:nvPr/>
        </p:nvCxnSpPr>
        <p:spPr>
          <a:xfrm flipV="1">
            <a:off x="5920780" y="5023968"/>
            <a:ext cx="2228484" cy="2022525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!!arrow5">
            <a:extLst>
              <a:ext uri="{FF2B5EF4-FFF2-40B4-BE49-F238E27FC236}">
                <a16:creationId xmlns:a16="http://schemas.microsoft.com/office/drawing/2014/main" id="{EAC6269A-8B8F-DA03-AC4C-4B7C548EFE94}"/>
              </a:ext>
            </a:extLst>
          </p:cNvPr>
          <p:cNvCxnSpPr>
            <a:cxnSpLocks/>
            <a:endCxn id="2" idx="1"/>
          </p:cNvCxnSpPr>
          <p:nvPr/>
        </p:nvCxnSpPr>
        <p:spPr>
          <a:xfrm flipH="1" flipV="1">
            <a:off x="3692298" y="5023968"/>
            <a:ext cx="2228481" cy="201973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2" name="!!arrow8">
            <a:extLst>
              <a:ext uri="{FF2B5EF4-FFF2-40B4-BE49-F238E27FC236}">
                <a16:creationId xmlns:a16="http://schemas.microsoft.com/office/drawing/2014/main" id="{45E5357E-40FB-D8AF-8BD3-138B6AE759F0}"/>
              </a:ext>
            </a:extLst>
          </p:cNvPr>
          <p:cNvCxnSpPr>
            <a:cxnSpLocks/>
            <a:endCxn id="2" idx="3"/>
          </p:cNvCxnSpPr>
          <p:nvPr/>
        </p:nvCxnSpPr>
        <p:spPr>
          <a:xfrm flipH="1">
            <a:off x="3692298" y="7082749"/>
            <a:ext cx="2228481" cy="1986276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29" name="!!arrow7">
            <a:extLst>
              <a:ext uri="{FF2B5EF4-FFF2-40B4-BE49-F238E27FC236}">
                <a16:creationId xmlns:a16="http://schemas.microsoft.com/office/drawing/2014/main" id="{8E6DAE51-19EE-AD85-AD25-BD3AE6818C57}"/>
              </a:ext>
            </a:extLst>
          </p:cNvPr>
          <p:cNvCxnSpPr>
            <a:cxnSpLocks/>
          </p:cNvCxnSpPr>
          <p:nvPr/>
        </p:nvCxnSpPr>
        <p:spPr>
          <a:xfrm>
            <a:off x="5920779" y="7079957"/>
            <a:ext cx="2259428" cy="198906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5961315-E334-F840-9BB6-3EC17CA959A5}"/>
                  </a:ext>
                </a:extLst>
              </p:cNvPr>
              <p:cNvSpPr txBox="1"/>
              <p:nvPr/>
            </p:nvSpPr>
            <p:spPr>
              <a:xfrm>
                <a:off x="8246539" y="4146454"/>
                <a:ext cx="2568717" cy="903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b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den>
                      </m:f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+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05961315-E334-F840-9BB6-3EC17CA95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46539" y="4146454"/>
                <a:ext cx="2568717" cy="903581"/>
              </a:xfrm>
              <a:prstGeom prst="rect">
                <a:avLst/>
              </a:prstGeom>
              <a:blipFill>
                <a:blip r:embed="rId9"/>
                <a:stretch>
                  <a:fillRect t="-2778" b="-2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Oval 32">
            <a:extLst>
              <a:ext uri="{FF2B5EF4-FFF2-40B4-BE49-F238E27FC236}">
                <a16:creationId xmlns:a16="http://schemas.microsoft.com/office/drawing/2014/main" id="{0FD4423F-123F-9343-A1E1-59D14E30300C}"/>
              </a:ext>
            </a:extLst>
          </p:cNvPr>
          <p:cNvSpPr/>
          <p:nvPr/>
        </p:nvSpPr>
        <p:spPr>
          <a:xfrm>
            <a:off x="8065968" y="4929038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94DB9B56-A990-9C85-65CF-537A05A4ABED}"/>
              </a:ext>
            </a:extLst>
          </p:cNvPr>
          <p:cNvSpPr/>
          <p:nvPr/>
        </p:nvSpPr>
        <p:spPr>
          <a:xfrm>
            <a:off x="3595104" y="4914261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3C5946C5-F2ED-885F-191D-0F5D384FFE42}"/>
              </a:ext>
            </a:extLst>
          </p:cNvPr>
          <p:cNvSpPr/>
          <p:nvPr/>
        </p:nvSpPr>
        <p:spPr>
          <a:xfrm>
            <a:off x="3595104" y="8986085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AF5A0DAB-E351-8EE7-584E-067A1BFFB531}"/>
              </a:ext>
            </a:extLst>
          </p:cNvPr>
          <p:cNvSpPr/>
          <p:nvPr/>
        </p:nvSpPr>
        <p:spPr>
          <a:xfrm>
            <a:off x="8082928" y="8986084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B183217-B4FC-3A16-CD80-606FC1653D18}"/>
                  </a:ext>
                </a:extLst>
              </p:cNvPr>
              <p:cNvSpPr txBox="1"/>
              <p:nvPr/>
            </p:nvSpPr>
            <p:spPr>
              <a:xfrm>
                <a:off x="1237639" y="3765474"/>
                <a:ext cx="2896242" cy="903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b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=−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den>
                      </m:f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+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B183217-B4FC-3A16-CD80-606FC1653D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7639" y="3765474"/>
                <a:ext cx="2896242" cy="903581"/>
              </a:xfrm>
              <a:prstGeom prst="rect">
                <a:avLst/>
              </a:prstGeom>
              <a:blipFill>
                <a:blip r:embed="rId10"/>
                <a:stretch>
                  <a:fillRect t="-2778" b="-2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5DAC9E-9481-5961-25EB-B1C4AFFFF7C6}"/>
                  </a:ext>
                </a:extLst>
              </p:cNvPr>
              <p:cNvSpPr txBox="1"/>
              <p:nvPr/>
            </p:nvSpPr>
            <p:spPr>
              <a:xfrm>
                <a:off x="1079890" y="9326218"/>
                <a:ext cx="2896242" cy="903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b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=−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den>
                      </m:f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195DAC9E-9481-5961-25EB-B1C4AFFFF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890" y="9326218"/>
                <a:ext cx="2896242" cy="903581"/>
              </a:xfrm>
              <a:prstGeom prst="rect">
                <a:avLst/>
              </a:prstGeom>
              <a:blipFill>
                <a:blip r:embed="rId11"/>
                <a:stretch>
                  <a:fillRect t="-2778" b="-22222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264BC6-A6CC-954C-E107-D4B3ECADB0C8}"/>
                  </a:ext>
                </a:extLst>
              </p:cNvPr>
              <p:cNvSpPr txBox="1"/>
              <p:nvPr/>
            </p:nvSpPr>
            <p:spPr>
              <a:xfrm>
                <a:off x="8340834" y="9120227"/>
                <a:ext cx="2568716" cy="90358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800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𝜔</m:t>
                          </m:r>
                        </m:e>
                        <m:sub>
                          <m:r>
                            <a:rPr lang="en-US" sz="2800" i="1">
                              <a:latin typeface="Cambria Math" panose="02040503050406030204" pitchFamily="18" charset="0"/>
                            </a:rPr>
                            <m:t>8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7</m:t>
                          </m:r>
                        </m:sup>
                      </m:sSubSup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chemeClr val="accent1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accent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 </m:t>
                          </m:r>
                        </m:den>
                      </m:f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</m:t>
                      </m:r>
                      <m:f>
                        <m:f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fPr>
                        <m:num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FF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</m:ctrlPr>
                            </m:radPr>
                            <m:deg/>
                            <m:e>
                              <m:r>
                                <a:rPr kumimoji="0" lang="en-US" sz="2800" b="0" i="1" u="none" strike="noStrike" cap="none" spc="0" normalizeH="0" baseline="0" smtClean="0">
                                  <a:ln>
                                    <a:noFill/>
                                  </a:ln>
                                  <a:solidFill>
                                    <a:srgbClr val="FF0000"/>
                                  </a:solidFill>
                                  <a:effectLst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  <a:sym typeface="Helvetica Neue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55264BC6-A6CC-954C-E107-D4B3ECADB0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0834" y="9120227"/>
                <a:ext cx="2568716" cy="903581"/>
              </a:xfrm>
              <a:prstGeom prst="rect">
                <a:avLst/>
              </a:prstGeom>
              <a:blipFill>
                <a:blip r:embed="rId12"/>
                <a:stretch>
                  <a:fillRect t="-2778" b="-2083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E91A5DC-DB88-3D0F-E27A-F1E7CC6E4D22}"/>
                  </a:ext>
                </a:extLst>
              </p:cNvPr>
              <p:cNvSpPr/>
              <p:nvPr/>
            </p:nvSpPr>
            <p:spPr>
              <a:xfrm>
                <a:off x="11814877" y="566034"/>
                <a:ext cx="11646195" cy="4363004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Some Observations: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4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bSup>
                  </m:oMath>
                </a14:m>
                <a:endParaRPr lang="en-US" sz="4000" b="0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4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bSup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4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4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=−1=</m:t>
                    </m:r>
                    <m:sSubSup>
                      <m:sSubSupPr>
                        <m:ctrlP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bSup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4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Sup>
                              <m:sSubSupPr>
                                <m:ctrlPr>
                                  <a:rPr lang="en-US" sz="4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en-US" sz="4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4000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  <m:sup>
                                <m:r>
                                  <a:rPr lang="en-US" sz="4000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sup>
                            </m:sSubSup>
                          </m:e>
                        </m:d>
                      </m:e>
                      <m:sup>
                        <m:r>
                          <a:rPr lang="en-US" sz="40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0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  <m: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den>
                            </m:f>
                            <m:r>
                              <a:rPr lang="en-US" sz="40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0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num>
                              <m:den>
                                <m:rad>
                                  <m:radPr>
                                    <m:degHide m:val="on"/>
                                    <m:ctrlPr>
                                      <a:rPr lang="en-US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en-US" sz="4000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den>
                            </m:f>
                          </m:e>
                        </m:d>
                      </m:e>
                      <m:sup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40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40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40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sub>
                      <m:sup>
                        <m:r>
                          <a:rPr lang="en-US" sz="4000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bSup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E91A5DC-DB88-3D0F-E27A-F1E7CC6E4D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4877" y="566034"/>
                <a:ext cx="11646195" cy="4363004"/>
              </a:xfrm>
              <a:prstGeom prst="roundRect">
                <a:avLst>
                  <a:gd name="adj" fmla="val 5932"/>
                </a:avLst>
              </a:prstGeom>
              <a:blipFill>
                <a:blip r:embed="rId1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93238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9562"/>
                <a:ext cx="3321201" cy="794544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9562"/>
                <a:ext cx="3321201" cy="794544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9562"/>
                <a:ext cx="3321201" cy="794544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</m:t>
                      </m:r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𝑖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9562"/>
                <a:ext cx="3321201" cy="79454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!!b1">
            <a:extLst>
              <a:ext uri="{FF2B5EF4-FFF2-40B4-BE49-F238E27FC236}">
                <a16:creationId xmlns:a16="http://schemas.microsoft.com/office/drawing/2014/main" id="{43EE03C8-BD0D-C516-B620-600FC7F53663}"/>
              </a:ext>
            </a:extLst>
          </p:cNvPr>
          <p:cNvSpPr/>
          <p:nvPr/>
        </p:nvSpPr>
        <p:spPr>
          <a:xfrm>
            <a:off x="987439" y="635583"/>
            <a:ext cx="21997252" cy="116239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Remember this picture where we calculated A(x) on 4 distinct points.</a:t>
            </a:r>
          </a:p>
        </p:txBody>
      </p:sp>
      <p:sp>
        <p:nvSpPr>
          <p:cNvPr id="27" name="Candy: A problem on leetcode">
            <a:extLst>
              <a:ext uri="{FF2B5EF4-FFF2-40B4-BE49-F238E27FC236}">
                <a16:creationId xmlns:a16="http://schemas.microsoft.com/office/drawing/2014/main" id="{AE43A34C-A206-6A6B-3925-047D5B5FDF73}"/>
              </a:ext>
            </a:extLst>
          </p:cNvPr>
          <p:cNvSpPr/>
          <p:nvPr/>
        </p:nvSpPr>
        <p:spPr>
          <a:xfrm>
            <a:off x="1730394" y="3551204"/>
            <a:ext cx="20921788" cy="76492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are these 4 points?</a:t>
            </a:r>
            <a:endParaRPr sz="4000" dirty="0"/>
          </a:p>
        </p:txBody>
      </p:sp>
      <p:sp>
        <p:nvSpPr>
          <p:cNvPr id="28" name="!!b1">
            <a:extLst>
              <a:ext uri="{FF2B5EF4-FFF2-40B4-BE49-F238E27FC236}">
                <a16:creationId xmlns:a16="http://schemas.microsoft.com/office/drawing/2014/main" id="{BB483A9A-BA7A-BFCA-084F-DFE8E80E1A59}"/>
              </a:ext>
            </a:extLst>
          </p:cNvPr>
          <p:cNvSpPr/>
          <p:nvPr/>
        </p:nvSpPr>
        <p:spPr>
          <a:xfrm>
            <a:off x="1730394" y="4466163"/>
            <a:ext cx="20921788" cy="76492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4</a:t>
            </a:r>
            <a:r>
              <a:rPr lang="en-IN" sz="4000" baseline="30000" dirty="0">
                <a:solidFill>
                  <a:srgbClr val="7030A0"/>
                </a:solidFill>
                <a:latin typeface="Bradley Hand" pitchFamily="2" charset="77"/>
              </a:rPr>
              <a:t>th</a:t>
            </a: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roots of unity</a:t>
            </a:r>
          </a:p>
        </p:txBody>
      </p:sp>
    </p:spTree>
    <p:extLst>
      <p:ext uri="{BB962C8B-B14F-4D97-AF65-F5344CB8AC3E}">
        <p14:creationId xmlns:p14="http://schemas.microsoft.com/office/powerpoint/2010/main" val="88810921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789A64D-0635-1A9A-57A0-F60B64B1746A}"/>
              </a:ext>
            </a:extLst>
          </p:cNvPr>
          <p:cNvSpPr/>
          <p:nvPr/>
        </p:nvSpPr>
        <p:spPr>
          <a:xfrm>
            <a:off x="9080765" y="4074356"/>
            <a:ext cx="6303102" cy="5720575"/>
          </a:xfrm>
          <a:prstGeom prst="ellipse">
            <a:avLst/>
          </a:prstGeom>
          <a:noFill/>
          <a:ln w="73025" cap="flat" cmpd="sng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8B8776-B95D-3C2C-19CA-6C21C4A9CCC6}"/>
              </a:ext>
            </a:extLst>
          </p:cNvPr>
          <p:cNvCxnSpPr>
            <a:cxnSpLocks/>
          </p:cNvCxnSpPr>
          <p:nvPr/>
        </p:nvCxnSpPr>
        <p:spPr>
          <a:xfrm>
            <a:off x="12232317" y="1546660"/>
            <a:ext cx="0" cy="10775968"/>
          </a:xfrm>
          <a:prstGeom prst="straightConnector1">
            <a:avLst/>
          </a:prstGeom>
          <a:noFill/>
          <a:ln w="73025" cap="flat" cmpd="sng">
            <a:solidFill>
              <a:srgbClr val="FF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717ACE-75E8-15DC-7134-45CB3575CDA2}"/>
              </a:ext>
            </a:extLst>
          </p:cNvPr>
          <p:cNvCxnSpPr>
            <a:cxnSpLocks/>
          </p:cNvCxnSpPr>
          <p:nvPr/>
        </p:nvCxnSpPr>
        <p:spPr>
          <a:xfrm flipH="1">
            <a:off x="7761514" y="6934644"/>
            <a:ext cx="9088194" cy="0"/>
          </a:xfrm>
          <a:prstGeom prst="straightConnector1">
            <a:avLst/>
          </a:prstGeom>
          <a:noFill/>
          <a:ln w="73025" cap="flat" cmpd="sng">
            <a:solidFill>
              <a:schemeClr val="accent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/>
              <p:nvPr/>
            </p:nvSpPr>
            <p:spPr>
              <a:xfrm>
                <a:off x="15793955" y="7333409"/>
                <a:ext cx="1427245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𝑅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3955" y="7333409"/>
                <a:ext cx="1427245" cy="14514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/>
              <p:nvPr/>
            </p:nvSpPr>
            <p:spPr>
              <a:xfrm>
                <a:off x="11591987" y="217715"/>
                <a:ext cx="1099734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𝐼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1987" y="217715"/>
                <a:ext cx="1099734" cy="1451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!!arrow1">
            <a:extLst>
              <a:ext uri="{FF2B5EF4-FFF2-40B4-BE49-F238E27FC236}">
                <a16:creationId xmlns:a16="http://schemas.microsoft.com/office/drawing/2014/main" id="{E51A00EE-3A90-D94D-ADB4-104342203438}"/>
              </a:ext>
            </a:extLst>
          </p:cNvPr>
          <p:cNvCxnSpPr>
            <a:cxnSpLocks/>
            <a:endCxn id="2" idx="7"/>
          </p:cNvCxnSpPr>
          <p:nvPr/>
        </p:nvCxnSpPr>
        <p:spPr>
          <a:xfrm flipV="1">
            <a:off x="12232317" y="4912115"/>
            <a:ext cx="2228482" cy="202252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86560B21-8C62-6136-4D54-B4981B1ED5BC}"/>
              </a:ext>
            </a:extLst>
          </p:cNvPr>
          <p:cNvSpPr/>
          <p:nvPr/>
        </p:nvSpPr>
        <p:spPr>
          <a:xfrm>
            <a:off x="12585779" y="6451917"/>
            <a:ext cx="516827" cy="948475"/>
          </a:xfrm>
          <a:prstGeom prst="arc">
            <a:avLst>
              <a:gd name="adj1" fmla="val 15788578"/>
              <a:gd name="adj2" fmla="val 0"/>
            </a:avLst>
          </a:prstGeom>
          <a:noFill/>
          <a:ln w="889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C0359C1-362D-CAD3-90BA-A21618DEDE82}"/>
                  </a:ext>
                </a:extLst>
              </p:cNvPr>
              <p:cNvSpPr txBox="1"/>
              <p:nvPr/>
            </p:nvSpPr>
            <p:spPr>
              <a:xfrm>
                <a:off x="13063584" y="6158764"/>
                <a:ext cx="638380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𝜃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C0359C1-362D-CAD3-90BA-A21618DED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3584" y="6158764"/>
                <a:ext cx="638380" cy="767390"/>
              </a:xfrm>
              <a:prstGeom prst="rect">
                <a:avLst/>
              </a:prstGeom>
              <a:blipFill>
                <a:blip r:embed="rId4"/>
                <a:stretch>
                  <a:fillRect l="-11538" r="-7692" b="-322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!!oval4">
            <a:extLst>
              <a:ext uri="{FF2B5EF4-FFF2-40B4-BE49-F238E27FC236}">
                <a16:creationId xmlns:a16="http://schemas.microsoft.com/office/drawing/2014/main" id="{2AA332D1-A716-CAFD-DD08-4DB29637F6D2}"/>
              </a:ext>
            </a:extLst>
          </p:cNvPr>
          <p:cNvSpPr/>
          <p:nvPr/>
        </p:nvSpPr>
        <p:spPr>
          <a:xfrm>
            <a:off x="14363522" y="4817177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3AA479E-1B59-A9B5-A419-15D3BBF55CA1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14460799" y="5007032"/>
            <a:ext cx="0" cy="1927611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DF7640C-95E3-FA9E-59BA-E49AC362827E}"/>
                  </a:ext>
                </a:extLst>
              </p:cNvPr>
              <p:cNvSpPr txBox="1"/>
              <p:nvPr/>
            </p:nvSpPr>
            <p:spPr>
              <a:xfrm>
                <a:off x="12745464" y="6926155"/>
                <a:ext cx="1534459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𝑐𝑜𝑠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𝜃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DF7640C-95E3-FA9E-59BA-E49AC3628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45464" y="6926155"/>
                <a:ext cx="1534459" cy="767390"/>
              </a:xfrm>
              <a:prstGeom prst="rect">
                <a:avLst/>
              </a:prstGeom>
              <a:blipFill>
                <a:blip r:embed="rId5"/>
                <a:stretch>
                  <a:fillRect l="-4918" r="-3279" b="-32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FE3F02-5629-E6C1-6D79-724B4DD04424}"/>
                  </a:ext>
                </a:extLst>
              </p:cNvPr>
              <p:cNvSpPr txBox="1"/>
              <p:nvPr/>
            </p:nvSpPr>
            <p:spPr>
              <a:xfrm>
                <a:off x="14558076" y="5610965"/>
                <a:ext cx="1470339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𝑠𝑖𝑛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𝜃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FE3F02-5629-E6C1-6D79-724B4DD04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58076" y="5610965"/>
                <a:ext cx="1470339" cy="767390"/>
              </a:xfrm>
              <a:prstGeom prst="rect">
                <a:avLst/>
              </a:prstGeom>
              <a:blipFill>
                <a:blip r:embed="rId6"/>
                <a:stretch>
                  <a:fillRect l="-5172" r="-4310" b="-322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745387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 animBg="1"/>
      <p:bldP spid="31" grpId="0"/>
      <p:bldP spid="3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57233"/>
            <a:ext cx="5619095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4242"/>
                <a:ext cx="3321201" cy="80518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  <m:sup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4242"/>
                <a:ext cx="3321201" cy="80518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5909"/>
                <a:ext cx="3321201" cy="80185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5909"/>
                <a:ext cx="3321201" cy="80185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6618"/>
                <a:ext cx="3321201" cy="80043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6618"/>
                <a:ext cx="3321201" cy="80043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4667"/>
                <a:ext cx="3321201" cy="80433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4667"/>
                <a:ext cx="3321201" cy="80433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62689"/>
                <a:ext cx="3321201" cy="794544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=−1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62689"/>
                <a:ext cx="3321201" cy="794544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858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31546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=1</m:t>
                      </m:r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8779"/>
                <a:ext cx="3321201" cy="794544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!!b1">
            <a:extLst>
              <a:ext uri="{FF2B5EF4-FFF2-40B4-BE49-F238E27FC236}">
                <a16:creationId xmlns:a16="http://schemas.microsoft.com/office/drawing/2014/main" id="{43EE03C8-BD0D-C516-B620-600FC7F53663}"/>
              </a:ext>
            </a:extLst>
          </p:cNvPr>
          <p:cNvSpPr/>
          <p:nvPr/>
        </p:nvSpPr>
        <p:spPr>
          <a:xfrm>
            <a:off x="987439" y="635583"/>
            <a:ext cx="21997252" cy="116239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Remember this picture where we calculated A(x) on 4 distinct points.</a:t>
            </a:r>
          </a:p>
        </p:txBody>
      </p:sp>
      <p:sp>
        <p:nvSpPr>
          <p:cNvPr id="27" name="Candy: A problem on leetcode">
            <a:extLst>
              <a:ext uri="{FF2B5EF4-FFF2-40B4-BE49-F238E27FC236}">
                <a16:creationId xmlns:a16="http://schemas.microsoft.com/office/drawing/2014/main" id="{AE43A34C-A206-6A6B-3925-047D5B5FDF73}"/>
              </a:ext>
            </a:extLst>
          </p:cNvPr>
          <p:cNvSpPr/>
          <p:nvPr/>
        </p:nvSpPr>
        <p:spPr>
          <a:xfrm>
            <a:off x="1730394" y="7421998"/>
            <a:ext cx="20921788" cy="764922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are these 2 points?</a:t>
            </a:r>
            <a:endParaRPr sz="4000" dirty="0"/>
          </a:p>
        </p:txBody>
      </p:sp>
      <p:sp>
        <p:nvSpPr>
          <p:cNvPr id="28" name="!!b1">
            <a:extLst>
              <a:ext uri="{FF2B5EF4-FFF2-40B4-BE49-F238E27FC236}">
                <a16:creationId xmlns:a16="http://schemas.microsoft.com/office/drawing/2014/main" id="{BB483A9A-BA7A-BFCA-084F-DFE8E80E1A59}"/>
              </a:ext>
            </a:extLst>
          </p:cNvPr>
          <p:cNvSpPr/>
          <p:nvPr/>
        </p:nvSpPr>
        <p:spPr>
          <a:xfrm>
            <a:off x="1730394" y="8426306"/>
            <a:ext cx="20921788" cy="76492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two roots of unity</a:t>
            </a:r>
          </a:p>
        </p:txBody>
      </p:sp>
    </p:spTree>
    <p:extLst>
      <p:ext uri="{BB962C8B-B14F-4D97-AF65-F5344CB8AC3E}">
        <p14:creationId xmlns:p14="http://schemas.microsoft.com/office/powerpoint/2010/main" val="27234961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AEF3319-AACB-CF8D-C1E2-21FA163B438F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2191998" y="7061135"/>
            <a:ext cx="5619095" cy="5127644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/>
              <p:nvPr/>
            </p:nvSpPr>
            <p:spPr>
              <a:xfrm>
                <a:off x="1730394" y="2364242"/>
                <a:ext cx="3321201" cy="805185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  <m:sup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29C5D569-A0E2-69DB-C1D6-AFBB1D6913F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30394" y="2364242"/>
                <a:ext cx="3321201" cy="80518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/>
              <p:nvPr/>
            </p:nvSpPr>
            <p:spPr>
              <a:xfrm>
                <a:off x="7498503" y="2365909"/>
                <a:ext cx="3321201" cy="801851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3D7B5BF4-36D3-4394-37C2-E449382E6E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98503" y="2365909"/>
                <a:ext cx="3321201" cy="801851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/>
              <p:nvPr/>
            </p:nvSpPr>
            <p:spPr>
              <a:xfrm>
                <a:off x="13266612" y="2366618"/>
                <a:ext cx="3321201" cy="80043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1942F37F-1BF8-31B1-AD0B-695ED145301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66612" y="2366618"/>
                <a:ext cx="3321201" cy="800432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/>
              <p:nvPr/>
            </p:nvSpPr>
            <p:spPr>
              <a:xfrm>
                <a:off x="19034722" y="2364667"/>
                <a:ext cx="3321201" cy="804334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  <m:sup>
                          <m:r>
                            <a:rPr lang="en-US" sz="4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DE61AA64-63F1-B000-468A-7BC3FA12488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4722" y="2364667"/>
                <a:ext cx="3321201" cy="804334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/>
              <p:nvPr/>
            </p:nvSpPr>
            <p:spPr>
              <a:xfrm>
                <a:off x="4487448" y="6255950"/>
                <a:ext cx="3321201" cy="80802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  <m:sup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BDE2F610-EAD3-43C3-4971-F5CA352329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87448" y="6255950"/>
                <a:ext cx="3321201" cy="80802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B83FA2B-116A-95C3-3270-01F714176A51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3297382" y="3164106"/>
            <a:ext cx="2850667" cy="3091844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0CA60085-F384-9CCB-EF05-95A659D91D84}"/>
              </a:ext>
            </a:extLst>
          </p:cNvPr>
          <p:cNvCxnSpPr>
            <a:cxnSpLocks/>
            <a:endCxn id="7" idx="0"/>
          </p:cNvCxnSpPr>
          <p:nvPr/>
        </p:nvCxnSpPr>
        <p:spPr>
          <a:xfrm flipH="1">
            <a:off x="6148049" y="3164106"/>
            <a:ext cx="2995951" cy="3091844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/>
              <p:nvPr/>
            </p:nvSpPr>
            <p:spPr>
              <a:xfrm>
                <a:off x="16150492" y="6258788"/>
                <a:ext cx="3321201" cy="802347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  <m:sup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13EE01A4-6BBB-B0CC-4CB9-8FE41966CD9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50492" y="6258788"/>
                <a:ext cx="3321201" cy="802347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21BB575-AA11-575A-7452-F434775B4119}"/>
              </a:ext>
            </a:extLst>
          </p:cNvPr>
          <p:cNvCxnSpPr>
            <a:cxnSpLocks/>
            <a:endCxn id="10" idx="0"/>
          </p:cNvCxnSpPr>
          <p:nvPr/>
        </p:nvCxnSpPr>
        <p:spPr>
          <a:xfrm>
            <a:off x="14960426" y="3164106"/>
            <a:ext cx="2850667" cy="3094682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025DA42-F43C-C1BC-666A-1AA2B8E23AA2}"/>
              </a:ext>
            </a:extLst>
          </p:cNvPr>
          <p:cNvCxnSpPr>
            <a:cxnSpLocks/>
            <a:endCxn id="10" idx="0"/>
          </p:cNvCxnSpPr>
          <p:nvPr/>
        </p:nvCxnSpPr>
        <p:spPr>
          <a:xfrm flipH="1">
            <a:off x="17811093" y="3164106"/>
            <a:ext cx="2995951" cy="3094682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7A823F6-9B85-B5A1-65BC-C8DE0016C222}"/>
              </a:ext>
            </a:extLst>
          </p:cNvPr>
          <p:cNvCxnSpPr>
            <a:cxnSpLocks/>
            <a:endCxn id="19" idx="0"/>
          </p:cNvCxnSpPr>
          <p:nvPr/>
        </p:nvCxnSpPr>
        <p:spPr>
          <a:xfrm>
            <a:off x="6143467" y="7057233"/>
            <a:ext cx="6048532" cy="5128247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/>
              <p:nvPr/>
            </p:nvSpPr>
            <p:spPr>
              <a:xfrm>
                <a:off x="10531398" y="12185480"/>
                <a:ext cx="3321201" cy="801142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40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  <m:sup>
                          <m:r>
                            <a:rPr kumimoji="0" lang="en-US" sz="40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9" name="!!v7">
                <a:extLst>
                  <a:ext uri="{FF2B5EF4-FFF2-40B4-BE49-F238E27FC236}">
                    <a16:creationId xmlns:a16="http://schemas.microsoft.com/office/drawing/2014/main" id="{6AEB0C87-90F5-3CF7-369E-CE4481DA3C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31398" y="12185480"/>
                <a:ext cx="3321201" cy="80114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!!b1">
            <a:extLst>
              <a:ext uri="{FF2B5EF4-FFF2-40B4-BE49-F238E27FC236}">
                <a16:creationId xmlns:a16="http://schemas.microsoft.com/office/drawing/2014/main" id="{43EE03C8-BD0D-C516-B620-600FC7F53663}"/>
              </a:ext>
            </a:extLst>
          </p:cNvPr>
          <p:cNvSpPr/>
          <p:nvPr/>
        </p:nvSpPr>
        <p:spPr>
          <a:xfrm>
            <a:off x="987439" y="635583"/>
            <a:ext cx="21997252" cy="1162394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Remember this picture where we calculated A(x) on 4 distinct points.</a:t>
            </a:r>
          </a:p>
        </p:txBody>
      </p:sp>
      <p:sp>
        <p:nvSpPr>
          <p:cNvPr id="2" name="!!b6">
            <a:extLst>
              <a:ext uri="{FF2B5EF4-FFF2-40B4-BE49-F238E27FC236}">
                <a16:creationId xmlns:a16="http://schemas.microsoft.com/office/drawing/2014/main" id="{BF6C9039-6EDF-A8B6-7587-D3E2317F642C}"/>
              </a:ext>
            </a:extLst>
          </p:cNvPr>
          <p:cNvSpPr/>
          <p:nvPr/>
        </p:nvSpPr>
        <p:spPr>
          <a:xfrm>
            <a:off x="14664167" y="12192681"/>
            <a:ext cx="7691756" cy="76492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 one root of unity</a:t>
            </a:r>
          </a:p>
        </p:txBody>
      </p:sp>
    </p:spTree>
    <p:extLst>
      <p:ext uri="{BB962C8B-B14F-4D97-AF65-F5344CB8AC3E}">
        <p14:creationId xmlns:p14="http://schemas.microsoft.com/office/powerpoint/2010/main" val="23256107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449D074F-BD57-6EBE-E00A-29CED3B50B7F}"/>
              </a:ext>
            </a:extLst>
          </p:cNvPr>
          <p:cNvSpPr/>
          <p:nvPr/>
        </p:nvSpPr>
        <p:spPr>
          <a:xfrm>
            <a:off x="340242" y="5251824"/>
            <a:ext cx="23391627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Implementation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201457480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B2FE139-69E3-57A6-4D0A-57A1FA44C83B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9511159" y="6658681"/>
            <a:ext cx="2502408" cy="3955160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FBA20299-EB1A-93F8-90B5-AF84BEFF7AE5}"/>
                  </a:ext>
                </a:extLst>
              </p:cNvPr>
              <p:cNvSpPr/>
              <p:nvPr/>
            </p:nvSpPr>
            <p:spPr>
              <a:xfrm>
                <a:off x="15276272" y="2837328"/>
                <a:ext cx="1800000" cy="720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25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  <m:sup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0" lang="en-US" sz="25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FBA20299-EB1A-93F8-90B5-AF84BEFF7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6272" y="2837328"/>
                <a:ext cx="1800000" cy="7200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6E2C3F2F-56AB-0AE4-39E7-5D415DCDA64F}"/>
                  </a:ext>
                </a:extLst>
              </p:cNvPr>
              <p:cNvSpPr/>
              <p:nvPr/>
            </p:nvSpPr>
            <p:spPr>
              <a:xfrm>
                <a:off x="17611218" y="2838356"/>
                <a:ext cx="1800000" cy="720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25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  <m:sup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0" lang="en-US" sz="25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6E2C3F2F-56AB-0AE4-39E7-5D415DCDA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1218" y="2838356"/>
                <a:ext cx="1800000" cy="72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41432F2E-AED4-968D-BE5D-5B5444239CD1}"/>
                  </a:ext>
                </a:extLst>
              </p:cNvPr>
              <p:cNvSpPr/>
              <p:nvPr/>
            </p:nvSpPr>
            <p:spPr>
              <a:xfrm>
                <a:off x="19946165" y="2838781"/>
                <a:ext cx="1800000" cy="720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25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  <m:sup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0" lang="en-US" sz="25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41432F2E-AED4-968D-BE5D-5B5444239C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6165" y="2838781"/>
                <a:ext cx="1800000" cy="72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0806087F-88F2-2972-EFBD-0E130455F574}"/>
                  </a:ext>
                </a:extLst>
              </p:cNvPr>
              <p:cNvSpPr/>
              <p:nvPr/>
            </p:nvSpPr>
            <p:spPr>
              <a:xfrm>
                <a:off x="22281112" y="2837576"/>
                <a:ext cx="1800000" cy="720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25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  <m:sup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kumimoji="0" lang="en-US" sz="25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0806087F-88F2-2972-EFBD-0E130455F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1112" y="2837576"/>
                <a:ext cx="1800000" cy="72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F0920DCE-7095-C2FA-1A5C-37CE923FF599}"/>
                  </a:ext>
                </a:extLst>
              </p:cNvPr>
              <p:cNvSpPr/>
              <p:nvPr/>
            </p:nvSpPr>
            <p:spPr>
              <a:xfrm>
                <a:off x="16392335" y="5936941"/>
                <a:ext cx="1800000" cy="720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25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  <m:sup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0" lang="en-US" sz="25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F0920DCE-7095-C2FA-1A5C-37CE923FF5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2335" y="5936941"/>
                <a:ext cx="1800000" cy="720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460CE8-C490-F7B0-26A6-742BE42F98CA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16176272" y="3557328"/>
            <a:ext cx="1116063" cy="237961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6FD56E-8AA2-1A41-5065-718E6082FFCA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17292335" y="3558356"/>
            <a:ext cx="1218883" cy="2378585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59CF9CA8-5BA8-4A1C-DEF4-D82882C2122E}"/>
                  </a:ext>
                </a:extLst>
              </p:cNvPr>
              <p:cNvSpPr/>
              <p:nvPr/>
            </p:nvSpPr>
            <p:spPr>
              <a:xfrm>
                <a:off x="21113567" y="5938681"/>
                <a:ext cx="1800000" cy="720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25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  <m:sup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0" lang="en-US" sz="25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59CF9CA8-5BA8-4A1C-DEF4-D82882C21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3567" y="5938681"/>
                <a:ext cx="1800000" cy="7200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3D57C3-7656-A06B-3021-5DD6099B9D61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>
            <a:off x="20846165" y="3558781"/>
            <a:ext cx="1167402" cy="2379900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CA7CF9-4C77-07A9-7761-B3277E897859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flipH="1">
            <a:off x="22013567" y="3557576"/>
            <a:ext cx="1167545" cy="2381105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C51622-CBA5-3999-AAC0-BA60CDE7B9DA}"/>
              </a:ext>
            </a:extLst>
          </p:cNvPr>
          <p:cNvCxnSpPr>
            <a:cxnSpLocks/>
            <a:stCxn id="7" idx="2"/>
            <a:endCxn id="14" idx="0"/>
          </p:cNvCxnSpPr>
          <p:nvPr/>
        </p:nvCxnSpPr>
        <p:spPr>
          <a:xfrm>
            <a:off x="17292335" y="6656941"/>
            <a:ext cx="2446608" cy="400165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v7">
                <a:extLst>
                  <a:ext uri="{FF2B5EF4-FFF2-40B4-BE49-F238E27FC236}">
                    <a16:creationId xmlns:a16="http://schemas.microsoft.com/office/drawing/2014/main" id="{9739041B-8F1E-BF88-72E0-D90204776B82}"/>
                  </a:ext>
                </a:extLst>
              </p:cNvPr>
              <p:cNvSpPr/>
              <p:nvPr/>
            </p:nvSpPr>
            <p:spPr>
              <a:xfrm>
                <a:off x="18838943" y="10658594"/>
                <a:ext cx="1800000" cy="720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25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  <m:sup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0" lang="en-US" sz="25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v7">
                <a:extLst>
                  <a:ext uri="{FF2B5EF4-FFF2-40B4-BE49-F238E27FC236}">
                    <a16:creationId xmlns:a16="http://schemas.microsoft.com/office/drawing/2014/main" id="{9739041B-8F1E-BF88-72E0-D90204776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8943" y="10658594"/>
                <a:ext cx="1800000" cy="720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7" name="!!box2">
                <a:extLst>
                  <a:ext uri="{FF2B5EF4-FFF2-40B4-BE49-F238E27FC236}">
                    <a16:creationId xmlns:a16="http://schemas.microsoft.com/office/drawing/2014/main" id="{C689FBAA-5CE7-DD4C-946C-02E5EB8043DA}"/>
                  </a:ext>
                </a:extLst>
              </p:cNvPr>
              <p:cNvSpPr/>
              <p:nvPr/>
            </p:nvSpPr>
            <p:spPr>
              <a:xfrm>
                <a:off x="1266447" y="294774"/>
                <a:ext cx="12574878" cy="10097658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p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marL="457200" indent="-4572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We will assume that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is a power of 2 and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 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is a polynomial of degree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𝑑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457200" indent="-4572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We want to calculate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on all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pairs</a:t>
                </a:r>
              </a:p>
              <a:p>
                <a:pPr marL="457200" indent="-4572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Thus,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,4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will return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4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4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4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Sup>
                      <m:sSubSup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(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4</m:t>
                        </m:r>
                      </m:sub>
                      <m:sup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3</m:t>
                        </m:r>
                      </m:sup>
                    </m:sSubSup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in this order</a:t>
                </a:r>
              </a:p>
              <a:p>
                <a:pPr marL="457200" indent="-4572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And,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dirty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) will return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32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b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32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+1</m:t>
                            </m:r>
                          </m:sup>
                        </m:sSubSup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….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….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….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32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−1</m:t>
                            </m:r>
                          </m:sup>
                        </m:sSub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−1</m:t>
                            </m:r>
                          </m:sup>
                        </m:sSubSup>
                      </m:e>
                    </m:d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in this order	</a:t>
                </a: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</p:txBody>
          </p:sp>
        </mc:Choice>
        <mc:Fallback>
          <p:sp>
            <p:nvSpPr>
              <p:cNvPr id="17" name="!!box2">
                <a:extLst>
                  <a:ext uri="{FF2B5EF4-FFF2-40B4-BE49-F238E27FC236}">
                    <a16:creationId xmlns:a16="http://schemas.microsoft.com/office/drawing/2014/main" id="{C689FBAA-5CE7-DD4C-946C-02E5EB804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447" y="294774"/>
                <a:ext cx="12574878" cy="10097658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8122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B2FE139-69E3-57A6-4D0A-57A1FA44C83B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9511159" y="6658681"/>
            <a:ext cx="2502408" cy="3955160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FBA20299-EB1A-93F8-90B5-AF84BEFF7AE5}"/>
                  </a:ext>
                </a:extLst>
              </p:cNvPr>
              <p:cNvSpPr/>
              <p:nvPr/>
            </p:nvSpPr>
            <p:spPr>
              <a:xfrm>
                <a:off x="15276272" y="2837328"/>
                <a:ext cx="1800000" cy="720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25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  <m:sup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0" lang="en-US" sz="25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FBA20299-EB1A-93F8-90B5-AF84BEFF7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6272" y="2837328"/>
                <a:ext cx="1800000" cy="7200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6E2C3F2F-56AB-0AE4-39E7-5D415DCDA64F}"/>
                  </a:ext>
                </a:extLst>
              </p:cNvPr>
              <p:cNvSpPr/>
              <p:nvPr/>
            </p:nvSpPr>
            <p:spPr>
              <a:xfrm>
                <a:off x="17611218" y="2838356"/>
                <a:ext cx="1800000" cy="720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25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  <m:sup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0" lang="en-US" sz="25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6E2C3F2F-56AB-0AE4-39E7-5D415DCDA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1218" y="2838356"/>
                <a:ext cx="1800000" cy="72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41432F2E-AED4-968D-BE5D-5B5444239CD1}"/>
                  </a:ext>
                </a:extLst>
              </p:cNvPr>
              <p:cNvSpPr/>
              <p:nvPr/>
            </p:nvSpPr>
            <p:spPr>
              <a:xfrm>
                <a:off x="19946165" y="2838781"/>
                <a:ext cx="1800000" cy="720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25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  <m:sup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0" lang="en-US" sz="25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41432F2E-AED4-968D-BE5D-5B5444239C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6165" y="2838781"/>
                <a:ext cx="1800000" cy="72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0806087F-88F2-2972-EFBD-0E130455F574}"/>
                  </a:ext>
                </a:extLst>
              </p:cNvPr>
              <p:cNvSpPr/>
              <p:nvPr/>
            </p:nvSpPr>
            <p:spPr>
              <a:xfrm>
                <a:off x="22281112" y="2837576"/>
                <a:ext cx="1800000" cy="720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25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  <m:sup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kumimoji="0" lang="en-US" sz="25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0806087F-88F2-2972-EFBD-0E130455F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1112" y="2837576"/>
                <a:ext cx="1800000" cy="72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F0920DCE-7095-C2FA-1A5C-37CE923FF599}"/>
                  </a:ext>
                </a:extLst>
              </p:cNvPr>
              <p:cNvSpPr/>
              <p:nvPr/>
            </p:nvSpPr>
            <p:spPr>
              <a:xfrm>
                <a:off x="16392335" y="5936941"/>
                <a:ext cx="1800000" cy="720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25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  <m:sup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0" lang="en-US" sz="25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F0920DCE-7095-C2FA-1A5C-37CE923FF5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2335" y="5936941"/>
                <a:ext cx="1800000" cy="720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460CE8-C490-F7B0-26A6-742BE42F98CA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16176272" y="3557328"/>
            <a:ext cx="1116063" cy="237961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6FD56E-8AA2-1A41-5065-718E6082FFCA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17292335" y="3558356"/>
            <a:ext cx="1218883" cy="2378585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59CF9CA8-5BA8-4A1C-DEF4-D82882C2122E}"/>
                  </a:ext>
                </a:extLst>
              </p:cNvPr>
              <p:cNvSpPr/>
              <p:nvPr/>
            </p:nvSpPr>
            <p:spPr>
              <a:xfrm>
                <a:off x="21113567" y="5938681"/>
                <a:ext cx="1800000" cy="720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25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  <m:sup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0" lang="en-US" sz="25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59CF9CA8-5BA8-4A1C-DEF4-D82882C21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3567" y="5938681"/>
                <a:ext cx="1800000" cy="7200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3D57C3-7656-A06B-3021-5DD6099B9D61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>
            <a:off x="20846165" y="3558781"/>
            <a:ext cx="1167402" cy="2379900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CA7CF9-4C77-07A9-7761-B3277E897859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flipH="1">
            <a:off x="22013567" y="3557576"/>
            <a:ext cx="1167545" cy="2381105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C51622-CBA5-3999-AAC0-BA60CDE7B9DA}"/>
              </a:ext>
            </a:extLst>
          </p:cNvPr>
          <p:cNvCxnSpPr>
            <a:cxnSpLocks/>
            <a:stCxn id="7" idx="2"/>
            <a:endCxn id="14" idx="0"/>
          </p:cNvCxnSpPr>
          <p:nvPr/>
        </p:nvCxnSpPr>
        <p:spPr>
          <a:xfrm>
            <a:off x="17292335" y="6656941"/>
            <a:ext cx="2446608" cy="400165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v7">
                <a:extLst>
                  <a:ext uri="{FF2B5EF4-FFF2-40B4-BE49-F238E27FC236}">
                    <a16:creationId xmlns:a16="http://schemas.microsoft.com/office/drawing/2014/main" id="{9739041B-8F1E-BF88-72E0-D90204776B82}"/>
                  </a:ext>
                </a:extLst>
              </p:cNvPr>
              <p:cNvSpPr/>
              <p:nvPr/>
            </p:nvSpPr>
            <p:spPr>
              <a:xfrm>
                <a:off x="18838943" y="10658594"/>
                <a:ext cx="1800000" cy="720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25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  <m:sup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0" lang="en-US" sz="25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v7">
                <a:extLst>
                  <a:ext uri="{FF2B5EF4-FFF2-40B4-BE49-F238E27FC236}">
                    <a16:creationId xmlns:a16="http://schemas.microsoft.com/office/drawing/2014/main" id="{9739041B-8F1E-BF88-72E0-D90204776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8943" y="10658594"/>
                <a:ext cx="1800000" cy="720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!!box2">
                <a:extLst>
                  <a:ext uri="{FF2B5EF4-FFF2-40B4-BE49-F238E27FC236}">
                    <a16:creationId xmlns:a16="http://schemas.microsoft.com/office/drawing/2014/main" id="{C689FBAA-5CE7-DD4C-946C-02E5EB8043DA}"/>
                  </a:ext>
                </a:extLst>
              </p:cNvPr>
              <p:cNvSpPr/>
              <p:nvPr/>
            </p:nvSpPr>
            <p:spPr>
              <a:xfrm>
                <a:off x="1266447" y="2523401"/>
                <a:ext cx="12574878" cy="5640409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,4)</m:t>
                    </m:r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p>
                    </m:sSubSup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,2)</m:t>
                    </m:r>
                  </m:oMath>
                </a14:m>
                <a:endParaRPr lang="en-US" sz="32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p>
                    </m:sSubSup>
                    <m:r>
                      <a:rPr lang="en-US" sz="32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,2)</m:t>
                    </m:r>
                  </m:oMath>
                </a14:m>
                <a:endParaRPr lang="en-US" sz="32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4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𝜋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4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4</m:t>
                        </m:r>
                      </m:sub>
                      <m:sup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0</m:t>
                        </m:r>
                      </m:sup>
                    </m:sSubSup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</m:oMath>
                </a14:m>
                <a:endParaRPr lang="en-US" sz="32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4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4</m:t>
                        </m:r>
                      </m:sub>
                      <m:sup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bSup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</m:oMath>
                </a14:m>
                <a:endParaRPr lang="en-US" sz="32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4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4</m:t>
                        </m:r>
                      </m:sub>
                      <m:sup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p>
                    </m:sSubSup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</m:oMath>
                </a14:m>
                <a:endParaRPr lang="en-US" sz="32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marL="0" marR="0" indent="0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4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3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4</m:t>
                        </m:r>
                      </m:sub>
                      <m:sup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3</m:t>
                        </m:r>
                      </m:sup>
                    </m:sSubSup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</m:oMath>
                </a14:m>
                <a:endParaRPr lang="en-US" sz="32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" name="!!box2">
                <a:extLst>
                  <a:ext uri="{FF2B5EF4-FFF2-40B4-BE49-F238E27FC236}">
                    <a16:creationId xmlns:a16="http://schemas.microsoft.com/office/drawing/2014/main" id="{C689FBAA-5CE7-DD4C-946C-02E5EB804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447" y="2523401"/>
                <a:ext cx="12574878" cy="5640409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859925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AB2FE139-69E3-57A6-4D0A-57A1FA44C83B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19511159" y="6658681"/>
            <a:ext cx="2502408" cy="3955160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FBA20299-EB1A-93F8-90B5-AF84BEFF7AE5}"/>
                  </a:ext>
                </a:extLst>
              </p:cNvPr>
              <p:cNvSpPr/>
              <p:nvPr/>
            </p:nvSpPr>
            <p:spPr>
              <a:xfrm>
                <a:off x="15276272" y="2837328"/>
                <a:ext cx="1800000" cy="720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b>
                      </m:sSub>
                      <m:r>
                        <a:rPr kumimoji="0" lang="en-US" sz="25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  <m:sup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0" lang="en-US" sz="25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v1">
                <a:extLst>
                  <a:ext uri="{FF2B5EF4-FFF2-40B4-BE49-F238E27FC236}">
                    <a16:creationId xmlns:a16="http://schemas.microsoft.com/office/drawing/2014/main" id="{FBA20299-EB1A-93F8-90B5-AF84BEFF7A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76272" y="2837328"/>
                <a:ext cx="1800000" cy="7200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6E2C3F2F-56AB-0AE4-39E7-5D415DCDA64F}"/>
                  </a:ext>
                </a:extLst>
              </p:cNvPr>
              <p:cNvSpPr/>
              <p:nvPr/>
            </p:nvSpPr>
            <p:spPr>
              <a:xfrm>
                <a:off x="17611218" y="2838356"/>
                <a:ext cx="1800000" cy="720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</m:sSub>
                      <m:r>
                        <a:rPr kumimoji="0" lang="en-US" sz="25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  <m:sup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kumimoji="0" lang="en-US" sz="25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v2">
                <a:extLst>
                  <a:ext uri="{FF2B5EF4-FFF2-40B4-BE49-F238E27FC236}">
                    <a16:creationId xmlns:a16="http://schemas.microsoft.com/office/drawing/2014/main" id="{6E2C3F2F-56AB-0AE4-39E7-5D415DCDA64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11218" y="2838356"/>
                <a:ext cx="1800000" cy="720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41432F2E-AED4-968D-BE5D-5B5444239CD1}"/>
                  </a:ext>
                </a:extLst>
              </p:cNvPr>
              <p:cNvSpPr/>
              <p:nvPr/>
            </p:nvSpPr>
            <p:spPr>
              <a:xfrm>
                <a:off x="19946165" y="2838781"/>
                <a:ext cx="1800000" cy="720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</m:sSub>
                      <m:r>
                        <a:rPr kumimoji="0" lang="en-US" sz="25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  <m:sup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0" lang="en-US" sz="25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v3">
                <a:extLst>
                  <a:ext uri="{FF2B5EF4-FFF2-40B4-BE49-F238E27FC236}">
                    <a16:creationId xmlns:a16="http://schemas.microsoft.com/office/drawing/2014/main" id="{41432F2E-AED4-968D-BE5D-5B5444239C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6165" y="2838781"/>
                <a:ext cx="1800000" cy="720000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0806087F-88F2-2972-EFBD-0E130455F574}"/>
                  </a:ext>
                </a:extLst>
              </p:cNvPr>
              <p:cNvSpPr/>
              <p:nvPr/>
            </p:nvSpPr>
            <p:spPr>
              <a:xfrm>
                <a:off x="22281112" y="2837576"/>
                <a:ext cx="1800000" cy="720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b>
                      </m:sSub>
                      <m:r>
                        <a:rPr kumimoji="0" lang="en-US" sz="25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lang="en-US" sz="25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  <m:sup>
                          <m:r>
                            <a:rPr lang="en-US" sz="25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3</m:t>
                          </m:r>
                        </m:sup>
                      </m:sSubSup>
                    </m:oMath>
                  </m:oMathPara>
                </a14:m>
                <a:endParaRPr kumimoji="0" lang="en-US" sz="25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v4">
                <a:extLst>
                  <a:ext uri="{FF2B5EF4-FFF2-40B4-BE49-F238E27FC236}">
                    <a16:creationId xmlns:a16="http://schemas.microsoft.com/office/drawing/2014/main" id="{0806087F-88F2-2972-EFBD-0E130455F57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281112" y="2837576"/>
                <a:ext cx="1800000" cy="720000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F0920DCE-7095-C2FA-1A5C-37CE923FF599}"/>
                  </a:ext>
                </a:extLst>
              </p:cNvPr>
              <p:cNvSpPr/>
              <p:nvPr/>
            </p:nvSpPr>
            <p:spPr>
              <a:xfrm>
                <a:off x="16392335" y="5936941"/>
                <a:ext cx="1800000" cy="720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4</m:t>
                          </m:r>
                        </m:sub>
                      </m:sSub>
                      <m:r>
                        <a:rPr kumimoji="0" lang="en-US" sz="25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  <m:sup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0</m:t>
                          </m:r>
                        </m:sup>
                      </m:sSubSup>
                    </m:oMath>
                  </m:oMathPara>
                </a14:m>
                <a:endParaRPr kumimoji="0" lang="en-US" sz="25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v5">
                <a:extLst>
                  <a:ext uri="{FF2B5EF4-FFF2-40B4-BE49-F238E27FC236}">
                    <a16:creationId xmlns:a16="http://schemas.microsoft.com/office/drawing/2014/main" id="{F0920DCE-7095-C2FA-1A5C-37CE923FF59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92335" y="5936941"/>
                <a:ext cx="1800000" cy="720000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0E460CE8-C490-F7B0-26A6-742BE42F98CA}"/>
              </a:ext>
            </a:extLst>
          </p:cNvPr>
          <p:cNvCxnSpPr>
            <a:cxnSpLocks/>
            <a:stCxn id="3" idx="2"/>
            <a:endCxn id="7" idx="0"/>
          </p:cNvCxnSpPr>
          <p:nvPr/>
        </p:nvCxnSpPr>
        <p:spPr>
          <a:xfrm>
            <a:off x="16176272" y="3557328"/>
            <a:ext cx="1116063" cy="237961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9E6FD56E-8AA2-1A41-5065-718E6082FFCA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 flipH="1">
            <a:off x="17292335" y="3558356"/>
            <a:ext cx="1218883" cy="2378585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59CF9CA8-5BA8-4A1C-DEF4-D82882C2122E}"/>
                  </a:ext>
                </a:extLst>
              </p:cNvPr>
              <p:cNvSpPr/>
              <p:nvPr/>
            </p:nvSpPr>
            <p:spPr>
              <a:xfrm>
                <a:off x="21113567" y="5938681"/>
                <a:ext cx="1800000" cy="720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5</m:t>
                          </m:r>
                        </m:sub>
                      </m:sSub>
                      <m:r>
                        <a:rPr kumimoji="0" lang="en-US" sz="25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2</m:t>
                          </m:r>
                        </m:sub>
                        <m:sup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0" lang="en-US" sz="25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0" name="!!v6">
                <a:extLst>
                  <a:ext uri="{FF2B5EF4-FFF2-40B4-BE49-F238E27FC236}">
                    <a16:creationId xmlns:a16="http://schemas.microsoft.com/office/drawing/2014/main" id="{59CF9CA8-5BA8-4A1C-DEF4-D82882C2122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13567" y="5938681"/>
                <a:ext cx="1800000" cy="720000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43D57C3-7656-A06B-3021-5DD6099B9D61}"/>
              </a:ext>
            </a:extLst>
          </p:cNvPr>
          <p:cNvCxnSpPr>
            <a:cxnSpLocks/>
            <a:stCxn id="5" idx="2"/>
            <a:endCxn id="10" idx="0"/>
          </p:cNvCxnSpPr>
          <p:nvPr/>
        </p:nvCxnSpPr>
        <p:spPr>
          <a:xfrm>
            <a:off x="20846165" y="3558781"/>
            <a:ext cx="1167402" cy="2379900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DDCA7CF9-4C77-07A9-7761-B3277E897859}"/>
              </a:ext>
            </a:extLst>
          </p:cNvPr>
          <p:cNvCxnSpPr>
            <a:cxnSpLocks/>
            <a:stCxn id="6" idx="2"/>
            <a:endCxn id="10" idx="0"/>
          </p:cNvCxnSpPr>
          <p:nvPr/>
        </p:nvCxnSpPr>
        <p:spPr>
          <a:xfrm flipH="1">
            <a:off x="22013567" y="3557576"/>
            <a:ext cx="1167545" cy="2381105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2C51622-CBA5-3999-AAC0-BA60CDE7B9DA}"/>
              </a:ext>
            </a:extLst>
          </p:cNvPr>
          <p:cNvCxnSpPr>
            <a:cxnSpLocks/>
            <a:stCxn id="7" idx="2"/>
            <a:endCxn id="14" idx="0"/>
          </p:cNvCxnSpPr>
          <p:nvPr/>
        </p:nvCxnSpPr>
        <p:spPr>
          <a:xfrm>
            <a:off x="17292335" y="6656941"/>
            <a:ext cx="2446608" cy="4001653"/>
          </a:xfrm>
          <a:prstGeom prst="straightConnector1">
            <a:avLst/>
          </a:prstGeom>
          <a:noFill/>
          <a:ln w="635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v7">
                <a:extLst>
                  <a:ext uri="{FF2B5EF4-FFF2-40B4-BE49-F238E27FC236}">
                    <a16:creationId xmlns:a16="http://schemas.microsoft.com/office/drawing/2014/main" id="{9739041B-8F1E-BF88-72E0-D90204776B82}"/>
                  </a:ext>
                </a:extLst>
              </p:cNvPr>
              <p:cNvSpPr/>
              <p:nvPr/>
            </p:nvSpPr>
            <p:spPr>
              <a:xfrm>
                <a:off x="18838943" y="10658594"/>
                <a:ext cx="1800000" cy="720000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𝑝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6</m:t>
                          </m:r>
                        </m:sub>
                      </m:sSub>
                      <m:r>
                        <a:rPr kumimoji="0" lang="en-US" sz="25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=</m:t>
                      </m:r>
                      <m:sSubSup>
                        <m:sSubSupPr>
                          <m:ctrlP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sSubSupPr>
                        <m:e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𝜔</m:t>
                          </m:r>
                        </m:e>
                        <m:sub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b>
                        <m:sup>
                          <m:r>
                            <a:rPr kumimoji="0" lang="en-US" sz="25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1</m:t>
                          </m:r>
                        </m:sup>
                      </m:sSubSup>
                    </m:oMath>
                  </m:oMathPara>
                </a14:m>
                <a:endParaRPr kumimoji="0" lang="en-US" sz="25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v7">
                <a:extLst>
                  <a:ext uri="{FF2B5EF4-FFF2-40B4-BE49-F238E27FC236}">
                    <a16:creationId xmlns:a16="http://schemas.microsoft.com/office/drawing/2014/main" id="{9739041B-8F1E-BF88-72E0-D90204776B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838943" y="10658594"/>
                <a:ext cx="1800000" cy="720000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!!box2">
                <a:extLst>
                  <a:ext uri="{FF2B5EF4-FFF2-40B4-BE49-F238E27FC236}">
                    <a16:creationId xmlns:a16="http://schemas.microsoft.com/office/drawing/2014/main" id="{C689FBAA-5CE7-DD4C-946C-02E5EB8043DA}"/>
                  </a:ext>
                </a:extLst>
              </p:cNvPr>
              <p:cNvSpPr/>
              <p:nvPr/>
            </p:nvSpPr>
            <p:spPr>
              <a:xfrm>
                <a:off x="1266447" y="2567776"/>
                <a:ext cx="12574878" cy="5551662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,4)</m:t>
                    </m:r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p>
                    </m:sSubSup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,2)</m:t>
                    </m:r>
                  </m:oMath>
                </a14:m>
                <a:endParaRPr lang="en-US" sz="3200" i="1" dirty="0">
                  <a:ln w="0"/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b>
                      <m:sup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1</m:t>
                        </m:r>
                      </m:sup>
                    </m:sSubSup>
                    <m:r>
                      <a:rPr lang="en-US" sz="32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,2)</m:t>
                    </m:r>
                  </m:oMath>
                </a14:m>
                <a:endParaRPr lang="en-US" sz="32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4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𝜋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4</m:t>
                            </m:r>
                          </m:den>
                        </m:f>
                      </m:sup>
                    </m:sSup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for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1: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4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4</m:t>
                        </m:r>
                      </m:sub>
                      <m:sup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p>
                    </m:sSubSup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32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4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+2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4</m:t>
                        </m:r>
                      </m:sub>
                      <m:sup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+2</m:t>
                        </m:r>
                      </m:sup>
                    </m:sSubSup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32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" name="!!box2">
                <a:extLst>
                  <a:ext uri="{FF2B5EF4-FFF2-40B4-BE49-F238E27FC236}">
                    <a16:creationId xmlns:a16="http://schemas.microsoft.com/office/drawing/2014/main" id="{C689FBAA-5CE7-DD4C-946C-02E5EB804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6447" y="2567776"/>
                <a:ext cx="12574878" cy="555166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9203ECD8-E435-9211-97CF-E24BC46627DA}"/>
              </a:ext>
            </a:extLst>
          </p:cNvPr>
          <p:cNvSpPr/>
          <p:nvPr/>
        </p:nvSpPr>
        <p:spPr>
          <a:xfrm>
            <a:off x="1382455" y="9713239"/>
            <a:ext cx="12574878" cy="94535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:ma14="http://schemas.microsoft.com/office/mac/drawingml/2011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US" sz="4000" dirty="0">
                <a:solidFill>
                  <a:srgbClr val="7030A0"/>
                </a:solidFill>
                <a:latin typeface="Bradley Hand" pitchFamily="2" charset="77"/>
              </a:rPr>
              <a:t>Lets generalize this</a:t>
            </a:r>
            <a:endParaRPr lang="en-IN" sz="4000" dirty="0">
              <a:solidFill>
                <a:srgbClr val="7030A0"/>
              </a:solidFill>
              <a:latin typeface="Bradley Hand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276385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!!box2">
                <a:extLst>
                  <a:ext uri="{FF2B5EF4-FFF2-40B4-BE49-F238E27FC236}">
                    <a16:creationId xmlns:a16="http://schemas.microsoft.com/office/drawing/2014/main" id="{C689FBAA-5CE7-DD4C-946C-02E5EB8043DA}"/>
                  </a:ext>
                </a:extLst>
              </p:cNvPr>
              <p:cNvSpPr/>
              <p:nvPr/>
            </p:nvSpPr>
            <p:spPr>
              <a:xfrm>
                <a:off x="1219513" y="-68893"/>
                <a:ext cx="22299706" cy="10205914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p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32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3200" b="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32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green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𝜋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den>
                        </m:f>
                      </m:sup>
                    </m:sSup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/2-1: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p>
                    </m:sSubSup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32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p>
                    </m:sSubSup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32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32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3200" b="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/2−1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bSup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" name="!!box2">
                <a:extLst>
                  <a:ext uri="{FF2B5EF4-FFF2-40B4-BE49-F238E27FC236}">
                    <a16:creationId xmlns:a16="http://schemas.microsoft.com/office/drawing/2014/main" id="{C689FBAA-5CE7-DD4C-946C-02E5EB804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513" y="-68893"/>
                <a:ext cx="22299706" cy="10205914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Candy: A problem on leetcode">
            <a:extLst>
              <a:ext uri="{FF2B5EF4-FFF2-40B4-BE49-F238E27FC236}">
                <a16:creationId xmlns:a16="http://schemas.microsoft.com/office/drawing/2014/main" id="{98AFB3D2-2587-D7C6-61B5-E241831A469D}"/>
              </a:ext>
            </a:extLst>
          </p:cNvPr>
          <p:cNvSpPr/>
          <p:nvPr/>
        </p:nvSpPr>
        <p:spPr>
          <a:xfrm>
            <a:off x="6137090" y="10591690"/>
            <a:ext cx="11646195" cy="1436096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4000" dirty="0"/>
              <a:t>What is left in the code?</a:t>
            </a:r>
            <a:endParaRPr sz="4000" dirty="0"/>
          </a:p>
        </p:txBody>
      </p:sp>
      <p:sp>
        <p:nvSpPr>
          <p:cNvPr id="16" name="!!b1">
            <a:extLst>
              <a:ext uri="{FF2B5EF4-FFF2-40B4-BE49-F238E27FC236}">
                <a16:creationId xmlns:a16="http://schemas.microsoft.com/office/drawing/2014/main" id="{48F7E9FA-B648-4BAA-D0A7-9ADA886FD77A}"/>
              </a:ext>
            </a:extLst>
          </p:cNvPr>
          <p:cNvSpPr/>
          <p:nvPr/>
        </p:nvSpPr>
        <p:spPr>
          <a:xfrm>
            <a:off x="8114310" y="12530625"/>
            <a:ext cx="7691756" cy="764922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Base case</a:t>
            </a:r>
          </a:p>
        </p:txBody>
      </p:sp>
    </p:spTree>
    <p:extLst>
      <p:ext uri="{BB962C8B-B14F-4D97-AF65-F5344CB8AC3E}">
        <p14:creationId xmlns:p14="http://schemas.microsoft.com/office/powerpoint/2010/main" val="22329779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!!box2">
                <a:extLst>
                  <a:ext uri="{FF2B5EF4-FFF2-40B4-BE49-F238E27FC236}">
                    <a16:creationId xmlns:a16="http://schemas.microsoft.com/office/drawing/2014/main" id="{C689FBAA-5CE7-DD4C-946C-02E5EB8043DA}"/>
                  </a:ext>
                </a:extLst>
              </p:cNvPr>
              <p:cNvSpPr/>
              <p:nvPr/>
            </p:nvSpPr>
            <p:spPr>
              <a:xfrm>
                <a:off x="1219513" y="-52116"/>
                <a:ext cx="22299706" cy="101723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p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=1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32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3200" b="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32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green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𝜋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den>
                        </m:f>
                      </m:sup>
                    </m:sSup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/2-1: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p>
                    </m:sSubSup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32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p>
                    </m:sSubSup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32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32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3200" b="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/2−1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bSup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" name="!!box2">
                <a:extLst>
                  <a:ext uri="{FF2B5EF4-FFF2-40B4-BE49-F238E27FC236}">
                    <a16:creationId xmlns:a16="http://schemas.microsoft.com/office/drawing/2014/main" id="{C689FBAA-5CE7-DD4C-946C-02E5EB804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513" y="-52116"/>
                <a:ext cx="22299706" cy="1017236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30679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!!box2">
                <a:extLst>
                  <a:ext uri="{FF2B5EF4-FFF2-40B4-BE49-F238E27FC236}">
                    <a16:creationId xmlns:a16="http://schemas.microsoft.com/office/drawing/2014/main" id="{C689FBAA-5CE7-DD4C-946C-02E5EB8043DA}"/>
                  </a:ext>
                </a:extLst>
              </p:cNvPr>
              <p:cNvSpPr/>
              <p:nvPr/>
            </p:nvSpPr>
            <p:spPr>
              <a:xfrm>
                <a:off x="1219513" y="-52116"/>
                <a:ext cx="22299706" cy="1017236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32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3200" b="0" i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p</m:t>
                    </m:r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=1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32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32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p>
                      <m:sSupPr>
                        <m:ctrlP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𝑥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sup>
                    </m:sSup>
                    <m:r>
                      <a:rPr lang="en-US" sz="32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32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3200" b="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32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32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32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32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3200" b="0" i="0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green</m:t>
                        </m:r>
                      </m:sub>
                    </m:sSub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32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32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32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p>
                      <m:sSup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𝜋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den>
                        </m:f>
                      </m:sup>
                    </m:sSup>
                  </m:oMath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/2-1: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p>
                    </m:sSubSup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32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p>
                    </m:sSubSup>
                    <m:sSub>
                      <m:sSubPr>
                        <m:ctrlPr>
                          <a:rPr lang="en-US" sz="32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32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32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32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3200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32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32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32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3200" b="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32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32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32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/2−1</m:t>
                            </m:r>
                          </m:sup>
                        </m:sSubSup>
                      </m:e>
                    </m:d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32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bSup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32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" name="!!box2">
                <a:extLst>
                  <a:ext uri="{FF2B5EF4-FFF2-40B4-BE49-F238E27FC236}">
                    <a16:creationId xmlns:a16="http://schemas.microsoft.com/office/drawing/2014/main" id="{C689FBAA-5CE7-DD4C-946C-02E5EB804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513" y="-52116"/>
                <a:ext cx="22299706" cy="1017236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!!b1">
            <a:extLst>
              <a:ext uri="{FF2B5EF4-FFF2-40B4-BE49-F238E27FC236}">
                <a16:creationId xmlns:a16="http://schemas.microsoft.com/office/drawing/2014/main" id="{48F7E9FA-B648-4BAA-D0A7-9ADA886FD77A}"/>
              </a:ext>
            </a:extLst>
          </p:cNvPr>
          <p:cNvSpPr/>
          <p:nvPr/>
        </p:nvSpPr>
        <p:spPr>
          <a:xfrm>
            <a:off x="1219512" y="10512738"/>
            <a:ext cx="22299705" cy="1991150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1434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m="http://schemas.openxmlformats.org/officeDocument/2006/math" xmlns="" xmlns:a14="http://schemas.microsoft.com/office/drawing/2010/main" xmlns:mc="http://schemas.openxmlformats.org/markup-compatibility/2006" val="1"/>
            </a:ext>
          </a:extLst>
        </p:spPr>
        <p:txBody>
          <a:bodyPr lIns="50800" tIns="50800" rIns="50800" bIns="50800" numCol="1" anchor="ctr"/>
          <a:lstStyle/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Appreciate the beauty of this code, acknowledging all the background work that went into it.</a:t>
            </a:r>
          </a:p>
          <a:p>
            <a:pPr marL="571500" indent="-571500" defTabSz="8255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The code is concise and elegant.</a:t>
            </a:r>
          </a:p>
        </p:txBody>
      </p:sp>
    </p:spTree>
    <p:extLst>
      <p:ext uri="{BB962C8B-B14F-4D97-AF65-F5344CB8AC3E}">
        <p14:creationId xmlns:p14="http://schemas.microsoft.com/office/powerpoint/2010/main" val="111620177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ndy: A problem on leetcode">
            <a:extLst>
              <a:ext uri="{FF2B5EF4-FFF2-40B4-BE49-F238E27FC236}">
                <a16:creationId xmlns:a16="http://schemas.microsoft.com/office/drawing/2014/main" id="{449D074F-BD57-6EBE-E00A-29CED3B50B7F}"/>
              </a:ext>
            </a:extLst>
          </p:cNvPr>
          <p:cNvSpPr/>
          <p:nvPr/>
        </p:nvSpPr>
        <p:spPr>
          <a:xfrm>
            <a:off x="340242" y="5251824"/>
            <a:ext cx="23391627" cy="2114550"/>
          </a:xfrm>
          <a:prstGeom prst="roundRect">
            <a:avLst>
              <a:gd name="adj" fmla="val 1661"/>
            </a:avLst>
          </a:prstGeom>
          <a:gradFill>
            <a:gsLst>
              <a:gs pos="0">
                <a:srgbClr val="FF40FF">
                  <a:alpha val="93276"/>
                </a:srgbClr>
              </a:gs>
              <a:gs pos="100000">
                <a:srgbClr val="FF2600">
                  <a:alpha val="93276"/>
                </a:srgbClr>
              </a:gs>
            </a:gsLst>
            <a:lin ang="5461434"/>
          </a:gradFill>
          <a:ln w="12700">
            <a:solidFill>
              <a:srgbClr val="000000">
                <a:alpha val="93276"/>
              </a:srgbClr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4000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/>
          <a:lstStyle>
            <a:lvl1pPr algn="ctr" defTabSz="825500">
              <a:lnSpc>
                <a:spcPct val="100000"/>
              </a:lnSpc>
              <a:spcBef>
                <a:spcPts val="0"/>
              </a:spcBef>
              <a:defRPr sz="20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lvl1pPr>
          </a:lstStyle>
          <a:p>
            <a:r>
              <a:rPr lang="en-US" sz="6600" dirty="0"/>
              <a:t>Running Time</a:t>
            </a:r>
            <a:endParaRPr sz="6600" dirty="0"/>
          </a:p>
        </p:txBody>
      </p:sp>
    </p:spTree>
    <p:extLst>
      <p:ext uri="{BB962C8B-B14F-4D97-AF65-F5344CB8AC3E}">
        <p14:creationId xmlns:p14="http://schemas.microsoft.com/office/powerpoint/2010/main" val="395601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789A64D-0635-1A9A-57A0-F60B64B1746A}"/>
              </a:ext>
            </a:extLst>
          </p:cNvPr>
          <p:cNvSpPr/>
          <p:nvPr/>
        </p:nvSpPr>
        <p:spPr>
          <a:xfrm>
            <a:off x="9080765" y="4074356"/>
            <a:ext cx="6303102" cy="5720575"/>
          </a:xfrm>
          <a:prstGeom prst="ellipse">
            <a:avLst/>
          </a:prstGeom>
          <a:noFill/>
          <a:ln w="73025" cap="flat" cmpd="sng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8B8776-B95D-3C2C-19CA-6C21C4A9CCC6}"/>
              </a:ext>
            </a:extLst>
          </p:cNvPr>
          <p:cNvCxnSpPr>
            <a:cxnSpLocks/>
          </p:cNvCxnSpPr>
          <p:nvPr/>
        </p:nvCxnSpPr>
        <p:spPr>
          <a:xfrm>
            <a:off x="12232317" y="1546660"/>
            <a:ext cx="0" cy="10775968"/>
          </a:xfrm>
          <a:prstGeom prst="straightConnector1">
            <a:avLst/>
          </a:prstGeom>
          <a:noFill/>
          <a:ln w="73025" cap="flat" cmpd="sng">
            <a:solidFill>
              <a:srgbClr val="FF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717ACE-75E8-15DC-7134-45CB3575CDA2}"/>
              </a:ext>
            </a:extLst>
          </p:cNvPr>
          <p:cNvCxnSpPr>
            <a:cxnSpLocks/>
          </p:cNvCxnSpPr>
          <p:nvPr/>
        </p:nvCxnSpPr>
        <p:spPr>
          <a:xfrm flipH="1">
            <a:off x="7761514" y="6934644"/>
            <a:ext cx="9088194" cy="0"/>
          </a:xfrm>
          <a:prstGeom prst="straightConnector1">
            <a:avLst/>
          </a:prstGeom>
          <a:noFill/>
          <a:ln w="73025" cap="flat" cmpd="sng">
            <a:solidFill>
              <a:schemeClr val="accent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/>
              <p:nvPr/>
            </p:nvSpPr>
            <p:spPr>
              <a:xfrm>
                <a:off x="15793955" y="7333409"/>
                <a:ext cx="1427245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𝑅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3955" y="7333409"/>
                <a:ext cx="1427245" cy="14514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/>
              <p:nvPr/>
            </p:nvSpPr>
            <p:spPr>
              <a:xfrm>
                <a:off x="11591987" y="217715"/>
                <a:ext cx="1099734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𝐼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1987" y="217715"/>
                <a:ext cx="1099734" cy="1451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!!arrow1">
            <a:extLst>
              <a:ext uri="{FF2B5EF4-FFF2-40B4-BE49-F238E27FC236}">
                <a16:creationId xmlns:a16="http://schemas.microsoft.com/office/drawing/2014/main" id="{E51A00EE-3A90-D94D-ADB4-104342203438}"/>
              </a:ext>
            </a:extLst>
          </p:cNvPr>
          <p:cNvCxnSpPr>
            <a:cxnSpLocks/>
            <a:endCxn id="2" idx="7"/>
          </p:cNvCxnSpPr>
          <p:nvPr/>
        </p:nvCxnSpPr>
        <p:spPr>
          <a:xfrm flipV="1">
            <a:off x="12232317" y="4912115"/>
            <a:ext cx="2228482" cy="2022528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1" name="Arc 20">
            <a:extLst>
              <a:ext uri="{FF2B5EF4-FFF2-40B4-BE49-F238E27FC236}">
                <a16:creationId xmlns:a16="http://schemas.microsoft.com/office/drawing/2014/main" id="{86560B21-8C62-6136-4D54-B4981B1ED5BC}"/>
              </a:ext>
            </a:extLst>
          </p:cNvPr>
          <p:cNvSpPr/>
          <p:nvPr/>
        </p:nvSpPr>
        <p:spPr>
          <a:xfrm>
            <a:off x="12585779" y="6451917"/>
            <a:ext cx="516827" cy="948475"/>
          </a:xfrm>
          <a:prstGeom prst="arc">
            <a:avLst>
              <a:gd name="adj1" fmla="val 15788578"/>
              <a:gd name="adj2" fmla="val 0"/>
            </a:avLst>
          </a:prstGeom>
          <a:noFill/>
          <a:ln w="889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C0359C1-362D-CAD3-90BA-A21618DEDE82}"/>
                  </a:ext>
                </a:extLst>
              </p:cNvPr>
              <p:cNvSpPr txBox="1"/>
              <p:nvPr/>
            </p:nvSpPr>
            <p:spPr>
              <a:xfrm>
                <a:off x="13063584" y="6158764"/>
                <a:ext cx="638380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𝜃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C0359C1-362D-CAD3-90BA-A21618DEDE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3584" y="6158764"/>
                <a:ext cx="638380" cy="767390"/>
              </a:xfrm>
              <a:prstGeom prst="rect">
                <a:avLst/>
              </a:prstGeom>
              <a:blipFill>
                <a:blip r:embed="rId4"/>
                <a:stretch>
                  <a:fillRect l="-11538" r="-7692" b="-322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!!oval4">
            <a:extLst>
              <a:ext uri="{FF2B5EF4-FFF2-40B4-BE49-F238E27FC236}">
                <a16:creationId xmlns:a16="http://schemas.microsoft.com/office/drawing/2014/main" id="{2AA332D1-A716-CAFD-DD08-4DB29637F6D2}"/>
              </a:ext>
            </a:extLst>
          </p:cNvPr>
          <p:cNvSpPr/>
          <p:nvPr/>
        </p:nvSpPr>
        <p:spPr>
          <a:xfrm>
            <a:off x="14363522" y="4817177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/>
              <p:nvPr/>
            </p:nvSpPr>
            <p:spPr>
              <a:xfrm>
                <a:off x="14615886" y="4353415"/>
                <a:ext cx="4973669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𝑝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=(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𝑐𝑜𝑠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𝜃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, 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𝑖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 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𝑠𝑖𝑛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𝜃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)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15886" y="4353415"/>
                <a:ext cx="4973669" cy="767390"/>
              </a:xfrm>
              <a:prstGeom prst="rect">
                <a:avLst/>
              </a:prstGeom>
              <a:blipFill>
                <a:blip r:embed="rId5"/>
                <a:stretch>
                  <a:fillRect l="-1276" t="-6452" r="-2551" b="-3064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3AA479E-1B59-A9B5-A419-15D3BBF55CA1}"/>
              </a:ext>
            </a:extLst>
          </p:cNvPr>
          <p:cNvCxnSpPr>
            <a:cxnSpLocks/>
            <a:stCxn id="23" idx="4"/>
          </p:cNvCxnSpPr>
          <p:nvPr/>
        </p:nvCxnSpPr>
        <p:spPr>
          <a:xfrm>
            <a:off x="14460799" y="5007032"/>
            <a:ext cx="0" cy="1927611"/>
          </a:xfrm>
          <a:prstGeom prst="line">
            <a:avLst/>
          </a:prstGeom>
          <a:noFill/>
          <a:ln w="38100" cap="flat">
            <a:solidFill>
              <a:srgbClr val="000000"/>
            </a:solidFill>
            <a:prstDash val="sysDash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DF7640C-95E3-FA9E-59BA-E49AC362827E}"/>
                  </a:ext>
                </a:extLst>
              </p:cNvPr>
              <p:cNvSpPr txBox="1"/>
              <p:nvPr/>
            </p:nvSpPr>
            <p:spPr>
              <a:xfrm>
                <a:off x="16019327" y="4353415"/>
                <a:ext cx="1534459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𝑐𝑜𝑠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B0F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𝜃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B0F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7DF7640C-95E3-FA9E-59BA-E49AC36282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019327" y="4353415"/>
                <a:ext cx="1534459" cy="767390"/>
              </a:xfrm>
              <a:prstGeom prst="rect">
                <a:avLst/>
              </a:prstGeom>
              <a:blipFill>
                <a:blip r:embed="rId6"/>
                <a:stretch>
                  <a:fillRect l="-4918" r="-3279" b="-161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FE3F02-5629-E6C1-6D79-724B4DD04424}"/>
                  </a:ext>
                </a:extLst>
              </p:cNvPr>
              <p:cNvSpPr txBox="1"/>
              <p:nvPr/>
            </p:nvSpPr>
            <p:spPr>
              <a:xfrm>
                <a:off x="17852136" y="4353415"/>
                <a:ext cx="1470339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𝑠𝑖𝑛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𝜃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FF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ACFE3F02-5629-E6C1-6D79-724B4DD04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852136" y="4353415"/>
                <a:ext cx="1470339" cy="767390"/>
              </a:xfrm>
              <a:prstGeom prst="rect">
                <a:avLst/>
              </a:prstGeom>
              <a:blipFill>
                <a:blip r:embed="rId7"/>
                <a:stretch>
                  <a:fillRect l="-4274" r="-3419" b="-1613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64530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!!box2">
                <a:extLst>
                  <a:ext uri="{FF2B5EF4-FFF2-40B4-BE49-F238E27FC236}">
                    <a16:creationId xmlns:a16="http://schemas.microsoft.com/office/drawing/2014/main" id="{C689FBAA-5CE7-DD4C-946C-02E5EB8043DA}"/>
                  </a:ext>
                </a:extLst>
              </p:cNvPr>
              <p:cNvSpPr/>
              <p:nvPr/>
            </p:nvSpPr>
            <p:spPr>
              <a:xfrm>
                <a:off x="453969" y="269797"/>
                <a:ext cx="14048840" cy="76572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24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24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p</m:t>
                    </m:r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4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=1</a:t>
                </a:r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24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24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24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24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24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24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24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24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4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b="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4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24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24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24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24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24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24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4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4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24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24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24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green</m:t>
                        </m:r>
                      </m:sub>
                    </m:sSub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24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24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24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𝜋</m:t>
                        </m:r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num>
                      <m:den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den>
                    </m:f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4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</m:oMath>
                </a14:m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/2-1: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p>
                    </m:sSubSup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24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</m:t>
                            </m:r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4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</m:t>
                        </m:r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p>
                    </m:sSubSup>
                    <m:sSub>
                      <m:sSubPr>
                        <m:ctrlPr>
                          <a:rPr lang="en-US" sz="24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24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4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2400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b="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/2−1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bSup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" name="!!box2">
                <a:extLst>
                  <a:ext uri="{FF2B5EF4-FFF2-40B4-BE49-F238E27FC236}">
                    <a16:creationId xmlns:a16="http://schemas.microsoft.com/office/drawing/2014/main" id="{C689FBAA-5CE7-DD4C-946C-02E5EB804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9" y="269797"/>
                <a:ext cx="14048840" cy="765720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991F47A-D13C-2857-CD6B-5DC48A611F82}"/>
                  </a:ext>
                </a:extLst>
              </p:cNvPr>
              <p:cNvSpPr/>
              <p:nvPr/>
            </p:nvSpPr>
            <p:spPr>
              <a:xfrm>
                <a:off x="15013171" y="566033"/>
                <a:ext cx="8916859" cy="8216459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A be a polynomial of degree d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We want to evaluate A on 2d+1 points.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For better exposition, let us assume that we that we want to evaluate A on 2d points. So, initially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=2</m:t>
                    </m:r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𝑑</m:t>
                    </m:r>
                  </m:oMath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Let T(2d) be the time taken by the algorithm </a:t>
                </a:r>
                <a:r>
                  <a:rPr lang="en-IN" sz="4000" dirty="0" err="1">
                    <a:solidFill>
                      <a:srgbClr val="7030A0"/>
                    </a:solidFill>
                    <a:latin typeface="Bradley Hand" pitchFamily="2" charset="77"/>
                  </a:rPr>
                  <a:t>fft</a:t>
                </a: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(A,2d)</a:t>
                </a:r>
              </a:p>
            </p:txBody>
          </p:sp>
        </mc:Choice>
        <mc:Fallback xmlns="">
          <p:sp>
            <p:nvSpPr>
              <p:cNvPr id="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8991F47A-D13C-2857-CD6B-5DC48A611F8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13171" y="566033"/>
                <a:ext cx="8916859" cy="8216459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1">
                <a:extLst>
                  <a:ext uri="{FF2B5EF4-FFF2-40B4-BE49-F238E27FC236}">
                    <a16:creationId xmlns:a16="http://schemas.microsoft.com/office/drawing/2014/main" id="{50127A81-C582-70FE-4219-06CF3C77397A}"/>
                  </a:ext>
                </a:extLst>
              </p:cNvPr>
              <p:cNvSpPr/>
              <p:nvPr/>
            </p:nvSpPr>
            <p:spPr>
              <a:xfrm>
                <a:off x="2694981" y="566033"/>
                <a:ext cx="1476083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(2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1">
                <a:extLst>
                  <a:ext uri="{FF2B5EF4-FFF2-40B4-BE49-F238E27FC236}">
                    <a16:creationId xmlns:a16="http://schemas.microsoft.com/office/drawing/2014/main" id="{50127A81-C582-70FE-4219-06CF3C7739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4981" y="566033"/>
                <a:ext cx="1476083" cy="5902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2">
                <a:extLst>
                  <a:ext uri="{FF2B5EF4-FFF2-40B4-BE49-F238E27FC236}">
                    <a16:creationId xmlns:a16="http://schemas.microsoft.com/office/drawing/2014/main" id="{F06C94C5-770C-DE91-8CD3-799B59F0B615}"/>
                  </a:ext>
                </a:extLst>
              </p:cNvPr>
              <p:cNvSpPr/>
              <p:nvPr/>
            </p:nvSpPr>
            <p:spPr>
              <a:xfrm>
                <a:off x="5627795" y="1704857"/>
                <a:ext cx="1472539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𝑐𝑑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b2">
                <a:extLst>
                  <a:ext uri="{FF2B5EF4-FFF2-40B4-BE49-F238E27FC236}">
                    <a16:creationId xmlns:a16="http://schemas.microsoft.com/office/drawing/2014/main" id="{F06C94C5-770C-DE91-8CD3-799B59F0B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27795" y="1704857"/>
                <a:ext cx="1472539" cy="59023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3">
                <a:extLst>
                  <a:ext uri="{FF2B5EF4-FFF2-40B4-BE49-F238E27FC236}">
                    <a16:creationId xmlns:a16="http://schemas.microsoft.com/office/drawing/2014/main" id="{31596200-79A5-B963-587F-E22BE6D12EF5}"/>
                  </a:ext>
                </a:extLst>
              </p:cNvPr>
              <p:cNvSpPr/>
              <p:nvPr/>
            </p:nvSpPr>
            <p:spPr>
              <a:xfrm>
                <a:off x="74671" y="2447153"/>
                <a:ext cx="1472539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𝑇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(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𝑑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3">
                <a:extLst>
                  <a:ext uri="{FF2B5EF4-FFF2-40B4-BE49-F238E27FC236}">
                    <a16:creationId xmlns:a16="http://schemas.microsoft.com/office/drawing/2014/main" id="{31596200-79A5-B963-587F-E22BE6D12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1" y="2447153"/>
                <a:ext cx="1472539" cy="59023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4">
                <a:extLst>
                  <a:ext uri="{FF2B5EF4-FFF2-40B4-BE49-F238E27FC236}">
                    <a16:creationId xmlns:a16="http://schemas.microsoft.com/office/drawing/2014/main" id="{A55F8551-ABAF-308B-99DC-44292066A450}"/>
                  </a:ext>
                </a:extLst>
              </p:cNvPr>
              <p:cNvSpPr/>
              <p:nvPr/>
            </p:nvSpPr>
            <p:spPr>
              <a:xfrm>
                <a:off x="74670" y="3652166"/>
                <a:ext cx="1472539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𝑇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(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𝑑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4">
                <a:extLst>
                  <a:ext uri="{FF2B5EF4-FFF2-40B4-BE49-F238E27FC236}">
                    <a16:creationId xmlns:a16="http://schemas.microsoft.com/office/drawing/2014/main" id="{A55F8551-ABAF-308B-99DC-44292066A4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0" y="3652166"/>
                <a:ext cx="1472539" cy="59023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ight Brace 6">
            <a:extLst>
              <a:ext uri="{FF2B5EF4-FFF2-40B4-BE49-F238E27FC236}">
                <a16:creationId xmlns:a16="http://schemas.microsoft.com/office/drawing/2014/main" id="{7965F337-E1E6-9200-E981-2DDEC87BC790}"/>
              </a:ext>
            </a:extLst>
          </p:cNvPr>
          <p:cNvSpPr/>
          <p:nvPr/>
        </p:nvSpPr>
        <p:spPr>
          <a:xfrm>
            <a:off x="9332735" y="5257800"/>
            <a:ext cx="449220" cy="1228060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5">
                <a:extLst>
                  <a:ext uri="{FF2B5EF4-FFF2-40B4-BE49-F238E27FC236}">
                    <a16:creationId xmlns:a16="http://schemas.microsoft.com/office/drawing/2014/main" id="{929D78C5-EB8D-9E6D-AED2-813447BD7868}"/>
                  </a:ext>
                </a:extLst>
              </p:cNvPr>
              <p:cNvSpPr/>
              <p:nvPr/>
            </p:nvSpPr>
            <p:spPr>
              <a:xfrm>
                <a:off x="10129599" y="5576713"/>
                <a:ext cx="1472539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𝑐𝑑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b5">
                <a:extLst>
                  <a:ext uri="{FF2B5EF4-FFF2-40B4-BE49-F238E27FC236}">
                    <a16:creationId xmlns:a16="http://schemas.microsoft.com/office/drawing/2014/main" id="{929D78C5-EB8D-9E6D-AED2-813447BD7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29599" y="5576713"/>
                <a:ext cx="1472539" cy="59023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b6">
                <a:extLst>
                  <a:ext uri="{FF2B5EF4-FFF2-40B4-BE49-F238E27FC236}">
                    <a16:creationId xmlns:a16="http://schemas.microsoft.com/office/drawing/2014/main" id="{63BA4960-ED96-A4B9-A72D-01986DF97C2A}"/>
                  </a:ext>
                </a:extLst>
              </p:cNvPr>
              <p:cNvSpPr/>
              <p:nvPr/>
            </p:nvSpPr>
            <p:spPr>
              <a:xfrm>
                <a:off x="10225537" y="6858000"/>
                <a:ext cx="1472539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𝑐𝑑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b6">
                <a:extLst>
                  <a:ext uri="{FF2B5EF4-FFF2-40B4-BE49-F238E27FC236}">
                    <a16:creationId xmlns:a16="http://schemas.microsoft.com/office/drawing/2014/main" id="{63BA4960-ED96-A4B9-A72D-01986DF97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25537" y="6858000"/>
                <a:ext cx="1472539" cy="59023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458928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2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7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5" dur="1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6" dur="1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9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0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0" dur="1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1" dur="1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64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65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5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76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" dur="500"/>
                                            <p:tgtEl>
                                              <p:spTgt spid="2">
                                                <p:txEl>
                                                  <p:pRg st="1" end="1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2" dur="500"/>
                                            <p:tgtEl>
                                              <p:spTgt spid="2">
                                                <p:txEl>
                                                  <p:pRg st="2" end="2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3" fill="hold">
                          <p:stCondLst>
                            <p:cond delay="indefinite"/>
                          </p:stCondLst>
                          <p:childTnLst>
                            <p:par>
                              <p:cTn id="1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5" presetID="9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7" dur="500"/>
                                            <p:tgtEl>
                                              <p:spTgt spid="2">
                                                <p:txEl>
                                                  <p:pRg st="3" end="3"/>
                                                </p:txEl>
                                              </p:spTgt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8" fill="hold">
                          <p:stCondLst>
                            <p:cond delay="indefinite"/>
                          </p:stCondLst>
                          <p:childTnLst>
                            <p:par>
                              <p:cTn id="1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0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2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3" fill="hold">
                          <p:stCondLst>
                            <p:cond delay="indefinite"/>
                          </p:stCondLst>
                          <p:childTnLst>
                            <p:par>
                              <p:cTn id="2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5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27" dur="50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30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1" fill="hold">
                          <p:stCondLst>
                            <p:cond delay="indefinite"/>
                          </p:stCondLst>
                          <p:childTnLst>
                            <p:par>
                              <p:cTn id="3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5" dur="1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6" dur="1000" fill="hold"/>
                                            <p:tgtEl>
                                              <p:spTgt spid="5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7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1000" fill="hold"/>
                                            <p:tgtEl>
                                              <p:spTgt spid="6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1" fill="hold">
                          <p:stCondLst>
                            <p:cond delay="indefinite"/>
                          </p:stCondLst>
                          <p:childTnLst>
                            <p:par>
                              <p:cTn id="4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3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45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0" dur="1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1" dur="1000" fill="hold"/>
                                            <p:tgtEl>
                                              <p:spTgt spid="4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2" fill="hold">
                          <p:stCondLst>
                            <p:cond delay="indefinite"/>
                          </p:stCondLst>
                          <p:childTnLst>
                            <p:par>
                              <p:cTn id="5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4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6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59" dur="50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0" fill="hold">
                          <p:stCondLst>
                            <p:cond delay="indefinite"/>
                          </p:stCondLst>
                          <p:childTnLst>
                            <p:par>
                              <p:cTn id="6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2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4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5" dur="1000" fill="hold"/>
                                            <p:tgtEl>
                                              <p:spTgt spid="8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66" fill="hold">
                          <p:stCondLst>
                            <p:cond delay="indefinite"/>
                          </p:stCondLst>
                          <p:childTnLst>
                            <p:par>
                              <p:cTn id="6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8" presetID="9" presetClass="entr" presetSubtype="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70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71" fill="hold">
                          <p:stCondLst>
                            <p:cond delay="indefinite"/>
                          </p:stCondLst>
                          <p:childTnLst>
                            <p:par>
                              <p:cTn id="7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1000" fill="hold"/>
                                            <p:tgtEl>
                                              <p:spTgt spid="9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4" grpId="0" animBg="1"/>
          <p:bldP spid="5" grpId="0" animBg="1"/>
          <p:bldP spid="6" grpId="0" animBg="1"/>
          <p:bldP spid="7" grpId="0" animBg="1"/>
          <p:bldP spid="8" grpId="0" animBg="1"/>
          <p:bldP spid="9" grpId="0" animBg="1"/>
        </p:bldLst>
      </p:timing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!!box2">
                <a:extLst>
                  <a:ext uri="{FF2B5EF4-FFF2-40B4-BE49-F238E27FC236}">
                    <a16:creationId xmlns:a16="http://schemas.microsoft.com/office/drawing/2014/main" id="{C689FBAA-5CE7-DD4C-946C-02E5EB8043DA}"/>
                  </a:ext>
                </a:extLst>
              </p:cNvPr>
              <p:cNvSpPr/>
              <p:nvPr/>
            </p:nvSpPr>
            <p:spPr>
              <a:xfrm>
                <a:off x="581405" y="612697"/>
                <a:ext cx="14048840" cy="76572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24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24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p</m:t>
                    </m:r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4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=1</a:t>
                </a:r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24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24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24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24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24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24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24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24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4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b="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4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24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24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24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24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24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24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4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4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24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24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24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green</m:t>
                        </m:r>
                      </m:sub>
                    </m:sSub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24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24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24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𝜋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4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</m:oMath>
                </a14:m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/2-1: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p>
                    </m:sSubSup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24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</m:t>
                            </m:r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4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</m:t>
                        </m:r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p>
                    </m:sSubSup>
                    <m:sSub>
                      <m:sSubPr>
                        <m:ctrlPr>
                          <a:rPr lang="en-US" sz="24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24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4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2400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b="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/2−1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bSup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" name="!!box2">
                <a:extLst>
                  <a:ext uri="{FF2B5EF4-FFF2-40B4-BE49-F238E27FC236}">
                    <a16:creationId xmlns:a16="http://schemas.microsoft.com/office/drawing/2014/main" id="{C689FBAA-5CE7-DD4C-946C-02E5EB804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1405" y="612697"/>
                <a:ext cx="14048840" cy="765720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1">
                <a:extLst>
                  <a:ext uri="{FF2B5EF4-FFF2-40B4-BE49-F238E27FC236}">
                    <a16:creationId xmlns:a16="http://schemas.microsoft.com/office/drawing/2014/main" id="{50127A81-C582-70FE-4219-06CF3C77397A}"/>
                  </a:ext>
                </a:extLst>
              </p:cNvPr>
              <p:cNvSpPr/>
              <p:nvPr/>
            </p:nvSpPr>
            <p:spPr>
              <a:xfrm>
                <a:off x="14685405" y="3170736"/>
                <a:ext cx="1476083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(2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1">
                <a:extLst>
                  <a:ext uri="{FF2B5EF4-FFF2-40B4-BE49-F238E27FC236}">
                    <a16:creationId xmlns:a16="http://schemas.microsoft.com/office/drawing/2014/main" id="{50127A81-C582-70FE-4219-06CF3C7739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5405" y="3170736"/>
                <a:ext cx="1476083" cy="5902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2">
                <a:extLst>
                  <a:ext uri="{FF2B5EF4-FFF2-40B4-BE49-F238E27FC236}">
                    <a16:creationId xmlns:a16="http://schemas.microsoft.com/office/drawing/2014/main" id="{F06C94C5-770C-DE91-8CD3-799B59F0B615}"/>
                  </a:ext>
                </a:extLst>
              </p:cNvPr>
              <p:cNvSpPr/>
              <p:nvPr/>
            </p:nvSpPr>
            <p:spPr>
              <a:xfrm>
                <a:off x="21581794" y="3160802"/>
                <a:ext cx="1472539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𝑐𝑑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b2">
                <a:extLst>
                  <a:ext uri="{FF2B5EF4-FFF2-40B4-BE49-F238E27FC236}">
                    <a16:creationId xmlns:a16="http://schemas.microsoft.com/office/drawing/2014/main" id="{F06C94C5-770C-DE91-8CD3-799B59F0B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794" y="3160802"/>
                <a:ext cx="1472539" cy="5902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3">
                <a:extLst>
                  <a:ext uri="{FF2B5EF4-FFF2-40B4-BE49-F238E27FC236}">
                    <a16:creationId xmlns:a16="http://schemas.microsoft.com/office/drawing/2014/main" id="{31596200-79A5-B963-587F-E22BE6D12EF5}"/>
                  </a:ext>
                </a:extLst>
              </p:cNvPr>
              <p:cNvSpPr/>
              <p:nvPr/>
            </p:nvSpPr>
            <p:spPr>
              <a:xfrm>
                <a:off x="16778176" y="3170736"/>
                <a:ext cx="1472539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𝑇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(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𝑑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3">
                <a:extLst>
                  <a:ext uri="{FF2B5EF4-FFF2-40B4-BE49-F238E27FC236}">
                    <a16:creationId xmlns:a16="http://schemas.microsoft.com/office/drawing/2014/main" id="{31596200-79A5-B963-587F-E22BE6D12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8176" y="3170736"/>
                <a:ext cx="1472539" cy="59023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4">
                <a:extLst>
                  <a:ext uri="{FF2B5EF4-FFF2-40B4-BE49-F238E27FC236}">
                    <a16:creationId xmlns:a16="http://schemas.microsoft.com/office/drawing/2014/main" id="{A55F8551-ABAF-308B-99DC-44292066A450}"/>
                  </a:ext>
                </a:extLst>
              </p:cNvPr>
              <p:cNvSpPr/>
              <p:nvPr/>
            </p:nvSpPr>
            <p:spPr>
              <a:xfrm>
                <a:off x="19032278" y="3170736"/>
                <a:ext cx="1472539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𝑇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(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𝑑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4">
                <a:extLst>
                  <a:ext uri="{FF2B5EF4-FFF2-40B4-BE49-F238E27FC236}">
                    <a16:creationId xmlns:a16="http://schemas.microsoft.com/office/drawing/2014/main" id="{A55F8551-ABAF-308B-99DC-44292066A4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2278" y="3170736"/>
                <a:ext cx="1472539" cy="59023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5">
                <a:extLst>
                  <a:ext uri="{FF2B5EF4-FFF2-40B4-BE49-F238E27FC236}">
                    <a16:creationId xmlns:a16="http://schemas.microsoft.com/office/drawing/2014/main" id="{929D78C5-EB8D-9E6D-AED2-813447BD7868}"/>
                  </a:ext>
                </a:extLst>
              </p:cNvPr>
              <p:cNvSpPr/>
              <p:nvPr/>
            </p:nvSpPr>
            <p:spPr>
              <a:xfrm>
                <a:off x="21581794" y="3160802"/>
                <a:ext cx="1472539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𝑐𝑑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b5">
                <a:extLst>
                  <a:ext uri="{FF2B5EF4-FFF2-40B4-BE49-F238E27FC236}">
                    <a16:creationId xmlns:a16="http://schemas.microsoft.com/office/drawing/2014/main" id="{929D78C5-EB8D-9E6D-AED2-813447BD7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794" y="3160802"/>
                <a:ext cx="1472539" cy="5902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b6">
                <a:extLst>
                  <a:ext uri="{FF2B5EF4-FFF2-40B4-BE49-F238E27FC236}">
                    <a16:creationId xmlns:a16="http://schemas.microsoft.com/office/drawing/2014/main" id="{63BA4960-ED96-A4B9-A72D-01986DF97C2A}"/>
                  </a:ext>
                </a:extLst>
              </p:cNvPr>
              <p:cNvSpPr/>
              <p:nvPr/>
            </p:nvSpPr>
            <p:spPr>
              <a:xfrm>
                <a:off x="21581793" y="3181888"/>
                <a:ext cx="1472539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3</m:t>
                    </m:r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𝑐𝑑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b6">
                <a:extLst>
                  <a:ext uri="{FF2B5EF4-FFF2-40B4-BE49-F238E27FC236}">
                    <a16:creationId xmlns:a16="http://schemas.microsoft.com/office/drawing/2014/main" id="{63BA4960-ED96-A4B9-A72D-01986DF97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793" y="3181888"/>
                <a:ext cx="1472539" cy="59023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lus 9">
            <a:extLst>
              <a:ext uri="{FF2B5EF4-FFF2-40B4-BE49-F238E27FC236}">
                <a16:creationId xmlns:a16="http://schemas.microsoft.com/office/drawing/2014/main" id="{79A7ED63-275D-063D-95BA-2579FFAAAA5B}"/>
              </a:ext>
            </a:extLst>
          </p:cNvPr>
          <p:cNvSpPr/>
          <p:nvPr/>
        </p:nvSpPr>
        <p:spPr>
          <a:xfrm>
            <a:off x="18342013" y="3160802"/>
            <a:ext cx="598967" cy="652272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Plus 10">
            <a:extLst>
              <a:ext uri="{FF2B5EF4-FFF2-40B4-BE49-F238E27FC236}">
                <a16:creationId xmlns:a16="http://schemas.microsoft.com/office/drawing/2014/main" id="{182CA545-8FA3-E82F-045C-93B85D71D019}"/>
              </a:ext>
            </a:extLst>
          </p:cNvPr>
          <p:cNvSpPr/>
          <p:nvPr/>
        </p:nvSpPr>
        <p:spPr>
          <a:xfrm>
            <a:off x="20743821" y="3160802"/>
            <a:ext cx="598967" cy="652272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Equals 11">
            <a:extLst>
              <a:ext uri="{FF2B5EF4-FFF2-40B4-BE49-F238E27FC236}">
                <a16:creationId xmlns:a16="http://schemas.microsoft.com/office/drawing/2014/main" id="{B1C478E8-61E6-4E41-58FC-8515C53BB1D3}"/>
              </a:ext>
            </a:extLst>
          </p:cNvPr>
          <p:cNvSpPr/>
          <p:nvPr/>
        </p:nvSpPr>
        <p:spPr>
          <a:xfrm>
            <a:off x="16292651" y="3191821"/>
            <a:ext cx="390683" cy="590233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 i="1">
              <a:solidFill>
                <a:schemeClr val="tx1"/>
              </a:solidFill>
              <a:latin typeface="Cambria Math" panose="02040503050406030204" pitchFamily="18" charset="0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2" name="Right Brace 1">
            <a:extLst>
              <a:ext uri="{FF2B5EF4-FFF2-40B4-BE49-F238E27FC236}">
                <a16:creationId xmlns:a16="http://schemas.microsoft.com/office/drawing/2014/main" id="{9586B195-B945-EBF5-D469-F480548C7F8A}"/>
              </a:ext>
            </a:extLst>
          </p:cNvPr>
          <p:cNvSpPr/>
          <p:nvPr/>
        </p:nvSpPr>
        <p:spPr>
          <a:xfrm>
            <a:off x="4803266" y="1339702"/>
            <a:ext cx="321627" cy="765544"/>
          </a:xfrm>
          <a:prstGeom prst="rightBrace">
            <a:avLst>
              <a:gd name="adj1" fmla="val 27891"/>
              <a:gd name="adj2" fmla="val 48655"/>
            </a:avLst>
          </a:prstGeom>
          <a:noFill/>
          <a:ln w="127000" cap="rnd">
            <a:solidFill>
              <a:srgbClr val="7030A0"/>
            </a:solidFill>
            <a:prstDash val="solid"/>
            <a:bevel/>
          </a:ln>
          <a:effectLst>
            <a:glow rad="180492">
              <a:schemeClr val="accent1">
                <a:alpha val="34000"/>
              </a:schemeClr>
            </a:glow>
            <a:softEdge rad="0"/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7">
                <a:extLst>
                  <a:ext uri="{FF2B5EF4-FFF2-40B4-BE49-F238E27FC236}">
                    <a16:creationId xmlns:a16="http://schemas.microsoft.com/office/drawing/2014/main" id="{7AB2FEC2-8AC0-FBAC-BC49-09820C6FA8EC}"/>
                  </a:ext>
                </a:extLst>
              </p:cNvPr>
              <p:cNvSpPr/>
              <p:nvPr/>
            </p:nvSpPr>
            <p:spPr>
              <a:xfrm>
                <a:off x="5399342" y="1427357"/>
                <a:ext cx="105429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𝑐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b7">
                <a:extLst>
                  <a:ext uri="{FF2B5EF4-FFF2-40B4-BE49-F238E27FC236}">
                    <a16:creationId xmlns:a16="http://schemas.microsoft.com/office/drawing/2014/main" id="{7AB2FEC2-8AC0-FBAC-BC49-09820C6FA8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9342" y="1427357"/>
                <a:ext cx="1054290" cy="59023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8609882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5" dur="10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6" dur="10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9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dissolve">
                                          <p:cBhvr>
                                            <p:cTn id="10" dur="50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1" fill="hold">
                          <p:stCondLst>
                            <p:cond delay="indefinite"/>
                          </p:stCondLst>
                          <p:childTnLst>
                            <p:par>
                              <p:cTn id="12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3" presetID="2" presetClass="entr" presetSubtype="2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7">
                                                <p:txEl>
                                                  <p:pRg st="0" end="0"/>
                                                </p:txEl>
                                              </p:spTgt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7" grpId="0" animBg="1"/>
        </p:bldLst>
      </p:timing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!!box2">
                <a:extLst>
                  <a:ext uri="{FF2B5EF4-FFF2-40B4-BE49-F238E27FC236}">
                    <a16:creationId xmlns:a16="http://schemas.microsoft.com/office/drawing/2014/main" id="{C689FBAA-5CE7-DD4C-946C-02E5EB8043DA}"/>
                  </a:ext>
                </a:extLst>
              </p:cNvPr>
              <p:cNvSpPr/>
              <p:nvPr/>
            </p:nvSpPr>
            <p:spPr>
              <a:xfrm>
                <a:off x="453969" y="269797"/>
                <a:ext cx="14048840" cy="76572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24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24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p</m:t>
                    </m:r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4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=1</a:t>
                </a:r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24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24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24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24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24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24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24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24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4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b="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4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24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24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24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24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24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24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4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4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24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24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24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green</m:t>
                        </m:r>
                      </m:sub>
                    </m:sSub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24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24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24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𝜋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4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</m:oMath>
                </a14:m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/2-1: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p>
                    </m:sSubSup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24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</m:t>
                            </m:r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4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</m:t>
                        </m:r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p>
                    </m:sSubSup>
                    <m:sSub>
                      <m:sSubPr>
                        <m:ctrlPr>
                          <a:rPr lang="en-US" sz="24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24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4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2400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b="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/2−1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bSup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" name="!!box2">
                <a:extLst>
                  <a:ext uri="{FF2B5EF4-FFF2-40B4-BE49-F238E27FC236}">
                    <a16:creationId xmlns:a16="http://schemas.microsoft.com/office/drawing/2014/main" id="{C689FBAA-5CE7-DD4C-946C-02E5EB804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9" y="269797"/>
                <a:ext cx="14048840" cy="765720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1">
                <a:extLst>
                  <a:ext uri="{FF2B5EF4-FFF2-40B4-BE49-F238E27FC236}">
                    <a16:creationId xmlns:a16="http://schemas.microsoft.com/office/drawing/2014/main" id="{50127A81-C582-70FE-4219-06CF3C77397A}"/>
                  </a:ext>
                </a:extLst>
              </p:cNvPr>
              <p:cNvSpPr/>
              <p:nvPr/>
            </p:nvSpPr>
            <p:spPr>
              <a:xfrm>
                <a:off x="14685405" y="3170736"/>
                <a:ext cx="1476083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(2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1">
                <a:extLst>
                  <a:ext uri="{FF2B5EF4-FFF2-40B4-BE49-F238E27FC236}">
                    <a16:creationId xmlns:a16="http://schemas.microsoft.com/office/drawing/2014/main" id="{50127A81-C582-70FE-4219-06CF3C7739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5405" y="3170736"/>
                <a:ext cx="1476083" cy="5902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!!b2">
                <a:extLst>
                  <a:ext uri="{FF2B5EF4-FFF2-40B4-BE49-F238E27FC236}">
                    <a16:creationId xmlns:a16="http://schemas.microsoft.com/office/drawing/2014/main" id="{F06C94C5-770C-DE91-8CD3-799B59F0B615}"/>
                  </a:ext>
                </a:extLst>
              </p:cNvPr>
              <p:cNvSpPr/>
              <p:nvPr/>
            </p:nvSpPr>
            <p:spPr>
              <a:xfrm>
                <a:off x="21581794" y="3160802"/>
                <a:ext cx="1472539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𝑐𝑑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4" name="!!b2">
                <a:extLst>
                  <a:ext uri="{FF2B5EF4-FFF2-40B4-BE49-F238E27FC236}">
                    <a16:creationId xmlns:a16="http://schemas.microsoft.com/office/drawing/2014/main" id="{F06C94C5-770C-DE91-8CD3-799B59F0B61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794" y="3160802"/>
                <a:ext cx="1472539" cy="5902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3">
                <a:extLst>
                  <a:ext uri="{FF2B5EF4-FFF2-40B4-BE49-F238E27FC236}">
                    <a16:creationId xmlns:a16="http://schemas.microsoft.com/office/drawing/2014/main" id="{31596200-79A5-B963-587F-E22BE6D12EF5}"/>
                  </a:ext>
                </a:extLst>
              </p:cNvPr>
              <p:cNvSpPr/>
              <p:nvPr/>
            </p:nvSpPr>
            <p:spPr>
              <a:xfrm>
                <a:off x="16778176" y="3170736"/>
                <a:ext cx="1472539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𝑇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(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𝑑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3">
                <a:extLst>
                  <a:ext uri="{FF2B5EF4-FFF2-40B4-BE49-F238E27FC236}">
                    <a16:creationId xmlns:a16="http://schemas.microsoft.com/office/drawing/2014/main" id="{31596200-79A5-B963-587F-E22BE6D12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78176" y="3170736"/>
                <a:ext cx="1472539" cy="590233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!!b4">
                <a:extLst>
                  <a:ext uri="{FF2B5EF4-FFF2-40B4-BE49-F238E27FC236}">
                    <a16:creationId xmlns:a16="http://schemas.microsoft.com/office/drawing/2014/main" id="{A55F8551-ABAF-308B-99DC-44292066A450}"/>
                  </a:ext>
                </a:extLst>
              </p:cNvPr>
              <p:cNvSpPr/>
              <p:nvPr/>
            </p:nvSpPr>
            <p:spPr>
              <a:xfrm>
                <a:off x="19032278" y="3170736"/>
                <a:ext cx="1472539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𝑇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(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𝑑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)</m:t>
                      </m:r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6" name="!!b4">
                <a:extLst>
                  <a:ext uri="{FF2B5EF4-FFF2-40B4-BE49-F238E27FC236}">
                    <a16:creationId xmlns:a16="http://schemas.microsoft.com/office/drawing/2014/main" id="{A55F8551-ABAF-308B-99DC-44292066A45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32278" y="3170736"/>
                <a:ext cx="1472539" cy="590233"/>
              </a:xfrm>
              <a:prstGeom prst="roundRect">
                <a:avLst/>
              </a:prstGeom>
              <a:blipFill>
                <a:blip r:embed="rId6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!!b5">
                <a:extLst>
                  <a:ext uri="{FF2B5EF4-FFF2-40B4-BE49-F238E27FC236}">
                    <a16:creationId xmlns:a16="http://schemas.microsoft.com/office/drawing/2014/main" id="{929D78C5-EB8D-9E6D-AED2-813447BD7868}"/>
                  </a:ext>
                </a:extLst>
              </p:cNvPr>
              <p:cNvSpPr/>
              <p:nvPr/>
            </p:nvSpPr>
            <p:spPr>
              <a:xfrm>
                <a:off x="21581794" y="3160802"/>
                <a:ext cx="1472539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𝑐𝑑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8" name="!!b5">
                <a:extLst>
                  <a:ext uri="{FF2B5EF4-FFF2-40B4-BE49-F238E27FC236}">
                    <a16:creationId xmlns:a16="http://schemas.microsoft.com/office/drawing/2014/main" id="{929D78C5-EB8D-9E6D-AED2-813447BD786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794" y="3160802"/>
                <a:ext cx="1472539" cy="5902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!!b6">
                <a:extLst>
                  <a:ext uri="{FF2B5EF4-FFF2-40B4-BE49-F238E27FC236}">
                    <a16:creationId xmlns:a16="http://schemas.microsoft.com/office/drawing/2014/main" id="{63BA4960-ED96-A4B9-A72D-01986DF97C2A}"/>
                  </a:ext>
                </a:extLst>
              </p:cNvPr>
              <p:cNvSpPr/>
              <p:nvPr/>
            </p:nvSpPr>
            <p:spPr>
              <a:xfrm>
                <a:off x="21581793" y="3181888"/>
                <a:ext cx="1472539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0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3</m:t>
                    </m:r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𝑐𝑑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9" name="!!b6">
                <a:extLst>
                  <a:ext uri="{FF2B5EF4-FFF2-40B4-BE49-F238E27FC236}">
                    <a16:creationId xmlns:a16="http://schemas.microsoft.com/office/drawing/2014/main" id="{63BA4960-ED96-A4B9-A72D-01986DF97C2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581793" y="3181888"/>
                <a:ext cx="1472539" cy="590233"/>
              </a:xfrm>
              <a:prstGeom prst="roundRect">
                <a:avLst/>
              </a:prstGeom>
              <a:blipFill>
                <a:blip r:embed="rId7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Plus 9">
            <a:extLst>
              <a:ext uri="{FF2B5EF4-FFF2-40B4-BE49-F238E27FC236}">
                <a16:creationId xmlns:a16="http://schemas.microsoft.com/office/drawing/2014/main" id="{79A7ED63-275D-063D-95BA-2579FFAAAA5B}"/>
              </a:ext>
            </a:extLst>
          </p:cNvPr>
          <p:cNvSpPr/>
          <p:nvPr/>
        </p:nvSpPr>
        <p:spPr>
          <a:xfrm>
            <a:off x="18342013" y="3160802"/>
            <a:ext cx="598967" cy="652272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1" name="Plus 10">
            <a:extLst>
              <a:ext uri="{FF2B5EF4-FFF2-40B4-BE49-F238E27FC236}">
                <a16:creationId xmlns:a16="http://schemas.microsoft.com/office/drawing/2014/main" id="{182CA545-8FA3-E82F-045C-93B85D71D019}"/>
              </a:ext>
            </a:extLst>
          </p:cNvPr>
          <p:cNvSpPr/>
          <p:nvPr/>
        </p:nvSpPr>
        <p:spPr>
          <a:xfrm>
            <a:off x="20743821" y="3160802"/>
            <a:ext cx="598967" cy="652272"/>
          </a:xfrm>
          <a:prstGeom prst="mathPlus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>
              <a:solidFill>
                <a:schemeClr val="tx1"/>
              </a:solidFill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12" name="Equals 11">
            <a:extLst>
              <a:ext uri="{FF2B5EF4-FFF2-40B4-BE49-F238E27FC236}">
                <a16:creationId xmlns:a16="http://schemas.microsoft.com/office/drawing/2014/main" id="{B1C478E8-61E6-4E41-58FC-8515C53BB1D3}"/>
              </a:ext>
            </a:extLst>
          </p:cNvPr>
          <p:cNvSpPr/>
          <p:nvPr/>
        </p:nvSpPr>
        <p:spPr>
          <a:xfrm>
            <a:off x="16292651" y="3191821"/>
            <a:ext cx="390683" cy="590233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 i="1">
              <a:solidFill>
                <a:schemeClr val="tx1"/>
              </a:solidFill>
              <a:latin typeface="Cambria Math" panose="02040503050406030204" pitchFamily="18" charset="0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!!b7">
                <a:extLst>
                  <a:ext uri="{FF2B5EF4-FFF2-40B4-BE49-F238E27FC236}">
                    <a16:creationId xmlns:a16="http://schemas.microsoft.com/office/drawing/2014/main" id="{7AB2FEC2-8AC0-FBAC-BC49-09820C6FA8EC}"/>
                  </a:ext>
                </a:extLst>
              </p:cNvPr>
              <p:cNvSpPr/>
              <p:nvPr/>
            </p:nvSpPr>
            <p:spPr>
              <a:xfrm>
                <a:off x="16987300" y="4395879"/>
                <a:ext cx="105429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𝑐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7" name="!!b7">
                <a:extLst>
                  <a:ext uri="{FF2B5EF4-FFF2-40B4-BE49-F238E27FC236}">
                    <a16:creationId xmlns:a16="http://schemas.microsoft.com/office/drawing/2014/main" id="{7AB2FEC2-8AC0-FBAC-BC49-09820C6FA8E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987300" y="4395879"/>
                <a:ext cx="1054290" cy="590233"/>
              </a:xfrm>
              <a:prstGeom prst="roundRect">
                <a:avLst/>
              </a:prstGeom>
              <a:blipFill>
                <a:blip r:embed="rId8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Equals 12">
            <a:extLst>
              <a:ext uri="{FF2B5EF4-FFF2-40B4-BE49-F238E27FC236}">
                <a16:creationId xmlns:a16="http://schemas.microsoft.com/office/drawing/2014/main" id="{E8337D10-E9BD-EBAC-9347-D55616978A3D}"/>
              </a:ext>
            </a:extLst>
          </p:cNvPr>
          <p:cNvSpPr/>
          <p:nvPr/>
        </p:nvSpPr>
        <p:spPr>
          <a:xfrm>
            <a:off x="16387493" y="4395879"/>
            <a:ext cx="390683" cy="590233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 i="1">
              <a:solidFill>
                <a:schemeClr val="tx1"/>
              </a:solidFill>
              <a:latin typeface="Cambria Math" panose="02040503050406030204" pitchFamily="18" charset="0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!!b7">
                <a:extLst>
                  <a:ext uri="{FF2B5EF4-FFF2-40B4-BE49-F238E27FC236}">
                    <a16:creationId xmlns:a16="http://schemas.microsoft.com/office/drawing/2014/main" id="{90C883AD-355C-138E-2841-AF0651C42D90}"/>
                  </a:ext>
                </a:extLst>
              </p:cNvPr>
              <p:cNvSpPr/>
              <p:nvPr/>
            </p:nvSpPr>
            <p:spPr>
              <a:xfrm>
                <a:off x="14707109" y="4395879"/>
                <a:ext cx="1476083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4" name="!!b7">
                <a:extLst>
                  <a:ext uri="{FF2B5EF4-FFF2-40B4-BE49-F238E27FC236}">
                    <a16:creationId xmlns:a16="http://schemas.microsoft.com/office/drawing/2014/main" id="{90C883AD-355C-138E-2841-AF0651C42D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07109" y="4395879"/>
                <a:ext cx="1476083" cy="590233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274221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7" name="!!box2">
                <a:extLst>
                  <a:ext uri="{FF2B5EF4-FFF2-40B4-BE49-F238E27FC236}">
                    <a16:creationId xmlns:a16="http://schemas.microsoft.com/office/drawing/2014/main" id="{C689FBAA-5CE7-DD4C-946C-02E5EB8043DA}"/>
                  </a:ext>
                </a:extLst>
              </p:cNvPr>
              <p:cNvSpPr/>
              <p:nvPr/>
            </p:nvSpPr>
            <p:spPr>
              <a:xfrm>
                <a:off x="453969" y="269797"/>
                <a:ext cx="14048840" cy="7657203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def </a:t>
                </a:r>
                <a:r>
                  <a:rPr lang="en-US" sz="24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2400" dirty="0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m:rPr>
                        <m:sty m:val="p"/>
                      </m:rPr>
                      <a:rPr lang="en-US" sz="2400" b="0" i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p</m:t>
                    </m:r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4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if</a:t>
                </a:r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p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=1</a:t>
                </a:r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:r>
                  <a:rPr lang="en-US" sz="24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240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(1)</m:t>
                    </m:r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rgbClr val="94165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Find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24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24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24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24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r>
                      <a:rPr lang="en-US" sz="24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𝑥</m:t>
                    </m:r>
                    <m:r>
                      <a:rPr lang="en-US" sz="24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4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b="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rgbClr val="FF0000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400" b="0" i="1" smtClean="0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24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2400" i="1">
                        <a:ln w="0"/>
                        <a:solidFill>
                          <a:srgbClr val="FF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24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24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24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24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400" dirty="0">
                  <a:ln w="0"/>
                  <a:solidFill>
                    <a:srgbClr val="94165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b="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b>
                          <m:sup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accent3">
                                        <a:lumMod val="50000"/>
                                      </a:schemeClr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4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400" b="0" i="1" smtClean="0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/4−1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r>
                      <a:rPr lang="en-US" sz="24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b>
                      <m:sup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/2−1</m:t>
                        </m:r>
                      </m:sup>
                    </m:sSubSup>
                    <m:r>
                      <a:rPr lang="en-US" sz="2400" i="1">
                        <a:ln w="0"/>
                        <a:solidFill>
                          <a:schemeClr val="accent3">
                            <a:lumMod val="50000"/>
                          </a:schemeClr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											= </a:t>
                </a:r>
                <a:r>
                  <a:rPr lang="en-US" sz="2400" dirty="0" err="1">
                    <a:ln w="0"/>
                    <a:solidFill>
                      <a:srgbClr val="0070C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fft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green</m:t>
                        </m:r>
                      </m:sub>
                    </m:sSub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f>
                      <m:fPr>
                        <m:ctrlPr>
                          <a:rPr lang="en-US" sz="2400" i="1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fPr>
                      <m:num>
                        <m:r>
                          <a:rPr lang="en-US" sz="24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num>
                      <m:den>
                        <m:r>
                          <a:rPr lang="en-US" sz="2400">
                            <a:ln w="0"/>
                            <a:solidFill>
                              <a:srgbClr val="94165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2</m:t>
                        </m:r>
                      </m:den>
                    </m:f>
                    <m:r>
                      <a:rPr lang="en-US" sz="2400">
                        <a:ln w="0"/>
                        <a:solidFill>
                          <a:srgbClr val="94165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</m:sSub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p>
                      <m:sSup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pPr>
                      <m:e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𝑒</m:t>
                        </m:r>
                      </m:e>
                      <m:sup>
                        <m:f>
                          <m:f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2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𝜋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num>
                          <m:den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den>
                        </m:f>
                      </m:sup>
                    </m:sSup>
                  </m:oMath>
                </a14:m>
                <a:endParaRPr lang="en-US" sz="24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4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for</a:t>
                </a: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𝑖</m:t>
                    </m:r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=0</m:t>
                    </m:r>
                  </m:oMath>
                </a14:m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to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𝑝</m:t>
                    </m:r>
                  </m:oMath>
                </a14:m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/2-1:</a:t>
                </a: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</m:oMath>
                </a14:m>
                <a:r>
                  <a:rPr lang="en-US" sz="24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</m:sup>
                    </m:sSubSup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24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4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+</m:t>
                            </m:r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𝑟𝑒𝑑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rgbClr val="FF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rgbClr val="FF0000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  <m:r>
                      <a:rPr lang="en-US" sz="24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+</m:t>
                    </m:r>
                    <m:sSubSup>
                      <m:sSubSup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𝑖</m:t>
                        </m:r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+</m:t>
                        </m:r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/2</m:t>
                        </m:r>
                      </m:sup>
                    </m:sSubSup>
                    <m:sSub>
                      <m:sSubPr>
                        <m:ctrlPr>
                          <a:rPr lang="en-US" sz="2400" i="1" smtClean="0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Pr>
                      <m:e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𝐴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𝑔𝑟𝑒𝑒𝑛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accent3">
                                <a:lumMod val="50000"/>
                              </a:schemeClr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accent3">
                                    <a:lumMod val="50000"/>
                                  </a:schemeClr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𝑖</m:t>
                            </m:r>
                          </m:sup>
                        </m:sSubSup>
                      </m:e>
                    </m:d>
                  </m:oMath>
                </a14:m>
                <a:endParaRPr lang="en-US" sz="2400" i="1" dirty="0">
                  <a:ln w="0"/>
                  <a:solidFill>
                    <a:schemeClr val="accent3">
                      <a:lumMod val="50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  <a:p>
                <a:pPr defTabSz="825500">
                  <a:lnSpc>
                    <a:spcPct val="100000"/>
                  </a:lnSpc>
                  <a:spcBef>
                    <a:spcPts val="0"/>
                  </a:spcBef>
                </a:pPr>
                <a:r>
                  <a:rPr lang="en-US" sz="2400" i="1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	</a:t>
                </a:r>
                <a:r>
                  <a:rPr lang="en-US" sz="2400" dirty="0">
                    <a:ln w="0"/>
                    <a:solidFill>
                      <a:schemeClr val="accent6">
                        <a:lumMod val="60000"/>
                        <a:lumOff val="4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return</a:t>
                </a:r>
                <a:r>
                  <a:rPr lang="en-US" sz="2400" dirty="0">
                    <a:ln w="0"/>
                    <a:solidFill>
                      <a:schemeClr val="accent3">
                        <a:lumMod val="50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0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f>
                              <m:fPr>
                                <m:ctrlPr>
                                  <a:rPr lang="en-US" sz="24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400" b="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</m:ctrlPr>
                              </m:fPr>
                              <m:num>
                                <m:r>
                                  <a:rPr lang="en-US" sz="24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𝑝</m:t>
                                </m:r>
                              </m:num>
                              <m:den>
                                <m:r>
                                  <a:rPr lang="en-US" sz="2400" i="1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Helvetica Neue Medium"/>
                                    <a:sym typeface="Helvetica Neue Medium"/>
                                  </a:rPr>
                                  <m:t>2</m:t>
                                </m:r>
                              </m:den>
                            </m:f>
                          </m:sup>
                        </m:sSubSup>
                      </m:e>
                    </m:d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,…,</m:t>
                    </m:r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d>
                      <m:d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</m:ctrlPr>
                          </m:sSubSupPr>
                          <m:e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𝜔</m:t>
                            </m:r>
                          </m:e>
                          <m:sub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</m:sub>
                          <m:sup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𝑝</m:t>
                            </m:r>
                            <m:r>
                              <a:rPr lang="en-US" sz="2400" i="1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Helvetica Neue Medium"/>
                                <a:sym typeface="Helvetica Neue Medium"/>
                              </a:rPr>
                              <m:t>/2−1</m:t>
                            </m:r>
                          </m:sup>
                        </m:sSubSup>
                      </m:e>
                    </m:d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,</m:t>
                    </m:r>
                    <m:r>
                      <a:rPr lang="en-US" sz="24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𝐴</m:t>
                    </m:r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(</m:t>
                    </m:r>
                    <m:sSubSup>
                      <m:sSubSupPr>
                        <m:ctrlP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</m:ctrlPr>
                      </m:sSubSupPr>
                      <m:e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𝜔</m:t>
                        </m:r>
                      </m:e>
                      <m:sub>
                        <m:r>
                          <a:rPr lang="en-US" sz="24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</m:sub>
                      <m:sup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𝑝</m:t>
                        </m:r>
                        <m:r>
                          <a:rPr lang="en-US" sz="24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Helvetica Neue Medium"/>
                            <a:sym typeface="Helvetica Neue Medium"/>
                          </a:rPr>
                          <m:t>−1</m:t>
                        </m:r>
                      </m:sup>
                    </m:sSubSup>
                    <m:r>
                      <a:rPr lang="en-US" sz="24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lang="en-US" sz="2400" i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17" name="!!box2">
                <a:extLst>
                  <a:ext uri="{FF2B5EF4-FFF2-40B4-BE49-F238E27FC236}">
                    <a16:creationId xmlns:a16="http://schemas.microsoft.com/office/drawing/2014/main" id="{C689FBAA-5CE7-DD4C-946C-02E5EB8043D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969" y="269797"/>
                <a:ext cx="14048840" cy="7657203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!!b1">
                <a:extLst>
                  <a:ext uri="{FF2B5EF4-FFF2-40B4-BE49-F238E27FC236}">
                    <a16:creationId xmlns:a16="http://schemas.microsoft.com/office/drawing/2014/main" id="{50127A81-C582-70FE-4219-06CF3C77397A}"/>
                  </a:ext>
                </a:extLst>
              </p:cNvPr>
              <p:cNvSpPr/>
              <p:nvPr/>
            </p:nvSpPr>
            <p:spPr>
              <a:xfrm>
                <a:off x="14685405" y="3170736"/>
                <a:ext cx="1476083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sz="2800" b="0" u="none" strike="noStrike" cap="none" spc="0" normalizeH="0" baseline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FillTx/>
                    <a:ea typeface="Helvetica Neue Medium"/>
                    <a:cs typeface="Helvetica Neue Medium"/>
                    <a:sym typeface="Helvetica Neue Medium"/>
                  </a:rPr>
                  <a:t> </a:t>
                </a:r>
                <a14:m>
                  <m:oMath xmlns:m="http://schemas.openxmlformats.org/officeDocument/2006/math"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𝑇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(2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𝑑</m:t>
                    </m:r>
                    <m:r>
                      <a:rPr kumimoji="0" lang="en-US" sz="2800" b="0" i="1" u="none" strike="noStrike" cap="none" spc="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Cambria Math" panose="02040503050406030204" pitchFamily="18" charset="0"/>
                        <a:ea typeface="Helvetica Neue Medium"/>
                        <a:cs typeface="Helvetica Neue Medium"/>
                        <a:sym typeface="Helvetica Neue Medium"/>
                      </a:rPr>
                      <m:t>)</m:t>
                    </m:r>
                  </m:oMath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3" name="!!b1">
                <a:extLst>
                  <a:ext uri="{FF2B5EF4-FFF2-40B4-BE49-F238E27FC236}">
                    <a16:creationId xmlns:a16="http://schemas.microsoft.com/office/drawing/2014/main" id="{50127A81-C582-70FE-4219-06CF3C7739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85405" y="3170736"/>
                <a:ext cx="1476083" cy="590233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!!b3">
                <a:extLst>
                  <a:ext uri="{FF2B5EF4-FFF2-40B4-BE49-F238E27FC236}">
                    <a16:creationId xmlns:a16="http://schemas.microsoft.com/office/drawing/2014/main" id="{31596200-79A5-B963-587F-E22BE6D12EF5}"/>
                  </a:ext>
                </a:extLst>
              </p:cNvPr>
              <p:cNvSpPr/>
              <p:nvPr/>
            </p:nvSpPr>
            <p:spPr>
              <a:xfrm>
                <a:off x="17075888" y="3191821"/>
                <a:ext cx="2530550" cy="590233"/>
              </a:xfrm>
              <a:prstGeom prst="roundRect">
                <a:avLst/>
              </a:prstGeom>
              <a:solidFill>
                <a:schemeClr val="accent1">
                  <a:lumMod val="40000"/>
                  <a:lumOff val="60000"/>
                </a:schemeClr>
              </a:solidFill>
              <a:ln w="127000" cap="flat" cmpd="thinThick">
                <a:solidFill>
                  <a:schemeClr val="tx1"/>
                </a:solidFill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square" lIns="50800" tIns="50800" rIns="50800" bIns="50800" numCol="1" spcCol="38100" rtlCol="0" anchor="ctr">
                <a:spAutoFit/>
              </a:bodyPr>
              <a:lstStyle/>
              <a:p>
                <a:pPr marL="0" marR="0" indent="0" algn="ctr" defTabSz="825500" rtl="0" fontAlgn="auto" latinLnBrk="0" hangingPunct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𝑂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(</m:t>
                      </m:r>
                      <m:r>
                        <a:rPr kumimoji="0" lang="en-US" sz="2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Helvetica Neue Medium"/>
                          <a:cs typeface="Helvetica Neue Medium"/>
                          <a:sym typeface="Helvetica Neue Medium"/>
                        </a:rPr>
                        <m:t>𝑑</m:t>
                      </m:r>
                      <m:func>
                        <m:funcPr>
                          <m:ctrlP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kumimoji="0" lang="en-US" sz="2800" b="0" i="0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log</m:t>
                          </m:r>
                        </m:fName>
                        <m:e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𝑑</m:t>
                          </m:r>
                          <m:r>
                            <a:rPr kumimoji="0" lang="en-US" sz="2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Helvetica Neue Medium"/>
                              <a:cs typeface="Helvetica Neue Medium"/>
                              <a:sym typeface="Helvetica Neue Medium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kumimoji="0" lang="en-US" sz="2800" b="0" i="0" u="none" strike="noStrike" cap="none" spc="0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uFillTx/>
                  <a:latin typeface="Chalkduster" panose="03050602040202020205" pitchFamily="66" charset="77"/>
                  <a:ea typeface="Helvetica Neue Medium"/>
                  <a:cs typeface="Helvetica Neue Medium"/>
                  <a:sym typeface="Helvetica Neue Medium"/>
                </a:endParaRPr>
              </a:p>
            </p:txBody>
          </p:sp>
        </mc:Choice>
        <mc:Fallback xmlns="">
          <p:sp>
            <p:nvSpPr>
              <p:cNvPr id="5" name="!!b3">
                <a:extLst>
                  <a:ext uri="{FF2B5EF4-FFF2-40B4-BE49-F238E27FC236}">
                    <a16:creationId xmlns:a16="http://schemas.microsoft.com/office/drawing/2014/main" id="{31596200-79A5-B963-587F-E22BE6D12EF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075888" y="3191821"/>
                <a:ext cx="2530550" cy="590233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  <a:ln w="127000" cap="flat" cmpd="thinThick">
                <a:solidFill>
                  <a:schemeClr val="tx1"/>
                </a:solidFill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Equals 11">
            <a:extLst>
              <a:ext uri="{FF2B5EF4-FFF2-40B4-BE49-F238E27FC236}">
                <a16:creationId xmlns:a16="http://schemas.microsoft.com/office/drawing/2014/main" id="{B1C478E8-61E6-4E41-58FC-8515C53BB1D3}"/>
              </a:ext>
            </a:extLst>
          </p:cNvPr>
          <p:cNvSpPr/>
          <p:nvPr/>
        </p:nvSpPr>
        <p:spPr>
          <a:xfrm>
            <a:off x="16423346" y="3212724"/>
            <a:ext cx="390683" cy="590233"/>
          </a:xfrm>
          <a:prstGeom prst="mathEqual">
            <a:avLst/>
          </a:prstGeom>
          <a:solidFill>
            <a:schemeClr val="accent1">
              <a:lumMod val="40000"/>
              <a:lumOff val="60000"/>
            </a:schemeClr>
          </a:solidFill>
          <a:ln w="127000" cap="flat" cmpd="thinThick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</a:pPr>
            <a:endParaRPr lang="en-US" sz="2800" i="1">
              <a:solidFill>
                <a:schemeClr val="tx1"/>
              </a:solidFill>
              <a:latin typeface="Cambria Math" panose="02040503050406030204" pitchFamily="18" charset="0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2941490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381165" y="4458129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818653" y="6248787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53" y="6248787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EEFCBF-45FA-F4B7-BBC3-18D0E78C4919}"/>
                  </a:ext>
                </a:extLst>
              </p:cNvPr>
              <p:cNvSpPr/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EEFCBF-45FA-F4B7-BBC3-18D0E78C4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E2E34B3-C3FE-5421-71DE-B5DB606F119F}"/>
                  </a:ext>
                </a:extLst>
              </p:cNvPr>
              <p:cNvSpPr/>
              <p:nvPr/>
            </p:nvSpPr>
            <p:spPr>
              <a:xfrm>
                <a:off x="6010617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E2E34B3-C3FE-5421-71DE-B5DB606F1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617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/>
              <p:nvPr/>
            </p:nvSpPr>
            <p:spPr>
              <a:xfrm>
                <a:off x="182880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/>
              <p:nvPr/>
            </p:nvSpPr>
            <p:spPr>
              <a:xfrm>
                <a:off x="182880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/>
              <p:nvPr/>
            </p:nvSpPr>
            <p:spPr>
              <a:xfrm>
                <a:off x="182880" y="12592071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12592071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CA5A4D-5BD7-F083-923F-64ADF03E1B63}"/>
                  </a:ext>
                </a:extLst>
              </p:cNvPr>
              <p:cNvSpPr/>
              <p:nvPr/>
            </p:nvSpPr>
            <p:spPr>
              <a:xfrm>
                <a:off x="5374844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CA5A4D-5BD7-F083-923F-64ADF03E1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44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9E9EFC6-9C14-952F-9DBF-926789AC943E}"/>
                  </a:ext>
                </a:extLst>
              </p:cNvPr>
              <p:cNvSpPr/>
              <p:nvPr/>
            </p:nvSpPr>
            <p:spPr>
              <a:xfrm>
                <a:off x="5374844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9E9EFC6-9C14-952F-9DBF-926789AC9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44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534010-984F-F539-0E6D-D59DF277CE71}"/>
                  </a:ext>
                </a:extLst>
              </p:cNvPr>
              <p:cNvSpPr/>
              <p:nvPr/>
            </p:nvSpPr>
            <p:spPr>
              <a:xfrm>
                <a:off x="5100524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534010-984F-F539-0E6D-D59DF277C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524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949BF7-A5B1-9071-DE33-D9DAFFAEE8A0}"/>
              </a:ext>
            </a:extLst>
          </p:cNvPr>
          <p:cNvSpPr txBox="1"/>
          <p:nvPr/>
        </p:nvSpPr>
        <p:spPr>
          <a:xfrm rot="16200000">
            <a:off x="960024" y="1010484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0E375D-D8D3-E06F-38E7-580EBA18C14C}"/>
              </a:ext>
            </a:extLst>
          </p:cNvPr>
          <p:cNvSpPr txBox="1"/>
          <p:nvPr/>
        </p:nvSpPr>
        <p:spPr>
          <a:xfrm rot="16200000">
            <a:off x="6013495" y="10202998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2485C-93BF-9B81-3181-9B4D93662CDB}"/>
                  </a:ext>
                </a:extLst>
              </p:cNvPr>
              <p:cNvSpPr txBox="1"/>
              <p:nvPr/>
            </p:nvSpPr>
            <p:spPr>
              <a:xfrm>
                <a:off x="20862197" y="7814809"/>
                <a:ext cx="150650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2485C-93BF-9B81-3181-9B4D93662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97" y="7814809"/>
                <a:ext cx="1506502" cy="656590"/>
              </a:xfrm>
              <a:prstGeom prst="rect">
                <a:avLst/>
              </a:prstGeom>
              <a:blipFill>
                <a:blip r:embed="rId12"/>
                <a:stretch>
                  <a:fillRect l="-250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4113C8-72D2-CEB3-5807-4058C97D4930}"/>
                  </a:ext>
                </a:extLst>
              </p:cNvPr>
              <p:cNvSpPr txBox="1"/>
              <p:nvPr/>
            </p:nvSpPr>
            <p:spPr>
              <a:xfrm>
                <a:off x="21222396" y="9049267"/>
                <a:ext cx="149464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4113C8-72D2-CEB3-5807-4058C97D4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396" y="9049267"/>
                <a:ext cx="1494640" cy="656590"/>
              </a:xfrm>
              <a:prstGeom prst="rect">
                <a:avLst/>
              </a:prstGeom>
              <a:blipFill>
                <a:blip r:embed="rId13"/>
                <a:stretch>
                  <a:fillRect l="-2521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945CDF-129B-EA52-2541-A8148A85CC27}"/>
                  </a:ext>
                </a:extLst>
              </p:cNvPr>
              <p:cNvSpPr txBox="1"/>
              <p:nvPr/>
            </p:nvSpPr>
            <p:spPr>
              <a:xfrm>
                <a:off x="21222396" y="12592070"/>
                <a:ext cx="224612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945CDF-129B-EA52-2541-A8148A85C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396" y="12592070"/>
                <a:ext cx="2246128" cy="656590"/>
              </a:xfrm>
              <a:prstGeom prst="rect">
                <a:avLst/>
              </a:prstGeom>
              <a:blipFill>
                <a:blip r:embed="rId14"/>
                <a:stretch>
                  <a:fillRect l="-1676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E5D6B07-67E3-FCC4-E8D1-D0523176A589}"/>
              </a:ext>
            </a:extLst>
          </p:cNvPr>
          <p:cNvSpPr/>
          <p:nvPr/>
        </p:nvSpPr>
        <p:spPr>
          <a:xfrm>
            <a:off x="11629494" y="9133136"/>
            <a:ext cx="5297678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O(d)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91D5BB-409E-A640-77BD-BA9DC87795E5}"/>
                  </a:ext>
                </a:extLst>
              </p:cNvPr>
              <p:cNvSpPr/>
              <p:nvPr/>
            </p:nvSpPr>
            <p:spPr>
              <a:xfrm>
                <a:off x="20513861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91D5BB-409E-A640-77BD-BA9DC8779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3861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B41DE4D-D127-AC27-5F38-DE79DD6D2385}"/>
                  </a:ext>
                </a:extLst>
              </p:cNvPr>
              <p:cNvSpPr/>
              <p:nvPr/>
            </p:nvSpPr>
            <p:spPr>
              <a:xfrm>
                <a:off x="19878088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B41DE4D-D127-AC27-5F38-DE79DD6D2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088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3B11CDC-9C47-B30E-B03B-6226C937DB47}"/>
                  </a:ext>
                </a:extLst>
              </p:cNvPr>
              <p:cNvSpPr/>
              <p:nvPr/>
            </p:nvSpPr>
            <p:spPr>
              <a:xfrm>
                <a:off x="19878088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3B11CDC-9C47-B30E-B03B-6226C937D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088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F31F646-1E0B-06D0-4927-CB16EEC15710}"/>
                  </a:ext>
                </a:extLst>
              </p:cNvPr>
              <p:cNvSpPr/>
              <p:nvPr/>
            </p:nvSpPr>
            <p:spPr>
              <a:xfrm>
                <a:off x="19603768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F31F646-1E0B-06D0-4927-CB16EEC15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3768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DF90A27F-FBC2-DF20-9798-52F8F04C5BE2}"/>
              </a:ext>
            </a:extLst>
          </p:cNvPr>
          <p:cNvSpPr txBox="1"/>
          <p:nvPr/>
        </p:nvSpPr>
        <p:spPr>
          <a:xfrm rot="16200000">
            <a:off x="20516739" y="10202998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F4C6C5C2-86E7-4684-5441-44C0D9B55972}"/>
              </a:ext>
            </a:extLst>
          </p:cNvPr>
          <p:cNvSpPr/>
          <p:nvPr/>
        </p:nvSpPr>
        <p:spPr>
          <a:xfrm>
            <a:off x="9780321" y="9322692"/>
            <a:ext cx="1089401" cy="766330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732A41C5-24A9-7CFB-72C1-936E1ABFBB98}"/>
              </a:ext>
            </a:extLst>
          </p:cNvPr>
          <p:cNvSpPr/>
          <p:nvPr/>
        </p:nvSpPr>
        <p:spPr>
          <a:xfrm>
            <a:off x="17686944" y="9377562"/>
            <a:ext cx="1089401" cy="766330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73C65301-83E7-E68E-6489-F4DC596D90B5}"/>
              </a:ext>
            </a:extLst>
          </p:cNvPr>
          <p:cNvSpPr/>
          <p:nvPr/>
        </p:nvSpPr>
        <p:spPr>
          <a:xfrm rot="16200000">
            <a:off x="20433157" y="4343392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03B403F-8D2F-627E-49FC-6AF7D1522EA9}"/>
                  </a:ext>
                </a:extLst>
              </p:cNvPr>
              <p:cNvSpPr/>
              <p:nvPr/>
            </p:nvSpPr>
            <p:spPr>
              <a:xfrm>
                <a:off x="15800291" y="1670072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03B403F-8D2F-627E-49FC-6AF7D1522E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0291" y="1670072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451863" y="4333889"/>
            <a:ext cx="15410334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We will see later that we can convert from co-efficient to value representation in O(d log d) time.</a:t>
            </a:r>
          </a:p>
        </p:txBody>
      </p:sp>
      <p:pic>
        <p:nvPicPr>
          <p:cNvPr id="3" name="Graphic 2" descr="Badge Tick1 with solid fill">
            <a:extLst>
              <a:ext uri="{FF2B5EF4-FFF2-40B4-BE49-F238E27FC236}">
                <a16:creationId xmlns:a16="http://schemas.microsoft.com/office/drawing/2014/main" id="{72DAB3E5-6B6F-0305-9BB1-8F2114DC3FC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3437021" y="7585091"/>
            <a:ext cx="1853610" cy="1428515"/>
          </a:xfrm>
          <a:prstGeom prst="rect">
            <a:avLst/>
          </a:prstGeom>
        </p:spPr>
      </p:pic>
      <p:pic>
        <p:nvPicPr>
          <p:cNvPr id="11" name="Graphic 10" descr="Badge Tick1 with solid fill">
            <a:extLst>
              <a:ext uri="{FF2B5EF4-FFF2-40B4-BE49-F238E27FC236}">
                <a16:creationId xmlns:a16="http://schemas.microsoft.com/office/drawing/2014/main" id="{2CBD0D54-DD9D-1684-4E70-92C86C7E41F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3437021" y="7569769"/>
            <a:ext cx="1853610" cy="14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6848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381165" y="4458129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818653" y="6248787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53" y="6248787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EEFCBF-45FA-F4B7-BBC3-18D0E78C4919}"/>
                  </a:ext>
                </a:extLst>
              </p:cNvPr>
              <p:cNvSpPr/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EEFCBF-45FA-F4B7-BBC3-18D0E78C4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E2E34B3-C3FE-5421-71DE-B5DB606F119F}"/>
                  </a:ext>
                </a:extLst>
              </p:cNvPr>
              <p:cNvSpPr/>
              <p:nvPr/>
            </p:nvSpPr>
            <p:spPr>
              <a:xfrm>
                <a:off x="6010617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E2E34B3-C3FE-5421-71DE-B5DB606F1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617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/>
              <p:nvPr/>
            </p:nvSpPr>
            <p:spPr>
              <a:xfrm>
                <a:off x="182880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/>
              <p:nvPr/>
            </p:nvSpPr>
            <p:spPr>
              <a:xfrm>
                <a:off x="182880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/>
              <p:nvPr/>
            </p:nvSpPr>
            <p:spPr>
              <a:xfrm>
                <a:off x="182880" y="12592071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12592071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CA5A4D-5BD7-F083-923F-64ADF03E1B63}"/>
                  </a:ext>
                </a:extLst>
              </p:cNvPr>
              <p:cNvSpPr/>
              <p:nvPr/>
            </p:nvSpPr>
            <p:spPr>
              <a:xfrm>
                <a:off x="5374844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CA5A4D-5BD7-F083-923F-64ADF03E1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44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9E9EFC6-9C14-952F-9DBF-926789AC943E}"/>
                  </a:ext>
                </a:extLst>
              </p:cNvPr>
              <p:cNvSpPr/>
              <p:nvPr/>
            </p:nvSpPr>
            <p:spPr>
              <a:xfrm>
                <a:off x="5374844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9E9EFC6-9C14-952F-9DBF-926789AC9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44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534010-984F-F539-0E6D-D59DF277CE71}"/>
                  </a:ext>
                </a:extLst>
              </p:cNvPr>
              <p:cNvSpPr/>
              <p:nvPr/>
            </p:nvSpPr>
            <p:spPr>
              <a:xfrm>
                <a:off x="5100524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534010-984F-F539-0E6D-D59DF277C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524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949BF7-A5B1-9071-DE33-D9DAFFAEE8A0}"/>
              </a:ext>
            </a:extLst>
          </p:cNvPr>
          <p:cNvSpPr txBox="1"/>
          <p:nvPr/>
        </p:nvSpPr>
        <p:spPr>
          <a:xfrm rot="16200000">
            <a:off x="960024" y="1010484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0E375D-D8D3-E06F-38E7-580EBA18C14C}"/>
              </a:ext>
            </a:extLst>
          </p:cNvPr>
          <p:cNvSpPr txBox="1"/>
          <p:nvPr/>
        </p:nvSpPr>
        <p:spPr>
          <a:xfrm rot="16200000">
            <a:off x="6013495" y="10202998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2485C-93BF-9B81-3181-9B4D93662CDB}"/>
                  </a:ext>
                </a:extLst>
              </p:cNvPr>
              <p:cNvSpPr txBox="1"/>
              <p:nvPr/>
            </p:nvSpPr>
            <p:spPr>
              <a:xfrm>
                <a:off x="20862197" y="7814809"/>
                <a:ext cx="150650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2485C-93BF-9B81-3181-9B4D93662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97" y="7814809"/>
                <a:ext cx="1506502" cy="656590"/>
              </a:xfrm>
              <a:prstGeom prst="rect">
                <a:avLst/>
              </a:prstGeom>
              <a:blipFill>
                <a:blip r:embed="rId12"/>
                <a:stretch>
                  <a:fillRect l="-250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4113C8-72D2-CEB3-5807-4058C97D4930}"/>
                  </a:ext>
                </a:extLst>
              </p:cNvPr>
              <p:cNvSpPr txBox="1"/>
              <p:nvPr/>
            </p:nvSpPr>
            <p:spPr>
              <a:xfrm>
                <a:off x="21222396" y="9049267"/>
                <a:ext cx="149464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4113C8-72D2-CEB3-5807-4058C97D4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396" y="9049267"/>
                <a:ext cx="1494640" cy="656590"/>
              </a:xfrm>
              <a:prstGeom prst="rect">
                <a:avLst/>
              </a:prstGeom>
              <a:blipFill>
                <a:blip r:embed="rId13"/>
                <a:stretch>
                  <a:fillRect l="-2521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945CDF-129B-EA52-2541-A8148A85CC27}"/>
                  </a:ext>
                </a:extLst>
              </p:cNvPr>
              <p:cNvSpPr txBox="1"/>
              <p:nvPr/>
            </p:nvSpPr>
            <p:spPr>
              <a:xfrm>
                <a:off x="21222396" y="12592070"/>
                <a:ext cx="224612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945CDF-129B-EA52-2541-A8148A85C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396" y="12592070"/>
                <a:ext cx="2246128" cy="656590"/>
              </a:xfrm>
              <a:prstGeom prst="rect">
                <a:avLst/>
              </a:prstGeom>
              <a:blipFill>
                <a:blip r:embed="rId14"/>
                <a:stretch>
                  <a:fillRect l="-1676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E5D6B07-67E3-FCC4-E8D1-D0523176A589}"/>
              </a:ext>
            </a:extLst>
          </p:cNvPr>
          <p:cNvSpPr/>
          <p:nvPr/>
        </p:nvSpPr>
        <p:spPr>
          <a:xfrm>
            <a:off x="11629494" y="9133136"/>
            <a:ext cx="5297678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O(d)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91D5BB-409E-A640-77BD-BA9DC87795E5}"/>
                  </a:ext>
                </a:extLst>
              </p:cNvPr>
              <p:cNvSpPr/>
              <p:nvPr/>
            </p:nvSpPr>
            <p:spPr>
              <a:xfrm>
                <a:off x="20513861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91D5BB-409E-A640-77BD-BA9DC8779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3861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B41DE4D-D127-AC27-5F38-DE79DD6D2385}"/>
                  </a:ext>
                </a:extLst>
              </p:cNvPr>
              <p:cNvSpPr/>
              <p:nvPr/>
            </p:nvSpPr>
            <p:spPr>
              <a:xfrm>
                <a:off x="19878088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B41DE4D-D127-AC27-5F38-DE79DD6D2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088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3B11CDC-9C47-B30E-B03B-6226C937DB47}"/>
                  </a:ext>
                </a:extLst>
              </p:cNvPr>
              <p:cNvSpPr/>
              <p:nvPr/>
            </p:nvSpPr>
            <p:spPr>
              <a:xfrm>
                <a:off x="19878088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3B11CDC-9C47-B30E-B03B-6226C937D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088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F31F646-1E0B-06D0-4927-CB16EEC15710}"/>
                  </a:ext>
                </a:extLst>
              </p:cNvPr>
              <p:cNvSpPr/>
              <p:nvPr/>
            </p:nvSpPr>
            <p:spPr>
              <a:xfrm>
                <a:off x="19603768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F31F646-1E0B-06D0-4927-CB16EEC15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3768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DF90A27F-FBC2-DF20-9798-52F8F04C5BE2}"/>
              </a:ext>
            </a:extLst>
          </p:cNvPr>
          <p:cNvSpPr txBox="1"/>
          <p:nvPr/>
        </p:nvSpPr>
        <p:spPr>
          <a:xfrm rot="16200000">
            <a:off x="20516739" y="10202998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F4C6C5C2-86E7-4684-5441-44C0D9B55972}"/>
              </a:ext>
            </a:extLst>
          </p:cNvPr>
          <p:cNvSpPr/>
          <p:nvPr/>
        </p:nvSpPr>
        <p:spPr>
          <a:xfrm>
            <a:off x="9780321" y="9322692"/>
            <a:ext cx="1089401" cy="766330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732A41C5-24A9-7CFB-72C1-936E1ABFBB98}"/>
              </a:ext>
            </a:extLst>
          </p:cNvPr>
          <p:cNvSpPr/>
          <p:nvPr/>
        </p:nvSpPr>
        <p:spPr>
          <a:xfrm>
            <a:off x="17686944" y="9377562"/>
            <a:ext cx="1089401" cy="766330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73C65301-83E7-E68E-6489-F4DC596D90B5}"/>
              </a:ext>
            </a:extLst>
          </p:cNvPr>
          <p:cNvSpPr/>
          <p:nvPr/>
        </p:nvSpPr>
        <p:spPr>
          <a:xfrm rot="16200000">
            <a:off x="20433157" y="4343392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03B403F-8D2F-627E-49FC-6AF7D1522EA9}"/>
                  </a:ext>
                </a:extLst>
              </p:cNvPr>
              <p:cNvSpPr/>
              <p:nvPr/>
            </p:nvSpPr>
            <p:spPr>
              <a:xfrm>
                <a:off x="15800291" y="1670072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03B403F-8D2F-627E-49FC-6AF7D1522E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0291" y="1670072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451863" y="4333889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p:pic>
        <p:nvPicPr>
          <p:cNvPr id="3" name="Graphic 2" descr="Badge Tick1 with solid fill">
            <a:extLst>
              <a:ext uri="{FF2B5EF4-FFF2-40B4-BE49-F238E27FC236}">
                <a16:creationId xmlns:a16="http://schemas.microsoft.com/office/drawing/2014/main" id="{72DAB3E5-6B6F-0305-9BB1-8F2114DC3FC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3437021" y="7585091"/>
            <a:ext cx="1853610" cy="1428515"/>
          </a:xfrm>
          <a:prstGeom prst="rect">
            <a:avLst/>
          </a:prstGeom>
        </p:spPr>
      </p:pic>
      <p:pic>
        <p:nvPicPr>
          <p:cNvPr id="2" name="Graphic 1" descr="Badge Tick1 with solid fill">
            <a:extLst>
              <a:ext uri="{FF2B5EF4-FFF2-40B4-BE49-F238E27FC236}">
                <a16:creationId xmlns:a16="http://schemas.microsoft.com/office/drawing/2014/main" id="{E0236335-C2C3-03DE-CF2C-2608C66AEFE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443415" y="4243436"/>
            <a:ext cx="1853610" cy="14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9360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ight Arrow 4">
            <a:extLst>
              <a:ext uri="{FF2B5EF4-FFF2-40B4-BE49-F238E27FC236}">
                <a16:creationId xmlns:a16="http://schemas.microsoft.com/office/drawing/2014/main" id="{60475BE2-0F87-DB2B-E853-D0830C002804}"/>
              </a:ext>
            </a:extLst>
          </p:cNvPr>
          <p:cNvSpPr/>
          <p:nvPr/>
        </p:nvSpPr>
        <p:spPr>
          <a:xfrm rot="5400000">
            <a:off x="3381165" y="4458129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/>
              <p:nvPr/>
            </p:nvSpPr>
            <p:spPr>
              <a:xfrm>
                <a:off x="818653" y="6248787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E0B114E-02AF-8E07-7C05-852C0A95C6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653" y="6248787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2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/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7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2FB871E5-30A7-69BC-78A3-F09B037198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10826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3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EEFCBF-45FA-F4B7-BBC3-18D0E78C4919}"/>
                  </a:ext>
                </a:extLst>
              </p:cNvPr>
              <p:cNvSpPr/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8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5EEFCBF-45FA-F4B7-BBC3-18D0E78C491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966" y="2555887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4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E2E34B3-C3FE-5421-71DE-B5DB606F119F}"/>
                  </a:ext>
                </a:extLst>
              </p:cNvPr>
              <p:cNvSpPr/>
              <p:nvPr/>
            </p:nvSpPr>
            <p:spPr>
              <a:xfrm>
                <a:off x="6010617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9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DE2E34B3-C3FE-5421-71DE-B5DB606F119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0617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/>
              <p:nvPr/>
            </p:nvSpPr>
            <p:spPr>
              <a:xfrm>
                <a:off x="182880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8A51A7B-DDF9-3AEF-9E55-52164211500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/>
              <p:nvPr/>
            </p:nvSpPr>
            <p:spPr>
              <a:xfrm>
                <a:off x="182880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2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0493B8D-05EE-707F-B292-CBE970A833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/>
              <p:nvPr/>
            </p:nvSpPr>
            <p:spPr>
              <a:xfrm>
                <a:off x="182880" y="12592071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C44124E6-783B-FA28-D963-3F9374C4D9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880" y="12592071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CA5A4D-5BD7-F083-923F-64ADF03E1B63}"/>
                  </a:ext>
                </a:extLst>
              </p:cNvPr>
              <p:cNvSpPr/>
              <p:nvPr/>
            </p:nvSpPr>
            <p:spPr>
              <a:xfrm>
                <a:off x="5374844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F3CA5A4D-5BD7-F083-923F-64ADF03E1B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44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9E9EFC6-9C14-952F-9DBF-926789AC943E}"/>
                  </a:ext>
                </a:extLst>
              </p:cNvPr>
              <p:cNvSpPr/>
              <p:nvPr/>
            </p:nvSpPr>
            <p:spPr>
              <a:xfrm>
                <a:off x="5374844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E9E9EFC6-9C14-952F-9DBF-926789AC943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844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0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534010-984F-F539-0E6D-D59DF277CE71}"/>
                  </a:ext>
                </a:extLst>
              </p:cNvPr>
              <p:cNvSpPr/>
              <p:nvPr/>
            </p:nvSpPr>
            <p:spPr>
              <a:xfrm>
                <a:off x="5100524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𝐵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16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10534010-984F-F539-0E6D-D59DF277CE7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0524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1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78949BF7-A5B1-9071-DE33-D9DAFFAEE8A0}"/>
              </a:ext>
            </a:extLst>
          </p:cNvPr>
          <p:cNvSpPr txBox="1"/>
          <p:nvPr/>
        </p:nvSpPr>
        <p:spPr>
          <a:xfrm rot="16200000">
            <a:off x="960024" y="10104847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0E375D-D8D3-E06F-38E7-580EBA18C14C}"/>
              </a:ext>
            </a:extLst>
          </p:cNvPr>
          <p:cNvSpPr txBox="1"/>
          <p:nvPr/>
        </p:nvSpPr>
        <p:spPr>
          <a:xfrm rot="16200000">
            <a:off x="6013495" y="10202998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2485C-93BF-9B81-3181-9B4D93662CDB}"/>
                  </a:ext>
                </a:extLst>
              </p:cNvPr>
              <p:cNvSpPr txBox="1"/>
              <p:nvPr/>
            </p:nvSpPr>
            <p:spPr>
              <a:xfrm>
                <a:off x="20862197" y="7814809"/>
                <a:ext cx="1506502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F52485C-93BF-9B81-3181-9B4D93662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862197" y="7814809"/>
                <a:ext cx="1506502" cy="656590"/>
              </a:xfrm>
              <a:prstGeom prst="rect">
                <a:avLst/>
              </a:prstGeom>
              <a:blipFill>
                <a:blip r:embed="rId12"/>
                <a:stretch>
                  <a:fillRect l="-2500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4113C8-72D2-CEB3-5807-4058C97D4930}"/>
                  </a:ext>
                </a:extLst>
              </p:cNvPr>
              <p:cNvSpPr txBox="1"/>
              <p:nvPr/>
            </p:nvSpPr>
            <p:spPr>
              <a:xfrm>
                <a:off x="21222396" y="9049267"/>
                <a:ext cx="1494640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E4113C8-72D2-CEB3-5807-4058C97D49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396" y="9049267"/>
                <a:ext cx="1494640" cy="656590"/>
              </a:xfrm>
              <a:prstGeom prst="rect">
                <a:avLst/>
              </a:prstGeom>
              <a:blipFill>
                <a:blip r:embed="rId13"/>
                <a:stretch>
                  <a:fillRect l="-2521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945CDF-129B-EA52-2541-A8148A85CC27}"/>
                  </a:ext>
                </a:extLst>
              </p:cNvPr>
              <p:cNvSpPr txBox="1"/>
              <p:nvPr/>
            </p:nvSpPr>
            <p:spPr>
              <a:xfrm>
                <a:off x="21222396" y="12592070"/>
                <a:ext cx="2246128" cy="6565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kumimoji="0" lang="en-US" sz="40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sym typeface="Helvetica Neue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6945CDF-129B-EA52-2541-A8148A85CC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22396" y="12592070"/>
                <a:ext cx="2246128" cy="656590"/>
              </a:xfrm>
              <a:prstGeom prst="rect">
                <a:avLst/>
              </a:prstGeom>
              <a:blipFill>
                <a:blip r:embed="rId14"/>
                <a:stretch>
                  <a:fillRect l="-1676" b="-15094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CE5D6B07-67E3-FCC4-E8D1-D0523176A589}"/>
              </a:ext>
            </a:extLst>
          </p:cNvPr>
          <p:cNvSpPr/>
          <p:nvPr/>
        </p:nvSpPr>
        <p:spPr>
          <a:xfrm>
            <a:off x="11629494" y="9133136"/>
            <a:ext cx="5297678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O(d)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91D5BB-409E-A640-77BD-BA9DC87795E5}"/>
                  </a:ext>
                </a:extLst>
              </p:cNvPr>
              <p:cNvSpPr/>
              <p:nvPr/>
            </p:nvSpPr>
            <p:spPr>
              <a:xfrm>
                <a:off x="20513861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7A91D5BB-409E-A640-77BD-BA9DC87795E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3861" y="6248786"/>
                <a:ext cx="2203175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15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B41DE4D-D127-AC27-5F38-DE79DD6D2385}"/>
                  </a:ext>
                </a:extLst>
              </p:cNvPr>
              <p:cNvSpPr/>
              <p:nvPr/>
            </p:nvSpPr>
            <p:spPr>
              <a:xfrm>
                <a:off x="19878088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3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BB41DE4D-D127-AC27-5F38-DE79DD6D238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088" y="7829315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3B11CDC-9C47-B30E-B03B-6226C937DB47}"/>
                  </a:ext>
                </a:extLst>
              </p:cNvPr>
              <p:cNvSpPr/>
              <p:nvPr/>
            </p:nvSpPr>
            <p:spPr>
              <a:xfrm>
                <a:off x="19878088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4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A3B11CDC-9C47-B30E-B03B-6226C937DB4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78088" y="8899172"/>
                <a:ext cx="347472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7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F31F646-1E0B-06D0-4927-CB16EEC15710}"/>
                  </a:ext>
                </a:extLst>
              </p:cNvPr>
              <p:cNvSpPr/>
              <p:nvPr/>
            </p:nvSpPr>
            <p:spPr>
              <a:xfrm>
                <a:off x="19603768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𝑝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</m:e>
                            <m:sub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  <m:r>
                                <a:rPr lang="en-US" sz="4000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+1</m:t>
                              </m:r>
                            </m:sub>
                          </m:sSub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3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4F31F646-1E0B-06D0-4927-CB16EEC1571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603768" y="12592070"/>
                <a:ext cx="4023360" cy="806685"/>
              </a:xfrm>
              <a:prstGeom prst="roundRect">
                <a:avLst>
                  <a:gd name="adj" fmla="val 5932"/>
                </a:avLst>
              </a:prstGeom>
              <a:blipFill>
                <a:blip r:embed="rId18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TextBox 35">
            <a:extLst>
              <a:ext uri="{FF2B5EF4-FFF2-40B4-BE49-F238E27FC236}">
                <a16:creationId xmlns:a16="http://schemas.microsoft.com/office/drawing/2014/main" id="{DF90A27F-FBC2-DF20-9798-52F8F04C5BE2}"/>
              </a:ext>
            </a:extLst>
          </p:cNvPr>
          <p:cNvSpPr txBox="1"/>
          <p:nvPr/>
        </p:nvSpPr>
        <p:spPr>
          <a:xfrm rot="16200000">
            <a:off x="20516739" y="10202998"/>
            <a:ext cx="1505308" cy="123367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l" defTabSz="2438338" rtl="0" fontAlgn="auto" latinLnBrk="0" hangingPunct="0">
              <a:lnSpc>
                <a:spcPct val="90000"/>
              </a:lnSpc>
              <a:spcBef>
                <a:spcPts val="45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4000" i="1" dirty="0">
                <a:solidFill>
                  <a:srgbClr val="7030A0"/>
                </a:solidFill>
                <a:latin typeface="Cambria Math" panose="02040503050406030204" pitchFamily="18" charset="0"/>
              </a:rPr>
              <a:t>….</a:t>
            </a:r>
          </a:p>
        </p:txBody>
      </p:sp>
      <p:sp>
        <p:nvSpPr>
          <p:cNvPr id="37" name="Right Arrow 36">
            <a:extLst>
              <a:ext uri="{FF2B5EF4-FFF2-40B4-BE49-F238E27FC236}">
                <a16:creationId xmlns:a16="http://schemas.microsoft.com/office/drawing/2014/main" id="{F4C6C5C2-86E7-4684-5441-44C0D9B55972}"/>
              </a:ext>
            </a:extLst>
          </p:cNvPr>
          <p:cNvSpPr/>
          <p:nvPr/>
        </p:nvSpPr>
        <p:spPr>
          <a:xfrm>
            <a:off x="9780321" y="9322692"/>
            <a:ext cx="1089401" cy="766330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8" name="Right Arrow 37">
            <a:extLst>
              <a:ext uri="{FF2B5EF4-FFF2-40B4-BE49-F238E27FC236}">
                <a16:creationId xmlns:a16="http://schemas.microsoft.com/office/drawing/2014/main" id="{732A41C5-24A9-7CFB-72C1-936E1ABFBB98}"/>
              </a:ext>
            </a:extLst>
          </p:cNvPr>
          <p:cNvSpPr/>
          <p:nvPr/>
        </p:nvSpPr>
        <p:spPr>
          <a:xfrm>
            <a:off x="17686944" y="9377562"/>
            <a:ext cx="1089401" cy="766330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sp>
        <p:nvSpPr>
          <p:cNvPr id="39" name="Right Arrow 38">
            <a:extLst>
              <a:ext uri="{FF2B5EF4-FFF2-40B4-BE49-F238E27FC236}">
                <a16:creationId xmlns:a16="http://schemas.microsoft.com/office/drawing/2014/main" id="{73C65301-83E7-E68E-6489-F4DC596D90B5}"/>
              </a:ext>
            </a:extLst>
          </p:cNvPr>
          <p:cNvSpPr/>
          <p:nvPr/>
        </p:nvSpPr>
        <p:spPr>
          <a:xfrm rot="16200000">
            <a:off x="20433157" y="4343392"/>
            <a:ext cx="2270115" cy="1412034"/>
          </a:xfrm>
          <a:prstGeom prst="rightArrow">
            <a:avLst/>
          </a:prstGeom>
          <a:gradFill>
            <a:gsLst>
              <a:gs pos="0">
                <a:schemeClr val="accent4"/>
              </a:gs>
              <a:gs pos="99000">
                <a:schemeClr val="accent2">
                  <a:lumMod val="50000"/>
                </a:schemeClr>
              </a:gs>
            </a:gsLst>
            <a:lin ang="5461434" scaled="0"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03B403F-8D2F-627E-49FC-6AF7D1522EA9}"/>
                  </a:ext>
                </a:extLst>
              </p:cNvPr>
              <p:cNvSpPr/>
              <p:nvPr/>
            </p:nvSpPr>
            <p:spPr>
              <a:xfrm>
                <a:off x="15800291" y="1670072"/>
                <a:ext cx="8155594" cy="1218425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algn="ctr" defTabSz="825500">
                  <a:lnSpc>
                    <a:spcPct val="100000"/>
                  </a:lnSpc>
                  <a:spcBef>
                    <a:spcPts val="0"/>
                  </a:spcBef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𝐶</m:t>
                      </m:r>
                      <m:d>
                        <m:d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=(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+1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,…,</m:t>
                      </m:r>
                      <m:sSub>
                        <m:sSubPr>
                          <m:ctrlP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sz="4000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4000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4000" dirty="0">
                  <a:solidFill>
                    <a:srgbClr val="7030A0"/>
                  </a:solidFill>
                  <a:latin typeface="Bradley Hand" pitchFamily="2" charset="77"/>
                </a:endParaRPr>
              </a:p>
            </p:txBody>
          </p:sp>
        </mc:Choice>
        <mc:Fallback xmlns="">
          <p:sp>
            <p:nvSpPr>
              <p:cNvPr id="40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003B403F-8D2F-627E-49FC-6AF7D1522EA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00291" y="1670072"/>
                <a:ext cx="8155594" cy="1218425"/>
              </a:xfrm>
              <a:prstGeom prst="roundRect">
                <a:avLst>
                  <a:gd name="adj" fmla="val 5932"/>
                </a:avLst>
              </a:prstGeom>
              <a:blipFill>
                <a:blip r:embed="rId19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!!box">
            <a:extLst>
              <a:ext uri="{FF2B5EF4-FFF2-40B4-BE49-F238E27FC236}">
                <a16:creationId xmlns:a16="http://schemas.microsoft.com/office/drawing/2014/main" id="{68C3E99F-CDB2-B669-4B37-5313A5488720}"/>
              </a:ext>
            </a:extLst>
          </p:cNvPr>
          <p:cNvSpPr/>
          <p:nvPr/>
        </p:nvSpPr>
        <p:spPr>
          <a:xfrm>
            <a:off x="5451863" y="4333889"/>
            <a:ext cx="2761929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O(d log d )</a:t>
            </a:r>
          </a:p>
        </p:txBody>
      </p:sp>
      <p:pic>
        <p:nvPicPr>
          <p:cNvPr id="3" name="Graphic 2" descr="Badge Tick1 with solid fill">
            <a:extLst>
              <a:ext uri="{FF2B5EF4-FFF2-40B4-BE49-F238E27FC236}">
                <a16:creationId xmlns:a16="http://schemas.microsoft.com/office/drawing/2014/main" id="{72DAB3E5-6B6F-0305-9BB1-8F2114DC3FC9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3437021" y="7585091"/>
            <a:ext cx="1853610" cy="1428515"/>
          </a:xfrm>
          <a:prstGeom prst="rect">
            <a:avLst/>
          </a:prstGeom>
        </p:spPr>
      </p:pic>
      <p:pic>
        <p:nvPicPr>
          <p:cNvPr id="2" name="Graphic 1" descr="Badge Tick1 with solid fill">
            <a:extLst>
              <a:ext uri="{FF2B5EF4-FFF2-40B4-BE49-F238E27FC236}">
                <a16:creationId xmlns:a16="http://schemas.microsoft.com/office/drawing/2014/main" id="{E0236335-C2C3-03DE-CF2C-2608C66AEFEC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8443415" y="4243436"/>
            <a:ext cx="1853610" cy="1428515"/>
          </a:xfrm>
          <a:prstGeom prst="rect">
            <a:avLst/>
          </a:prstGeom>
        </p:spPr>
      </p:pic>
      <p:sp>
        <p:nvSpPr>
          <p:cNvPr id="11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65BD284E-F93A-BFD2-D04F-8A14E8CF5A78}"/>
              </a:ext>
            </a:extLst>
          </p:cNvPr>
          <p:cNvSpPr/>
          <p:nvPr/>
        </p:nvSpPr>
        <p:spPr>
          <a:xfrm>
            <a:off x="14580410" y="4248986"/>
            <a:ext cx="5297678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c="http://schemas.openxmlformats.org/markup-compatibility/2006" xmlns:a14="http://schemas.microsoft.com/office/drawing/2010/main" xmlns="" xmlns:m="http://schemas.openxmlformats.org/officeDocument/2006/math" xmlns:ma14="http://schemas.microsoft.com/office/mac/drawingml/2011/main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Need to take care of the last step.</a:t>
            </a:r>
          </a:p>
        </p:txBody>
      </p:sp>
    </p:spTree>
    <p:extLst>
      <p:ext uri="{BB962C8B-B14F-4D97-AF65-F5344CB8AC3E}">
        <p14:creationId xmlns:p14="http://schemas.microsoft.com/office/powerpoint/2010/main" val="880503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75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789A64D-0635-1A9A-57A0-F60B64B1746A}"/>
              </a:ext>
            </a:extLst>
          </p:cNvPr>
          <p:cNvSpPr/>
          <p:nvPr/>
        </p:nvSpPr>
        <p:spPr>
          <a:xfrm>
            <a:off x="9080765" y="4074356"/>
            <a:ext cx="6303102" cy="5720575"/>
          </a:xfrm>
          <a:prstGeom prst="ellipse">
            <a:avLst/>
          </a:prstGeom>
          <a:noFill/>
          <a:ln w="73025" cap="flat" cmpd="sng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8B8776-B95D-3C2C-19CA-6C21C4A9CCC6}"/>
              </a:ext>
            </a:extLst>
          </p:cNvPr>
          <p:cNvCxnSpPr>
            <a:cxnSpLocks/>
          </p:cNvCxnSpPr>
          <p:nvPr/>
        </p:nvCxnSpPr>
        <p:spPr>
          <a:xfrm>
            <a:off x="12232317" y="1546660"/>
            <a:ext cx="0" cy="10775968"/>
          </a:xfrm>
          <a:prstGeom prst="straightConnector1">
            <a:avLst/>
          </a:prstGeom>
          <a:noFill/>
          <a:ln w="73025" cap="flat" cmpd="sng">
            <a:solidFill>
              <a:srgbClr val="FF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717ACE-75E8-15DC-7134-45CB3575CDA2}"/>
              </a:ext>
            </a:extLst>
          </p:cNvPr>
          <p:cNvCxnSpPr>
            <a:cxnSpLocks/>
          </p:cNvCxnSpPr>
          <p:nvPr/>
        </p:nvCxnSpPr>
        <p:spPr>
          <a:xfrm flipH="1">
            <a:off x="7761514" y="6934644"/>
            <a:ext cx="9088194" cy="0"/>
          </a:xfrm>
          <a:prstGeom prst="straightConnector1">
            <a:avLst/>
          </a:prstGeom>
          <a:noFill/>
          <a:ln w="73025" cap="flat" cmpd="sng">
            <a:solidFill>
              <a:schemeClr val="accent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/>
              <p:nvPr/>
            </p:nvSpPr>
            <p:spPr>
              <a:xfrm>
                <a:off x="15793955" y="7333409"/>
                <a:ext cx="1427245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𝑅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3955" y="7333409"/>
                <a:ext cx="1427245" cy="14514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/>
              <p:nvPr/>
            </p:nvSpPr>
            <p:spPr>
              <a:xfrm>
                <a:off x="11591987" y="217715"/>
                <a:ext cx="1099734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𝐼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1987" y="217715"/>
                <a:ext cx="1099734" cy="1451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!!arrow1">
            <a:extLst>
              <a:ext uri="{FF2B5EF4-FFF2-40B4-BE49-F238E27FC236}">
                <a16:creationId xmlns:a16="http://schemas.microsoft.com/office/drawing/2014/main" id="{E51A00EE-3A90-D94D-ADB4-104342203438}"/>
              </a:ext>
            </a:extLst>
          </p:cNvPr>
          <p:cNvCxnSpPr>
            <a:cxnSpLocks/>
            <a:endCxn id="2" idx="7"/>
          </p:cNvCxnSpPr>
          <p:nvPr/>
        </p:nvCxnSpPr>
        <p:spPr>
          <a:xfrm flipV="1">
            <a:off x="12232317" y="4912115"/>
            <a:ext cx="2228482" cy="2022529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!!oval4">
            <a:extLst>
              <a:ext uri="{FF2B5EF4-FFF2-40B4-BE49-F238E27FC236}">
                <a16:creationId xmlns:a16="http://schemas.microsoft.com/office/drawing/2014/main" id="{2AA332D1-A716-CAFD-DD08-4DB29637F6D2}"/>
              </a:ext>
            </a:extLst>
          </p:cNvPr>
          <p:cNvSpPr/>
          <p:nvPr/>
        </p:nvSpPr>
        <p:spPr>
          <a:xfrm>
            <a:off x="14363522" y="4817177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/>
              <p:nvPr/>
            </p:nvSpPr>
            <p:spPr>
              <a:xfrm>
                <a:off x="14722732" y="4115476"/>
                <a:ext cx="5438091" cy="796628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𝜃</m:t>
                          </m:r>
                        </m:sup>
                      </m:sSup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𝑐𝑜𝑠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𝜃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+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𝑖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 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𝑠𝑖𝑛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𝜃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22732" y="4115476"/>
                <a:ext cx="5438091" cy="796628"/>
              </a:xfrm>
              <a:prstGeom prst="rect">
                <a:avLst/>
              </a:prstGeom>
              <a:blipFill>
                <a:blip r:embed="rId4"/>
                <a:stretch>
                  <a:fillRect t="-4762" r="-699" b="-31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here are   children standing in a line. Each child has a rating associated with him/her.">
            <a:extLst>
              <a:ext uri="{FF2B5EF4-FFF2-40B4-BE49-F238E27FC236}">
                <a16:creationId xmlns:a16="http://schemas.microsoft.com/office/drawing/2014/main" id="{49AB43D8-5F79-B43E-FF03-2DDE02A4009D}"/>
              </a:ext>
            </a:extLst>
          </p:cNvPr>
          <p:cNvSpPr/>
          <p:nvPr/>
        </p:nvSpPr>
        <p:spPr>
          <a:xfrm>
            <a:off x="13690476" y="2525640"/>
            <a:ext cx="7061448" cy="1218425"/>
          </a:xfrm>
          <a:prstGeom prst="roundRect">
            <a:avLst>
              <a:gd name="adj" fmla="val 5932"/>
            </a:avLst>
          </a:prstGeom>
          <a:gradFill>
            <a:gsLst>
              <a:gs pos="0">
                <a:schemeClr val="accent1"/>
              </a:gs>
              <a:gs pos="100000">
                <a:schemeClr val="accent2">
                  <a:lumMod val="0"/>
                  <a:lumOff val="100000"/>
                </a:schemeClr>
              </a:gs>
            </a:gsLst>
            <a:lin ang="5460000" scaled="0"/>
          </a:gradFill>
          <a:ln w="12700">
            <a:solidFill>
              <a:srgbClr val="000000"/>
            </a:solidFill>
            <a:miter lim="400000"/>
          </a:ln>
          <a:effectLst>
            <a:outerShdw blurRad="355600" dist="114300" rotWithShape="0">
              <a:srgbClr val="000000">
                <a:alpha val="96558"/>
              </a:srgbClr>
            </a:outerShdw>
            <a:reflection stA="50000" endPos="0" dir="5400000" sy="-100000" algn="bl" rotWithShape="0"/>
          </a:effectLst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1" anchor="ctr"/>
          <a:lstStyle/>
          <a:p>
            <a:pPr algn="ctr" defTabSz="825500">
              <a:lnSpc>
                <a:spcPct val="100000"/>
              </a:lnSpc>
              <a:spcBef>
                <a:spcPts val="0"/>
              </a:spcBef>
              <a:defRPr sz="5000">
                <a:solidFill>
                  <a:srgbClr val="FFFFFF"/>
                </a:solidFill>
                <a:latin typeface="Chalkduster"/>
                <a:ea typeface="Chalkduster"/>
                <a:cs typeface="Chalkduster"/>
                <a:sym typeface="Chalkduster"/>
              </a:defRPr>
            </a:pPr>
            <a:r>
              <a:rPr lang="en-IN" sz="4000" dirty="0">
                <a:solidFill>
                  <a:srgbClr val="7030A0"/>
                </a:solidFill>
                <a:latin typeface="Bradley Hand" pitchFamily="2" charset="77"/>
              </a:rPr>
              <a:t>Euler’s Formula</a:t>
            </a:r>
          </a:p>
        </p:txBody>
      </p:sp>
      <p:sp>
        <p:nvSpPr>
          <p:cNvPr id="5" name="Arc 4">
            <a:extLst>
              <a:ext uri="{FF2B5EF4-FFF2-40B4-BE49-F238E27FC236}">
                <a16:creationId xmlns:a16="http://schemas.microsoft.com/office/drawing/2014/main" id="{C43858FA-A3CF-D104-47E4-90B787B10A60}"/>
              </a:ext>
            </a:extLst>
          </p:cNvPr>
          <p:cNvSpPr/>
          <p:nvPr/>
        </p:nvSpPr>
        <p:spPr>
          <a:xfrm>
            <a:off x="12585779" y="6451917"/>
            <a:ext cx="516827" cy="948475"/>
          </a:xfrm>
          <a:prstGeom prst="arc">
            <a:avLst>
              <a:gd name="adj1" fmla="val 15788578"/>
              <a:gd name="adj2" fmla="val 0"/>
            </a:avLst>
          </a:prstGeom>
          <a:noFill/>
          <a:ln w="889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91439" tIns="45719" rIns="91439" bIns="45719" numCol="1" spcCol="38100" rtlCol="0" anchor="t">
            <a:noAutofit/>
          </a:bodyPr>
          <a:lstStyle/>
          <a:p>
            <a: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7AFFAF-3807-408D-FF09-641BAF7E4CDB}"/>
                  </a:ext>
                </a:extLst>
              </p:cNvPr>
              <p:cNvSpPr txBox="1"/>
              <p:nvPr/>
            </p:nvSpPr>
            <p:spPr>
              <a:xfrm>
                <a:off x="13063584" y="6158764"/>
                <a:ext cx="638380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𝜃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77AFFAF-3807-408D-FF09-641BAF7E4C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063584" y="6158764"/>
                <a:ext cx="638380" cy="767390"/>
              </a:xfrm>
              <a:prstGeom prst="rect">
                <a:avLst/>
              </a:prstGeom>
              <a:blipFill>
                <a:blip r:embed="rId5"/>
                <a:stretch>
                  <a:fillRect l="-11538" r="-7692" b="-322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33112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789A64D-0635-1A9A-57A0-F60B64B1746A}"/>
              </a:ext>
            </a:extLst>
          </p:cNvPr>
          <p:cNvSpPr/>
          <p:nvPr/>
        </p:nvSpPr>
        <p:spPr>
          <a:xfrm>
            <a:off x="9080765" y="4074356"/>
            <a:ext cx="6303102" cy="5720575"/>
          </a:xfrm>
          <a:prstGeom prst="ellipse">
            <a:avLst/>
          </a:prstGeom>
          <a:noFill/>
          <a:ln w="73025" cap="flat" cmpd="sng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8B8776-B95D-3C2C-19CA-6C21C4A9CCC6}"/>
              </a:ext>
            </a:extLst>
          </p:cNvPr>
          <p:cNvCxnSpPr>
            <a:cxnSpLocks/>
          </p:cNvCxnSpPr>
          <p:nvPr/>
        </p:nvCxnSpPr>
        <p:spPr>
          <a:xfrm>
            <a:off x="12232317" y="1546660"/>
            <a:ext cx="0" cy="10775968"/>
          </a:xfrm>
          <a:prstGeom prst="straightConnector1">
            <a:avLst/>
          </a:prstGeom>
          <a:noFill/>
          <a:ln w="73025" cap="flat" cmpd="sng">
            <a:solidFill>
              <a:srgbClr val="FF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717ACE-75E8-15DC-7134-45CB3575CDA2}"/>
              </a:ext>
            </a:extLst>
          </p:cNvPr>
          <p:cNvCxnSpPr>
            <a:cxnSpLocks/>
          </p:cNvCxnSpPr>
          <p:nvPr/>
        </p:nvCxnSpPr>
        <p:spPr>
          <a:xfrm flipH="1">
            <a:off x="7761514" y="6934644"/>
            <a:ext cx="9088194" cy="0"/>
          </a:xfrm>
          <a:prstGeom prst="straightConnector1">
            <a:avLst/>
          </a:prstGeom>
          <a:noFill/>
          <a:ln w="73025" cap="flat" cmpd="sng">
            <a:solidFill>
              <a:schemeClr val="accent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/>
              <p:nvPr/>
            </p:nvSpPr>
            <p:spPr>
              <a:xfrm>
                <a:off x="15793955" y="7333409"/>
                <a:ext cx="1427245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𝑅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3955" y="7333409"/>
                <a:ext cx="1427245" cy="14514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/>
              <p:nvPr/>
            </p:nvSpPr>
            <p:spPr>
              <a:xfrm>
                <a:off x="11591987" y="217715"/>
                <a:ext cx="1099734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𝐼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1987" y="217715"/>
                <a:ext cx="1099734" cy="1451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!!arrow1">
            <a:extLst>
              <a:ext uri="{FF2B5EF4-FFF2-40B4-BE49-F238E27FC236}">
                <a16:creationId xmlns:a16="http://schemas.microsoft.com/office/drawing/2014/main" id="{E51A00EE-3A90-D94D-ADB4-104342203438}"/>
              </a:ext>
            </a:extLst>
          </p:cNvPr>
          <p:cNvCxnSpPr>
            <a:cxnSpLocks/>
            <a:endCxn id="2" idx="6"/>
          </p:cNvCxnSpPr>
          <p:nvPr/>
        </p:nvCxnSpPr>
        <p:spPr>
          <a:xfrm>
            <a:off x="12232317" y="6934644"/>
            <a:ext cx="3151550" cy="0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!!oval4">
            <a:extLst>
              <a:ext uri="{FF2B5EF4-FFF2-40B4-BE49-F238E27FC236}">
                <a16:creationId xmlns:a16="http://schemas.microsoft.com/office/drawing/2014/main" id="{2AA332D1-A716-CAFD-DD08-4DB29637F6D2}"/>
              </a:ext>
            </a:extLst>
          </p:cNvPr>
          <p:cNvSpPr/>
          <p:nvPr/>
        </p:nvSpPr>
        <p:spPr>
          <a:xfrm>
            <a:off x="15286590" y="6839715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/>
              <p:nvPr/>
            </p:nvSpPr>
            <p:spPr>
              <a:xfrm>
                <a:off x="15481144" y="5988091"/>
                <a:ext cx="5353645" cy="788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0</m:t>
                          </m:r>
                        </m:sup>
                      </m:sSup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𝑐𝑜𝑠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0+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𝑖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 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𝑠𝑖𝑛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0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1144" y="5988091"/>
                <a:ext cx="5353645" cy="788999"/>
              </a:xfrm>
              <a:prstGeom prst="rect">
                <a:avLst/>
              </a:prstGeom>
              <a:blipFill>
                <a:blip r:embed="rId4"/>
                <a:stretch>
                  <a:fillRect t="-3175" r="-948" b="-31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5808404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789A64D-0635-1A9A-57A0-F60B64B1746A}"/>
              </a:ext>
            </a:extLst>
          </p:cNvPr>
          <p:cNvSpPr/>
          <p:nvPr/>
        </p:nvSpPr>
        <p:spPr>
          <a:xfrm>
            <a:off x="9080765" y="4074356"/>
            <a:ext cx="6303102" cy="5720575"/>
          </a:xfrm>
          <a:prstGeom prst="ellipse">
            <a:avLst/>
          </a:prstGeom>
          <a:noFill/>
          <a:ln w="73025" cap="flat" cmpd="sng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8B8776-B95D-3C2C-19CA-6C21C4A9CCC6}"/>
              </a:ext>
            </a:extLst>
          </p:cNvPr>
          <p:cNvCxnSpPr>
            <a:cxnSpLocks/>
          </p:cNvCxnSpPr>
          <p:nvPr/>
        </p:nvCxnSpPr>
        <p:spPr>
          <a:xfrm>
            <a:off x="12232317" y="1546660"/>
            <a:ext cx="0" cy="10775968"/>
          </a:xfrm>
          <a:prstGeom prst="straightConnector1">
            <a:avLst/>
          </a:prstGeom>
          <a:noFill/>
          <a:ln w="73025" cap="flat" cmpd="sng">
            <a:solidFill>
              <a:srgbClr val="FF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717ACE-75E8-15DC-7134-45CB3575CDA2}"/>
              </a:ext>
            </a:extLst>
          </p:cNvPr>
          <p:cNvCxnSpPr>
            <a:cxnSpLocks/>
          </p:cNvCxnSpPr>
          <p:nvPr/>
        </p:nvCxnSpPr>
        <p:spPr>
          <a:xfrm flipH="1">
            <a:off x="7761514" y="6934644"/>
            <a:ext cx="9088194" cy="0"/>
          </a:xfrm>
          <a:prstGeom prst="straightConnector1">
            <a:avLst/>
          </a:prstGeom>
          <a:noFill/>
          <a:ln w="73025" cap="flat" cmpd="sng">
            <a:solidFill>
              <a:schemeClr val="accent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/>
              <p:nvPr/>
            </p:nvSpPr>
            <p:spPr>
              <a:xfrm>
                <a:off x="15793955" y="7333409"/>
                <a:ext cx="1427245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𝑅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3955" y="7333409"/>
                <a:ext cx="1427245" cy="14514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/>
              <p:nvPr/>
            </p:nvSpPr>
            <p:spPr>
              <a:xfrm>
                <a:off x="11591987" y="217715"/>
                <a:ext cx="1099734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𝐼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1987" y="217715"/>
                <a:ext cx="1099734" cy="1451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!!arrow1">
            <a:extLst>
              <a:ext uri="{FF2B5EF4-FFF2-40B4-BE49-F238E27FC236}">
                <a16:creationId xmlns:a16="http://schemas.microsoft.com/office/drawing/2014/main" id="{E51A00EE-3A90-D94D-ADB4-104342203438}"/>
              </a:ext>
            </a:extLst>
          </p:cNvPr>
          <p:cNvCxnSpPr>
            <a:cxnSpLocks/>
            <a:endCxn id="2" idx="6"/>
          </p:cNvCxnSpPr>
          <p:nvPr/>
        </p:nvCxnSpPr>
        <p:spPr>
          <a:xfrm>
            <a:off x="12232316" y="6934642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!!oval4">
            <a:extLst>
              <a:ext uri="{FF2B5EF4-FFF2-40B4-BE49-F238E27FC236}">
                <a16:creationId xmlns:a16="http://schemas.microsoft.com/office/drawing/2014/main" id="{2AA332D1-A716-CAFD-DD08-4DB29637F6D2}"/>
              </a:ext>
            </a:extLst>
          </p:cNvPr>
          <p:cNvSpPr/>
          <p:nvPr/>
        </p:nvSpPr>
        <p:spPr>
          <a:xfrm>
            <a:off x="15286590" y="6839715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/>
              <p:nvPr/>
            </p:nvSpPr>
            <p:spPr>
              <a:xfrm>
                <a:off x="15481144" y="5998895"/>
                <a:ext cx="204209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0</m:t>
                          </m:r>
                        </m:sup>
                      </m:sSup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1144" y="5998895"/>
                <a:ext cx="2042097" cy="767390"/>
              </a:xfrm>
              <a:prstGeom prst="rect">
                <a:avLst/>
              </a:prstGeom>
              <a:blipFill>
                <a:blip r:embed="rId4"/>
                <a:stretch>
                  <a:fillRect l="-621" t="-3279" r="-3106" b="-163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27495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789A64D-0635-1A9A-57A0-F60B64B1746A}"/>
              </a:ext>
            </a:extLst>
          </p:cNvPr>
          <p:cNvSpPr/>
          <p:nvPr/>
        </p:nvSpPr>
        <p:spPr>
          <a:xfrm>
            <a:off x="9080765" y="4074356"/>
            <a:ext cx="6303102" cy="5720575"/>
          </a:xfrm>
          <a:prstGeom prst="ellipse">
            <a:avLst/>
          </a:prstGeom>
          <a:noFill/>
          <a:ln w="73025" cap="flat" cmpd="sng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8B8776-B95D-3C2C-19CA-6C21C4A9CCC6}"/>
              </a:ext>
            </a:extLst>
          </p:cNvPr>
          <p:cNvCxnSpPr>
            <a:cxnSpLocks/>
          </p:cNvCxnSpPr>
          <p:nvPr/>
        </p:nvCxnSpPr>
        <p:spPr>
          <a:xfrm>
            <a:off x="12232317" y="1546660"/>
            <a:ext cx="0" cy="10775968"/>
          </a:xfrm>
          <a:prstGeom prst="straightConnector1">
            <a:avLst/>
          </a:prstGeom>
          <a:noFill/>
          <a:ln w="73025" cap="flat" cmpd="sng">
            <a:solidFill>
              <a:srgbClr val="FF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717ACE-75E8-15DC-7134-45CB3575CDA2}"/>
              </a:ext>
            </a:extLst>
          </p:cNvPr>
          <p:cNvCxnSpPr>
            <a:cxnSpLocks/>
          </p:cNvCxnSpPr>
          <p:nvPr/>
        </p:nvCxnSpPr>
        <p:spPr>
          <a:xfrm flipH="1">
            <a:off x="7761514" y="6934644"/>
            <a:ext cx="9088194" cy="0"/>
          </a:xfrm>
          <a:prstGeom prst="straightConnector1">
            <a:avLst/>
          </a:prstGeom>
          <a:noFill/>
          <a:ln w="73025" cap="flat" cmpd="sng">
            <a:solidFill>
              <a:schemeClr val="accent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/>
              <p:nvPr/>
            </p:nvSpPr>
            <p:spPr>
              <a:xfrm>
                <a:off x="15793955" y="7333409"/>
                <a:ext cx="1427245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𝑅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3955" y="7333409"/>
                <a:ext cx="1427245" cy="14514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/>
              <p:nvPr/>
            </p:nvSpPr>
            <p:spPr>
              <a:xfrm>
                <a:off x="11591987" y="217715"/>
                <a:ext cx="1099734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𝐼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1987" y="217715"/>
                <a:ext cx="1099734" cy="1451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!!arrow1">
            <a:extLst>
              <a:ext uri="{FF2B5EF4-FFF2-40B4-BE49-F238E27FC236}">
                <a16:creationId xmlns:a16="http://schemas.microsoft.com/office/drawing/2014/main" id="{E51A00EE-3A90-D94D-ADB4-104342203438}"/>
              </a:ext>
            </a:extLst>
          </p:cNvPr>
          <p:cNvCxnSpPr>
            <a:cxnSpLocks/>
            <a:endCxn id="2" idx="6"/>
          </p:cNvCxnSpPr>
          <p:nvPr/>
        </p:nvCxnSpPr>
        <p:spPr>
          <a:xfrm>
            <a:off x="12232316" y="6934642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!!oval4">
            <a:extLst>
              <a:ext uri="{FF2B5EF4-FFF2-40B4-BE49-F238E27FC236}">
                <a16:creationId xmlns:a16="http://schemas.microsoft.com/office/drawing/2014/main" id="{2AA332D1-A716-CAFD-DD08-4DB29637F6D2}"/>
              </a:ext>
            </a:extLst>
          </p:cNvPr>
          <p:cNvSpPr/>
          <p:nvPr/>
        </p:nvSpPr>
        <p:spPr>
          <a:xfrm>
            <a:off x="15286590" y="6839715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/>
              <p:nvPr/>
            </p:nvSpPr>
            <p:spPr>
              <a:xfrm>
                <a:off x="15481144" y="5998895"/>
                <a:ext cx="204209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0</m:t>
                          </m:r>
                        </m:sup>
                      </m:sSup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1144" y="5998895"/>
                <a:ext cx="2042097" cy="767390"/>
              </a:xfrm>
              <a:prstGeom prst="rect">
                <a:avLst/>
              </a:prstGeom>
              <a:blipFill>
                <a:blip r:embed="rId4"/>
                <a:stretch>
                  <a:fillRect l="-621" t="-3279" r="-3106" b="-163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!!arrow2">
            <a:extLst>
              <a:ext uri="{FF2B5EF4-FFF2-40B4-BE49-F238E27FC236}">
                <a16:creationId xmlns:a16="http://schemas.microsoft.com/office/drawing/2014/main" id="{109B624E-53EF-CF17-DF75-F36AFE3478E1}"/>
              </a:ext>
            </a:extLst>
          </p:cNvPr>
          <p:cNvCxnSpPr>
            <a:cxnSpLocks/>
            <a:endCxn id="2" idx="2"/>
          </p:cNvCxnSpPr>
          <p:nvPr/>
        </p:nvCxnSpPr>
        <p:spPr>
          <a:xfrm flipH="1">
            <a:off x="9080765" y="6934642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96BE-BC44-1C19-B828-B7E4914F5C66}"/>
                  </a:ext>
                </a:extLst>
              </p:cNvPr>
              <p:cNvSpPr txBox="1"/>
              <p:nvPr/>
            </p:nvSpPr>
            <p:spPr>
              <a:xfrm>
                <a:off x="3917838" y="5840125"/>
                <a:ext cx="5474639" cy="788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𝜋</m:t>
                          </m:r>
                        </m:sup>
                      </m:sSup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𝑐𝑜𝑠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𝜋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+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𝑖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 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𝑠𝑖𝑛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𝜋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96BE-BC44-1C19-B828-B7E4914F5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7838" y="5840125"/>
                <a:ext cx="5474639" cy="788999"/>
              </a:xfrm>
              <a:prstGeom prst="rect">
                <a:avLst/>
              </a:prstGeom>
              <a:blipFill>
                <a:blip r:embed="rId5"/>
                <a:stretch>
                  <a:fillRect t="-3175" r="-694" b="-31746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!!oval3">
            <a:extLst>
              <a:ext uri="{FF2B5EF4-FFF2-40B4-BE49-F238E27FC236}">
                <a16:creationId xmlns:a16="http://schemas.microsoft.com/office/drawing/2014/main" id="{D4C2EE86-0E4B-9E15-137D-D2EA2D8873F7}"/>
              </a:ext>
            </a:extLst>
          </p:cNvPr>
          <p:cNvSpPr/>
          <p:nvPr/>
        </p:nvSpPr>
        <p:spPr>
          <a:xfrm>
            <a:off x="8983490" y="6839714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8171803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789A64D-0635-1A9A-57A0-F60B64B1746A}"/>
              </a:ext>
            </a:extLst>
          </p:cNvPr>
          <p:cNvSpPr/>
          <p:nvPr/>
        </p:nvSpPr>
        <p:spPr>
          <a:xfrm>
            <a:off x="9080765" y="4074356"/>
            <a:ext cx="6303102" cy="5720575"/>
          </a:xfrm>
          <a:prstGeom prst="ellipse">
            <a:avLst/>
          </a:prstGeom>
          <a:noFill/>
          <a:ln w="73025" cap="flat" cmpd="sng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8B8776-B95D-3C2C-19CA-6C21C4A9CCC6}"/>
              </a:ext>
            </a:extLst>
          </p:cNvPr>
          <p:cNvCxnSpPr>
            <a:cxnSpLocks/>
          </p:cNvCxnSpPr>
          <p:nvPr/>
        </p:nvCxnSpPr>
        <p:spPr>
          <a:xfrm>
            <a:off x="12232317" y="1546660"/>
            <a:ext cx="0" cy="10775968"/>
          </a:xfrm>
          <a:prstGeom prst="straightConnector1">
            <a:avLst/>
          </a:prstGeom>
          <a:noFill/>
          <a:ln w="73025" cap="flat" cmpd="sng">
            <a:solidFill>
              <a:srgbClr val="FF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717ACE-75E8-15DC-7134-45CB3575CDA2}"/>
              </a:ext>
            </a:extLst>
          </p:cNvPr>
          <p:cNvCxnSpPr>
            <a:cxnSpLocks/>
          </p:cNvCxnSpPr>
          <p:nvPr/>
        </p:nvCxnSpPr>
        <p:spPr>
          <a:xfrm flipH="1">
            <a:off x="7761514" y="6934644"/>
            <a:ext cx="9088194" cy="0"/>
          </a:xfrm>
          <a:prstGeom prst="straightConnector1">
            <a:avLst/>
          </a:prstGeom>
          <a:noFill/>
          <a:ln w="73025" cap="flat" cmpd="sng">
            <a:solidFill>
              <a:schemeClr val="accent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/>
              <p:nvPr/>
            </p:nvSpPr>
            <p:spPr>
              <a:xfrm>
                <a:off x="15793955" y="7333409"/>
                <a:ext cx="1427245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𝑅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793955" y="7333409"/>
                <a:ext cx="1427245" cy="14514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/>
              <p:nvPr/>
            </p:nvSpPr>
            <p:spPr>
              <a:xfrm>
                <a:off x="11591987" y="217715"/>
                <a:ext cx="1099734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𝐼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1987" y="217715"/>
                <a:ext cx="1099734" cy="1451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!!arrow1">
            <a:extLst>
              <a:ext uri="{FF2B5EF4-FFF2-40B4-BE49-F238E27FC236}">
                <a16:creationId xmlns:a16="http://schemas.microsoft.com/office/drawing/2014/main" id="{E51A00EE-3A90-D94D-ADB4-104342203438}"/>
              </a:ext>
            </a:extLst>
          </p:cNvPr>
          <p:cNvCxnSpPr>
            <a:cxnSpLocks/>
            <a:endCxn id="2" idx="6"/>
          </p:cNvCxnSpPr>
          <p:nvPr/>
        </p:nvCxnSpPr>
        <p:spPr>
          <a:xfrm>
            <a:off x="12232316" y="6934642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!!oval4">
            <a:extLst>
              <a:ext uri="{FF2B5EF4-FFF2-40B4-BE49-F238E27FC236}">
                <a16:creationId xmlns:a16="http://schemas.microsoft.com/office/drawing/2014/main" id="{2AA332D1-A716-CAFD-DD08-4DB29637F6D2}"/>
              </a:ext>
            </a:extLst>
          </p:cNvPr>
          <p:cNvSpPr/>
          <p:nvPr/>
        </p:nvSpPr>
        <p:spPr>
          <a:xfrm>
            <a:off x="15286590" y="6839715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/>
              <p:nvPr/>
            </p:nvSpPr>
            <p:spPr>
              <a:xfrm>
                <a:off x="15481144" y="5998895"/>
                <a:ext cx="204209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0</m:t>
                          </m:r>
                        </m:sup>
                      </m:sSup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81144" y="5998895"/>
                <a:ext cx="2042097" cy="767390"/>
              </a:xfrm>
              <a:prstGeom prst="rect">
                <a:avLst/>
              </a:prstGeom>
              <a:blipFill>
                <a:blip r:embed="rId4"/>
                <a:stretch>
                  <a:fillRect l="-621" t="-3279" r="-3106" b="-163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!!arrow2">
            <a:extLst>
              <a:ext uri="{FF2B5EF4-FFF2-40B4-BE49-F238E27FC236}">
                <a16:creationId xmlns:a16="http://schemas.microsoft.com/office/drawing/2014/main" id="{109B624E-53EF-CF17-DF75-F36AFE3478E1}"/>
              </a:ext>
            </a:extLst>
          </p:cNvPr>
          <p:cNvCxnSpPr>
            <a:cxnSpLocks/>
            <a:endCxn id="2" idx="2"/>
          </p:cNvCxnSpPr>
          <p:nvPr/>
        </p:nvCxnSpPr>
        <p:spPr>
          <a:xfrm flipH="1">
            <a:off x="9080765" y="6934642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96BE-BC44-1C19-B828-B7E4914F5C66}"/>
                  </a:ext>
                </a:extLst>
              </p:cNvPr>
              <p:cNvSpPr txBox="1"/>
              <p:nvPr/>
            </p:nvSpPr>
            <p:spPr>
              <a:xfrm>
                <a:off x="5872494" y="5820219"/>
                <a:ext cx="2705741" cy="788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𝜋</m:t>
                          </m:r>
                        </m:sup>
                      </m:sSup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96BE-BC44-1C19-B828-B7E4914F5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494" y="5820219"/>
                <a:ext cx="2705741" cy="788999"/>
              </a:xfrm>
              <a:prstGeom prst="rect">
                <a:avLst/>
              </a:prstGeom>
              <a:blipFill>
                <a:blip r:embed="rId5"/>
                <a:stretch>
                  <a:fillRect t="-3175" r="-2336" b="-1587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oval3">
            <a:extLst>
              <a:ext uri="{FF2B5EF4-FFF2-40B4-BE49-F238E27FC236}">
                <a16:creationId xmlns:a16="http://schemas.microsoft.com/office/drawing/2014/main" id="{79D36401-44F8-754C-B7B7-47B79D24033E}"/>
              </a:ext>
            </a:extLst>
          </p:cNvPr>
          <p:cNvSpPr/>
          <p:nvPr/>
        </p:nvSpPr>
        <p:spPr>
          <a:xfrm>
            <a:off x="8983490" y="6839714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</p:spTree>
    <p:extLst>
      <p:ext uri="{BB962C8B-B14F-4D97-AF65-F5344CB8AC3E}">
        <p14:creationId xmlns:p14="http://schemas.microsoft.com/office/powerpoint/2010/main" val="6319761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E789A64D-0635-1A9A-57A0-F60B64B1746A}"/>
              </a:ext>
            </a:extLst>
          </p:cNvPr>
          <p:cNvSpPr/>
          <p:nvPr/>
        </p:nvSpPr>
        <p:spPr>
          <a:xfrm>
            <a:off x="3360449" y="4180682"/>
            <a:ext cx="6303102" cy="5720575"/>
          </a:xfrm>
          <a:prstGeom prst="ellipse">
            <a:avLst/>
          </a:prstGeom>
          <a:noFill/>
          <a:ln w="73025" cap="flat" cmpd="sng">
            <a:solidFill>
              <a:schemeClr val="accent3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08B8776-B95D-3C2C-19CA-6C21C4A9CCC6}"/>
              </a:ext>
            </a:extLst>
          </p:cNvPr>
          <p:cNvCxnSpPr>
            <a:cxnSpLocks/>
          </p:cNvCxnSpPr>
          <p:nvPr/>
        </p:nvCxnSpPr>
        <p:spPr>
          <a:xfrm>
            <a:off x="6512001" y="1652986"/>
            <a:ext cx="0" cy="10775968"/>
          </a:xfrm>
          <a:prstGeom prst="straightConnector1">
            <a:avLst/>
          </a:prstGeom>
          <a:noFill/>
          <a:ln w="73025" cap="flat" cmpd="sng">
            <a:solidFill>
              <a:srgbClr val="FF0000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7717ACE-75E8-15DC-7134-45CB3575CDA2}"/>
              </a:ext>
            </a:extLst>
          </p:cNvPr>
          <p:cNvCxnSpPr>
            <a:cxnSpLocks/>
          </p:cNvCxnSpPr>
          <p:nvPr/>
        </p:nvCxnSpPr>
        <p:spPr>
          <a:xfrm flipH="1">
            <a:off x="2041198" y="7040970"/>
            <a:ext cx="9088194" cy="0"/>
          </a:xfrm>
          <a:prstGeom prst="straightConnector1">
            <a:avLst/>
          </a:prstGeom>
          <a:noFill/>
          <a:ln w="73025" cap="flat" cmpd="sng">
            <a:solidFill>
              <a:schemeClr val="accent1"/>
            </a:solidFill>
            <a:prstDash val="solid"/>
            <a:miter lim="400000"/>
            <a:headEnd type="triangle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/>
              <p:nvPr/>
            </p:nvSpPr>
            <p:spPr>
              <a:xfrm>
                <a:off x="10073639" y="7439735"/>
                <a:ext cx="1427245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𝑅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C94A106-AB4C-BF45-F72F-C86608791E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73639" y="7439735"/>
                <a:ext cx="1427245" cy="14514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/>
              <p:nvPr/>
            </p:nvSpPr>
            <p:spPr>
              <a:xfrm>
                <a:off x="5871671" y="324041"/>
                <a:ext cx="1099734" cy="145142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𝐼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chemeClr val="accent1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8D520E5C-A27D-DF12-6421-9B5B1F526D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1671" y="324041"/>
                <a:ext cx="1099734" cy="14514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0" name="!!arrow1">
            <a:extLst>
              <a:ext uri="{FF2B5EF4-FFF2-40B4-BE49-F238E27FC236}">
                <a16:creationId xmlns:a16="http://schemas.microsoft.com/office/drawing/2014/main" id="{E51A00EE-3A90-D94D-ADB4-104342203438}"/>
              </a:ext>
            </a:extLst>
          </p:cNvPr>
          <p:cNvCxnSpPr>
            <a:cxnSpLocks/>
            <a:endCxn id="2" idx="6"/>
          </p:cNvCxnSpPr>
          <p:nvPr/>
        </p:nvCxnSpPr>
        <p:spPr>
          <a:xfrm>
            <a:off x="6512000" y="7040968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23" name="!!oval4">
            <a:extLst>
              <a:ext uri="{FF2B5EF4-FFF2-40B4-BE49-F238E27FC236}">
                <a16:creationId xmlns:a16="http://schemas.microsoft.com/office/drawing/2014/main" id="{2AA332D1-A716-CAFD-DD08-4DB29637F6D2}"/>
              </a:ext>
            </a:extLst>
          </p:cNvPr>
          <p:cNvSpPr/>
          <p:nvPr/>
        </p:nvSpPr>
        <p:spPr>
          <a:xfrm>
            <a:off x="9566274" y="6946041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/>
              <p:nvPr/>
            </p:nvSpPr>
            <p:spPr>
              <a:xfrm>
                <a:off x="9760828" y="6105221"/>
                <a:ext cx="2042097" cy="76739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0</m:t>
                          </m:r>
                        </m:sup>
                      </m:sSup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1B2AC36-FB31-4C2B-D60E-B4E172ADC1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0828" y="6105221"/>
                <a:ext cx="2042097" cy="767390"/>
              </a:xfrm>
              <a:prstGeom prst="rect">
                <a:avLst/>
              </a:prstGeom>
              <a:blipFill>
                <a:blip r:embed="rId4"/>
                <a:stretch>
                  <a:fillRect t="-1639" r="-3086" b="-3279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" name="!!arrow2">
            <a:extLst>
              <a:ext uri="{FF2B5EF4-FFF2-40B4-BE49-F238E27FC236}">
                <a16:creationId xmlns:a16="http://schemas.microsoft.com/office/drawing/2014/main" id="{109B624E-53EF-CF17-DF75-F36AFE3478E1}"/>
              </a:ext>
            </a:extLst>
          </p:cNvPr>
          <p:cNvCxnSpPr>
            <a:cxnSpLocks/>
            <a:endCxn id="2" idx="2"/>
          </p:cNvCxnSpPr>
          <p:nvPr/>
        </p:nvCxnSpPr>
        <p:spPr>
          <a:xfrm flipH="1">
            <a:off x="3360449" y="7040968"/>
            <a:ext cx="3151551" cy="2"/>
          </a:xfrm>
          <a:prstGeom prst="straightConnector1">
            <a:avLst/>
          </a:prstGeom>
          <a:noFill/>
          <a:ln w="889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96BE-BC44-1C19-B828-B7E4914F5C66}"/>
                  </a:ext>
                </a:extLst>
              </p:cNvPr>
              <p:cNvSpPr txBox="1"/>
              <p:nvPr/>
            </p:nvSpPr>
            <p:spPr>
              <a:xfrm>
                <a:off x="152178" y="5926545"/>
                <a:ext cx="2705741" cy="788999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none"/>
            </p:style>
            <p:txBody>
              <a:bodyPr rot="0" spcFirstLastPara="1" vertOverflow="overflow" horzOverflow="overflow" vert="horz" wrap="none" lIns="50800" tIns="50800" rIns="50800" bIns="50800" numCol="1" spcCol="38100" rtlCol="0" anchor="ctr">
                <a:spAutoFit/>
              </a:bodyPr>
              <a:lstStyle/>
              <a:p>
                <a:pPr marL="0" marR="0" indent="0" algn="l" defTabSz="2438338" rtl="0" fontAlgn="auto" latinLnBrk="0" hangingPunct="0">
                  <a:lnSpc>
                    <a:spcPct val="90000"/>
                  </a:lnSpc>
                  <a:spcBef>
                    <a:spcPts val="45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</m:ctrlPr>
                        </m:sSupPr>
                        <m:e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𝑒</m:t>
                          </m:r>
                        </m:e>
                        <m:sup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𝑖</m:t>
                          </m:r>
                          <m:r>
                            <a:rPr kumimoji="0" lang="en-US" sz="4800" b="0" i="1" u="none" strike="noStrike" cap="none" spc="0" normalizeH="0" baseline="0" smtClean="0">
                              <a:ln>
                                <a:noFill/>
                              </a:ln>
                              <a:solidFill>
                                <a:srgbClr val="000000"/>
                              </a:solidFill>
                              <a:effectLst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  <a:sym typeface="Helvetica Neue"/>
                            </a:rPr>
                            <m:t>𝜋</m:t>
                          </m:r>
                        </m:sup>
                      </m:sSup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=</m:t>
                      </m:r>
                      <m:r>
                        <a:rPr kumimoji="0" lang="en-US" sz="4800" b="0" i="1" u="none" strike="noStrike" cap="none" spc="0" normalizeH="0" baseline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  <a:sym typeface="Helvetica Neue"/>
                        </a:rPr>
                        <m:t>−1</m:t>
                      </m:r>
                    </m:oMath>
                  </m:oMathPara>
                </a14:m>
                <a:endParaRPr kumimoji="0" lang="en-US" sz="4800" b="0" i="0" u="none" strike="noStrike" cap="none" spc="0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uFillTx/>
                  <a:latin typeface="+mn-lt"/>
                  <a:ea typeface="+mn-ea"/>
                  <a:cs typeface="+mn-cs"/>
                  <a:sym typeface="Helvetica Neue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1AC96BE-BC44-1C19-B828-B7E4914F5C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178" y="5926545"/>
                <a:ext cx="2705741" cy="788999"/>
              </a:xfrm>
              <a:prstGeom prst="rect">
                <a:avLst/>
              </a:prstGeom>
              <a:blipFill>
                <a:blip r:embed="rId5"/>
                <a:stretch>
                  <a:fillRect t="-1587" r="-1869" b="-3175"/>
                </a:stretch>
              </a:blipFill>
              <a:ln w="12700" cap="flat">
                <a:noFill/>
                <a:miter lim="400000"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!!oval3">
            <a:extLst>
              <a:ext uri="{FF2B5EF4-FFF2-40B4-BE49-F238E27FC236}">
                <a16:creationId xmlns:a16="http://schemas.microsoft.com/office/drawing/2014/main" id="{79D36401-44F8-754C-B7B7-47B79D24033E}"/>
              </a:ext>
            </a:extLst>
          </p:cNvPr>
          <p:cNvSpPr/>
          <p:nvPr/>
        </p:nvSpPr>
        <p:spPr>
          <a:xfrm>
            <a:off x="3263174" y="6946040"/>
            <a:ext cx="194554" cy="189855"/>
          </a:xfrm>
          <a:prstGeom prst="ellipse">
            <a:avLst/>
          </a:prstGeom>
          <a:solidFill>
            <a:srgbClr val="7030A0"/>
          </a:soli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FFFFFF"/>
              </a:solidFill>
              <a:effectLst/>
              <a:uFillTx/>
              <a:latin typeface="Helvetica Neue Medium"/>
              <a:ea typeface="Helvetica Neue Medium"/>
              <a:cs typeface="Helvetica Neue Medium"/>
              <a:sym typeface="Helvetica Neue Medium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3239ACB9-3087-3CF3-53D2-F45FEF6C9E63}"/>
                  </a:ext>
                </a:extLst>
              </p:cNvPr>
              <p:cNvSpPr/>
              <p:nvPr/>
            </p:nvSpPr>
            <p:spPr>
              <a:xfrm>
                <a:off x="12192000" y="1166253"/>
                <a:ext cx="11646195" cy="4235087"/>
              </a:xfrm>
              <a:prstGeom prst="roundRect">
                <a:avLst>
                  <a:gd name="adj" fmla="val 5932"/>
                </a:avLst>
              </a:prstGeom>
              <a:gradFill>
                <a:gsLst>
                  <a:gs pos="0">
                    <a:schemeClr val="accent1"/>
                  </a:gs>
                  <a:gs pos="100000">
                    <a:schemeClr val="accent2">
                      <a:lumMod val="0"/>
                      <a:lumOff val="100000"/>
                    </a:schemeClr>
                  </a:gs>
                </a:gsLst>
                <a:lin ang="5460000" scaled="0"/>
              </a:grad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="" val="1"/>
                </a:ext>
              </a:extLst>
            </p:spPr>
            <p:txBody>
              <a:bodyPr lIns="50800" tIns="50800" rIns="50800" bIns="50800" numCol="1" anchor="ctr"/>
              <a:lstStyle/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These are two roots of unity.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Or, what is the solution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  <m:sup>
                        <m:r>
                          <a:rPr lang="en-US" sz="40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4000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?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This picture gives the solution to this problem.</a:t>
                </a:r>
              </a:p>
              <a:p>
                <a:pPr marL="571500" indent="-571500" defTabSz="825500">
                  <a:lnSpc>
                    <a:spcPct val="100000"/>
                  </a:lnSpc>
                  <a:spcBef>
                    <a:spcPts val="0"/>
                  </a:spcBef>
                  <a:buFont typeface="Arial" panose="020B0604020202020204" pitchFamily="34" charset="0"/>
                  <a:buChar char="•"/>
                  <a:defRPr sz="5000">
                    <a:solidFill>
                      <a:srgbClr val="FFFFFF"/>
                    </a:solidFill>
                    <a:latin typeface="Chalkduster"/>
                    <a:ea typeface="Chalkduster"/>
                    <a:cs typeface="Chalkduster"/>
                    <a:sym typeface="Chalkduster"/>
                  </a:defRPr>
                </a:pPr>
                <a:r>
                  <a:rPr lang="en-IN" sz="4000" dirty="0">
                    <a:solidFill>
                      <a:srgbClr val="7030A0"/>
                    </a:solidFill>
                    <a:latin typeface="Bradley Hand" pitchFamily="2" charset="77"/>
                  </a:rPr>
                  <a:t>Interestingly, we can extend this approach.</a:t>
                </a:r>
              </a:p>
            </p:txBody>
          </p:sp>
        </mc:Choice>
        <mc:Fallback xmlns="">
          <p:sp>
            <p:nvSpPr>
              <p:cNvPr id="5" name="There are   children standing in a line. Each child has a rating associated with him/her.">
                <a:extLst>
                  <a:ext uri="{FF2B5EF4-FFF2-40B4-BE49-F238E27FC236}">
                    <a16:creationId xmlns:a16="http://schemas.microsoft.com/office/drawing/2014/main" id="{3239ACB9-3087-3CF3-53D2-F45FEF6C9E6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2000" y="1166253"/>
                <a:ext cx="11646195" cy="4235087"/>
              </a:xfrm>
              <a:prstGeom prst="roundRect">
                <a:avLst>
                  <a:gd name="adj" fmla="val 5932"/>
                </a:avLst>
              </a:prstGeom>
              <a:blipFill>
                <a:blip r:embed="rId6"/>
                <a:stretch>
                  <a:fillRect/>
                </a:stretch>
              </a:blipFill>
              <a:ln w="12700">
                <a:solidFill>
                  <a:srgbClr val="000000"/>
                </a:solidFill>
                <a:miter lim="400000"/>
              </a:ln>
              <a:effectLst>
                <a:outerShdw blurRad="355600" dist="114300" rotWithShape="0">
                  <a:srgbClr val="000000">
                    <a:alpha val="96558"/>
                  </a:srgbClr>
                </a:outerShdw>
                <a:reflection stA="50000" endPos="0" dir="5400000" sy="-100000" algn="bl" rotWithShape="0"/>
              </a:effectLst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681142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2438338" rtl="0" fontAlgn="auto" latinLnBrk="0" hangingPunct="0">
          <a:lnSpc>
            <a:spcPct val="90000"/>
          </a:lnSpc>
          <a:spcBef>
            <a:spcPts val="4500"/>
          </a:spcBef>
          <a:spcAft>
            <a:spcPts val="0"/>
          </a:spcAft>
          <a:buClrTx/>
          <a:buSzTx/>
          <a:buFontTx/>
          <a:buNone/>
          <a:tabLst/>
          <a:defRPr kumimoji="0" sz="4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4564</TotalTime>
  <Words>2777</Words>
  <Application>Microsoft Macintosh PowerPoint</Application>
  <PresentationFormat>Custom</PresentationFormat>
  <Paragraphs>416</Paragraphs>
  <Slides>36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Arial</vt:lpstr>
      <vt:lpstr>Bradley Hand</vt:lpstr>
      <vt:lpstr>Cambria Math</vt:lpstr>
      <vt:lpstr>Chalkduster</vt:lpstr>
      <vt:lpstr>Helvetica Neue</vt:lpstr>
      <vt:lpstr>Helvetica Neue Medium</vt:lpstr>
      <vt:lpstr>21_BasicWhite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Manoj Gupta</cp:lastModifiedBy>
  <cp:revision>524</cp:revision>
  <dcterms:modified xsi:type="dcterms:W3CDTF">2024-09-06T06:01:25Z</dcterms:modified>
</cp:coreProperties>
</file>