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91" r:id="rId14"/>
    <p:sldId id="292" r:id="rId15"/>
    <p:sldId id="293" r:id="rId16"/>
    <p:sldId id="294" r:id="rId17"/>
    <p:sldId id="295" r:id="rId18"/>
    <p:sldId id="270" r:id="rId19"/>
    <p:sldId id="272" r:id="rId20"/>
    <p:sldId id="273" r:id="rId21"/>
    <p:sldId id="279" r:id="rId22"/>
    <p:sldId id="274" r:id="rId23"/>
    <p:sldId id="280" r:id="rId24"/>
    <p:sldId id="275" r:id="rId25"/>
    <p:sldId id="276" r:id="rId26"/>
    <p:sldId id="271" r:id="rId27"/>
    <p:sldId id="277" r:id="rId28"/>
    <p:sldId id="281" r:id="rId29"/>
    <p:sldId id="284" r:id="rId30"/>
    <p:sldId id="285" r:id="rId31"/>
    <p:sldId id="286" r:id="rId32"/>
    <p:sldId id="289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8"/>
    <p:restoredTop sz="94711"/>
  </p:normalViewPr>
  <p:slideViewPr>
    <p:cSldViewPr snapToGrid="0">
      <p:cViewPr varScale="1">
        <p:scale>
          <a:sx n="66" d="100"/>
          <a:sy n="66" d="100"/>
        </p:scale>
        <p:origin x="2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Marathon Runner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40324" y="5245197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7284949" y="8247124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90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9332174" y="685800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2174" y="6858000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4196" r="-2797" b="-180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152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box12">
            <a:extLst>
              <a:ext uri="{FF2B5EF4-FFF2-40B4-BE49-F238E27FC236}">
                <a16:creationId xmlns:a16="http://schemas.microsoft.com/office/drawing/2014/main" id="{A847D663-39C4-8D2F-0C07-36AAF0FF1347}"/>
              </a:ext>
            </a:extLst>
          </p:cNvPr>
          <p:cNvSpPr txBox="1"/>
          <p:nvPr/>
        </p:nvSpPr>
        <p:spPr>
          <a:xfrm>
            <a:off x="674451" y="282575"/>
            <a:ext cx="2303509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You are given an array days of size n. days[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] denotes the distance you can run on the 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i-th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 day. There are following constraints: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1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/>
              <p:nvPr/>
            </p:nvSpPr>
            <p:spPr>
              <a:xfrm>
                <a:off x="6473169" y="4278618"/>
                <a:ext cx="11437662" cy="3277551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1) You starts with energy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1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169" y="4278618"/>
                <a:ext cx="11437662" cy="327755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 l="-1774" t="-769" b="-6154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box10">
            <a:extLst>
              <a:ext uri="{FF2B5EF4-FFF2-40B4-BE49-F238E27FC236}">
                <a16:creationId xmlns:a16="http://schemas.microsoft.com/office/drawing/2014/main" id="{A87BA0B1-8A88-6116-339E-19DA2D70AB82}"/>
              </a:ext>
            </a:extLst>
          </p:cNvPr>
          <p:cNvSpPr txBox="1"/>
          <p:nvPr/>
        </p:nvSpPr>
        <p:spPr>
          <a:xfrm>
            <a:off x="503001" y="7756301"/>
            <a:ext cx="23035098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What is the maximum distance you can run in the marathon?</a:t>
            </a:r>
          </a:p>
        </p:txBody>
      </p:sp>
      <p:sp>
        <p:nvSpPr>
          <p:cNvPr id="2" name="!!box10">
            <a:extLst>
              <a:ext uri="{FF2B5EF4-FFF2-40B4-BE49-F238E27FC236}">
                <a16:creationId xmlns:a16="http://schemas.microsoft.com/office/drawing/2014/main" id="{E4D6E731-1D08-F88B-8CA5-31A1107A0E7A}"/>
              </a:ext>
            </a:extLst>
          </p:cNvPr>
          <p:cNvSpPr txBox="1"/>
          <p:nvPr/>
        </p:nvSpPr>
        <p:spPr>
          <a:xfrm>
            <a:off x="674451" y="11136791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How would you solve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487348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13446501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15998570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74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258550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7367" y="9637488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5585449" y="8129409"/>
            <a:ext cx="3888188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5906058" y="12318344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entagon 9">
                <a:extLst>
                  <a:ext uri="{FF2B5EF4-FFF2-40B4-BE49-F238E27FC236}">
                    <a16:creationId xmlns:a16="http://schemas.microsoft.com/office/drawing/2014/main" id="{298992AA-90B6-0CF7-A353-C5475BC76C45}"/>
                  </a:ext>
                </a:extLst>
              </p:cNvPr>
              <p:cNvSpPr/>
              <p:nvPr/>
            </p:nvSpPr>
            <p:spPr>
              <a:xfrm>
                <a:off x="9552561" y="10839778"/>
                <a:ext cx="3888187" cy="595035"/>
              </a:xfrm>
              <a:prstGeom prst="homePlat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𝑑𝑎𝑦𝑠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=40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0" name="Pentagon 9">
                <a:extLst>
                  <a:ext uri="{FF2B5EF4-FFF2-40B4-BE49-F238E27FC236}">
                    <a16:creationId xmlns:a16="http://schemas.microsoft.com/office/drawing/2014/main" id="{298992AA-90B6-0CF7-A353-C5475BC76C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561" y="10839778"/>
                <a:ext cx="3888187" cy="595035"/>
              </a:xfrm>
              <a:prstGeom prst="homePlate">
                <a:avLst/>
              </a:prstGeom>
              <a:blipFill>
                <a:blip r:embed="rId6"/>
                <a:stretch>
                  <a:fillRect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!!energyminus1">
                <a:extLst>
                  <a:ext uri="{FF2B5EF4-FFF2-40B4-BE49-F238E27FC236}">
                    <a16:creationId xmlns:a16="http://schemas.microsoft.com/office/drawing/2014/main" id="{3137C94A-26FB-B42E-8F32-41909CADF095}"/>
                  </a:ext>
                </a:extLst>
              </p:cNvPr>
              <p:cNvSpPr txBox="1"/>
              <p:nvPr/>
            </p:nvSpPr>
            <p:spPr>
              <a:xfrm>
                <a:off x="8301041" y="10072387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1" name="!!energyminus1">
                <a:extLst>
                  <a:ext uri="{FF2B5EF4-FFF2-40B4-BE49-F238E27FC236}">
                    <a16:creationId xmlns:a16="http://schemas.microsoft.com/office/drawing/2014/main" id="{3137C94A-26FB-B42E-8F32-41909CADF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041" y="10072387"/>
                <a:ext cx="1804853" cy="767390"/>
              </a:xfrm>
              <a:prstGeom prst="rect">
                <a:avLst/>
              </a:prstGeom>
              <a:blipFill>
                <a:blip r:embed="rId7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619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13446501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66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398" y="9637486"/>
            <a:ext cx="2680855" cy="2680855"/>
          </a:xfrm>
          <a:prstGeom prst="rect">
            <a:avLst/>
          </a:prstGeom>
        </p:spPr>
      </p:pic>
      <p:sp>
        <p:nvSpPr>
          <p:cNvPr id="8" name="!!daynminus1">
            <a:extLst>
              <a:ext uri="{FF2B5EF4-FFF2-40B4-BE49-F238E27FC236}">
                <a16:creationId xmlns:a16="http://schemas.microsoft.com/office/drawing/2014/main" id="{95569192-8547-32F8-CEBB-055BE9498DC6}"/>
              </a:ext>
            </a:extLst>
          </p:cNvPr>
          <p:cNvSpPr/>
          <p:nvPr/>
        </p:nvSpPr>
        <p:spPr>
          <a:xfrm>
            <a:off x="3962479" y="8129407"/>
            <a:ext cx="3985465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4283089" y="12318342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/>
              <p:nvPr/>
            </p:nvSpPr>
            <p:spPr>
              <a:xfrm>
                <a:off x="6795253" y="9823337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=4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10" name="!!energyminus1">
                <a:extLst>
                  <a:ext uri="{FF2B5EF4-FFF2-40B4-BE49-F238E27FC236}">
                    <a16:creationId xmlns:a16="http://schemas.microsoft.com/office/drawing/2014/main" id="{4AA4BC1C-61C0-4BC1-34E9-2E14E77D7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253" y="9823337"/>
                <a:ext cx="1804853" cy="767390"/>
              </a:xfrm>
              <a:prstGeom prst="rect">
                <a:avLst/>
              </a:prstGeom>
              <a:blipFill>
                <a:blip r:embed="rId6"/>
                <a:stretch>
                  <a:fillRect l="-4196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5F64E5E0-E8D2-08AC-AECC-08068807FB0B}"/>
                  </a:ext>
                </a:extLst>
              </p:cNvPr>
              <p:cNvSpPr/>
              <p:nvPr/>
            </p:nvSpPr>
            <p:spPr>
              <a:xfrm>
                <a:off x="8510158" y="10792064"/>
                <a:ext cx="3888187" cy="595035"/>
              </a:xfrm>
              <a:prstGeom prst="homePlat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𝑑𝑎𝑦𝑠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=40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5F64E5E0-E8D2-08AC-AECC-08068807F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158" y="10792064"/>
                <a:ext cx="3888187" cy="595035"/>
              </a:xfrm>
              <a:prstGeom prst="homePlate">
                <a:avLst/>
              </a:prstGeom>
              <a:blipFill>
                <a:blip r:embed="rId7"/>
                <a:stretch>
                  <a:fillRect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!!box10">
            <a:extLst>
              <a:ext uri="{FF2B5EF4-FFF2-40B4-BE49-F238E27FC236}">
                <a16:creationId xmlns:a16="http://schemas.microsoft.com/office/drawing/2014/main" id="{FC05DCB1-19E1-CC36-CCE5-61DF6302FFC7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(1)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5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2" y="812940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=3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0" y="10495832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10">
            <a:extLst>
              <a:ext uri="{FF2B5EF4-FFF2-40B4-BE49-F238E27FC236}">
                <a16:creationId xmlns:a16="http://schemas.microsoft.com/office/drawing/2014/main" id="{F8B3DD3B-DBAC-969D-47C6-B5EDE380A8D3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(2)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641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/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b="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CAD4E0B1-E707-62CE-308E-9E7EC2C4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25856"/>
                <a:ext cx="23035098" cy="7489230"/>
              </a:xfrm>
              <a:prstGeom prst="rect">
                <a:avLst/>
              </a:prstGeom>
              <a:blipFill>
                <a:blip r:embed="rId2"/>
                <a:stretch>
                  <a:fillRect l="-1654" t="-2538" b="-52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 descr="Run outline">
            <a:extLst>
              <a:ext uri="{FF2B5EF4-FFF2-40B4-BE49-F238E27FC236}">
                <a16:creationId xmlns:a16="http://schemas.microsoft.com/office/drawing/2014/main" id="{42EC798A-502B-EC78-651E-0856F8E5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20" y="9637488"/>
            <a:ext cx="2680855" cy="2680855"/>
          </a:xfrm>
          <a:prstGeom prst="rect">
            <a:avLst/>
          </a:prstGeom>
        </p:spPr>
      </p:pic>
      <p:sp>
        <p:nvSpPr>
          <p:cNvPr id="3" name="!!box9">
            <a:extLst>
              <a:ext uri="{FF2B5EF4-FFF2-40B4-BE49-F238E27FC236}">
                <a16:creationId xmlns:a16="http://schemas.microsoft.com/office/drawing/2014/main" id="{183CD874-1553-2D3F-3345-AF6987E1FB0D}"/>
              </a:ext>
            </a:extLst>
          </p:cNvPr>
          <p:cNvSpPr/>
          <p:nvPr/>
        </p:nvSpPr>
        <p:spPr>
          <a:xfrm>
            <a:off x="13767111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4" name="!!box8">
            <a:extLst>
              <a:ext uri="{FF2B5EF4-FFF2-40B4-BE49-F238E27FC236}">
                <a16:creationId xmlns:a16="http://schemas.microsoft.com/office/drawing/2014/main" id="{80A54A48-AAF7-7D7A-7132-BA69BF48E2A4}"/>
              </a:ext>
            </a:extLst>
          </p:cNvPr>
          <p:cNvSpPr/>
          <p:nvPr/>
        </p:nvSpPr>
        <p:spPr>
          <a:xfrm>
            <a:off x="13446501" y="8129408"/>
            <a:ext cx="3888187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n-1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/>
              <p:nvPr/>
            </p:nvSpPr>
            <p:spPr>
              <a:xfrm>
                <a:off x="15998571" y="11167258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=2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993F9170-FC86-BB91-C669-327463D7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71" y="11167258"/>
                <a:ext cx="1804853" cy="767390"/>
              </a:xfrm>
              <a:prstGeom prst="rect">
                <a:avLst/>
              </a:prstGeom>
              <a:blipFill>
                <a:blip r:embed="rId5"/>
                <a:stretch>
                  <a:fillRect l="-3472" r="-2778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!!gnminus1" descr="Run outline">
            <a:extLst>
              <a:ext uri="{FF2B5EF4-FFF2-40B4-BE49-F238E27FC236}">
                <a16:creationId xmlns:a16="http://schemas.microsoft.com/office/drawing/2014/main" id="{68F442D8-06CF-33D1-EB7B-F24D627E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8419" y="9637487"/>
            <a:ext cx="2680855" cy="2680855"/>
          </a:xfrm>
          <a:prstGeom prst="rect">
            <a:avLst/>
          </a:prstGeom>
        </p:spPr>
      </p:pic>
      <p:sp>
        <p:nvSpPr>
          <p:cNvPr id="9" name="!!distancenminus1">
            <a:extLst>
              <a:ext uri="{FF2B5EF4-FFF2-40B4-BE49-F238E27FC236}">
                <a16:creationId xmlns:a16="http://schemas.microsoft.com/office/drawing/2014/main" id="{1A097996-27D9-7A96-0754-1B24F7CD65FE}"/>
              </a:ext>
            </a:extLst>
          </p:cNvPr>
          <p:cNvSpPr/>
          <p:nvPr/>
        </p:nvSpPr>
        <p:spPr>
          <a:xfrm>
            <a:off x="13767110" y="12318343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0" name="!!box10">
            <a:extLst>
              <a:ext uri="{FF2B5EF4-FFF2-40B4-BE49-F238E27FC236}">
                <a16:creationId xmlns:a16="http://schemas.microsoft.com/office/drawing/2014/main" id="{843E2AC1-161F-2AE4-B4F5-A85D87D6A9C3}"/>
              </a:ext>
            </a:extLst>
          </p:cNvPr>
          <p:cNvSpPr txBox="1"/>
          <p:nvPr/>
        </p:nvSpPr>
        <p:spPr>
          <a:xfrm>
            <a:off x="18646633" y="10320399"/>
            <a:ext cx="573736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00B050"/>
                </a:solidFill>
                <a:latin typeface="Bradley Hand" pitchFamily="2" charset="77"/>
              </a:rPr>
              <a:t>Possibility (2)</a:t>
            </a:r>
            <a:endParaRPr lang="en-US" sz="66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49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133260C9-9952-E3CA-3DB8-6B9E189DCEB6}"/>
                  </a:ext>
                </a:extLst>
              </p:cNvPr>
              <p:cNvSpPr txBox="1"/>
              <p:nvPr/>
            </p:nvSpPr>
            <p:spPr>
              <a:xfrm>
                <a:off x="674451" y="388662"/>
                <a:ext cx="23035098" cy="102592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6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6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n-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6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133260C9-9952-E3CA-3DB8-6B9E189D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388662"/>
                <a:ext cx="23035098" cy="10259219"/>
              </a:xfrm>
              <a:prstGeom prst="rect">
                <a:avLst/>
              </a:prstGeom>
              <a:blipFill>
                <a:blip r:embed="rId2"/>
                <a:stretch>
                  <a:fillRect l="-1654" t="-1731" b="-37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F5EAD9E-B9DB-7333-0762-23D23471D42C}"/>
                  </a:ext>
                </a:extLst>
              </p:cNvPr>
              <p:cNvSpPr txBox="1"/>
              <p:nvPr/>
            </p:nvSpPr>
            <p:spPr>
              <a:xfrm>
                <a:off x="674451" y="10829014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F5EAD9E-B9DB-7333-0762-23D23471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0829014"/>
                <a:ext cx="23035098" cy="1949252"/>
              </a:xfrm>
              <a:prstGeom prst="rect">
                <a:avLst/>
              </a:prstGeom>
              <a:blipFill>
                <a:blip r:embed="rId3"/>
                <a:stretch>
                  <a:fillRect l="-1819" t="-7742" r="-662" b="-212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734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5">
                <a:extLst>
                  <a:ext uri="{FF2B5EF4-FFF2-40B4-BE49-F238E27FC236}">
                    <a16:creationId xmlns:a16="http://schemas.microsoft.com/office/drawing/2014/main" id="{227E6C4D-53E4-0312-DA56-C4DA2D04DDD0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!!box15">
                <a:extLst>
                  <a:ext uri="{FF2B5EF4-FFF2-40B4-BE49-F238E27FC236}">
                    <a16:creationId xmlns:a16="http://schemas.microsoft.com/office/drawing/2014/main" id="{227E6C4D-53E4-0312-DA56-C4DA2D04D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331820" y="2519265"/>
            <a:ext cx="9377729" cy="70274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!!box1">
                <a:extLst>
                  <a:ext uri="{FF2B5EF4-FFF2-40B4-BE49-F238E27FC236}">
                    <a16:creationId xmlns:a16="http://schemas.microsoft.com/office/drawing/2014/main" id="{20975ACE-9566-93EB-41C5-DC443DED8877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7" name="!!box1">
                <a:extLst>
                  <a:ext uri="{FF2B5EF4-FFF2-40B4-BE49-F238E27FC236}">
                    <a16:creationId xmlns:a16="http://schemas.microsoft.com/office/drawing/2014/main" id="{20975ACE-9566-93EB-41C5-DC443DED8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805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29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357455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0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5466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__________________________________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63870" y="3060440"/>
            <a:ext cx="9545680" cy="1268964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D4A627D0-8448-919A-4953-9503DD54FAF0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D4A627D0-8448-919A-4953-9503DD54F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064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63870" y="3060440"/>
            <a:ext cx="9545680" cy="1268964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DF6DB90A-1FCE-C791-5D4E-7CEABF6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81C11A6-1E52-FC73-C82A-DFAB2AA90273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81C11A6-1E52-FC73-C82A-DFAB2AA90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92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82531" y="4249308"/>
            <a:ext cx="9527018" cy="714578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5">
                <a:extLst>
                  <a:ext uri="{FF2B5EF4-FFF2-40B4-BE49-F238E27FC236}">
                    <a16:creationId xmlns:a16="http://schemas.microsoft.com/office/drawing/2014/main" id="{77F5838C-81A1-EF2B-A6A4-BDD9CAA3084C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!!box10">
                <a:extLst>
                  <a:ext uri="{FF2B5EF4-FFF2-40B4-BE49-F238E27FC236}">
                    <a16:creationId xmlns:a16="http://schemas.microsoft.com/office/drawing/2014/main" id="{77F5838C-81A1-EF2B-A6A4-BDD9CAA30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3E7878-A8A1-E9E5-4E7D-8E70D031412D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3E7878-A8A1-E9E5-4E7D-8E70D031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25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+_______________________________________,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497709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814AAB-A973-6545-04D2-1A2810CA53F1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85814AAB-A973-6545-04D2-1A2810CA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9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497709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746E3A5B-98BE-1B2D-2655-DECB03D479A5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746E3A5B-98BE-1B2D-2655-DECB03D4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364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15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!!box10">
                <a:extLst>
                  <a:ext uri="{FF2B5EF4-FFF2-40B4-BE49-F238E27FC236}">
                    <a16:creationId xmlns:a16="http://schemas.microsoft.com/office/drawing/2014/main" id="{E6A09F51-292C-0757-D7CF-50270AE9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2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318E5C-FFB6-8B7E-0EA9-C0EAA3440AEE}"/>
              </a:ext>
            </a:extLst>
          </p:cNvPr>
          <p:cNvSpPr/>
          <p:nvPr/>
        </p:nvSpPr>
        <p:spPr>
          <a:xfrm>
            <a:off x="14145208" y="6101045"/>
            <a:ext cx="9564341" cy="1199769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0AC4214-F1F2-6D36-FE31-D6B06F10FBCF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60AC4214-F1F2-6D36-FE31-D6B06F10F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95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5C2E3D-48D8-2385-CBB4-8B5FEFDB382B}"/>
              </a:ext>
            </a:extLst>
          </p:cNvPr>
          <p:cNvSpPr/>
          <p:nvPr/>
        </p:nvSpPr>
        <p:spPr>
          <a:xfrm>
            <a:off x="14211300" y="7320245"/>
            <a:ext cx="9498249" cy="64265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EED4D7FD-BF23-C936-0CAB-6DAB93F59F6E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1">
                <a:extLst>
                  <a:ext uri="{FF2B5EF4-FFF2-40B4-BE49-F238E27FC236}">
                    <a16:creationId xmlns:a16="http://schemas.microsoft.com/office/drawing/2014/main" id="{EED4D7FD-BF23-C936-0CAB-6DAB93F5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5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9E5A83-314D-289E-948F-F80DFEE96E36}"/>
              </a:ext>
            </a:extLst>
          </p:cNvPr>
          <p:cNvSpPr/>
          <p:nvPr/>
        </p:nvSpPr>
        <p:spPr>
          <a:xfrm>
            <a:off x="14173200" y="8006045"/>
            <a:ext cx="9536349" cy="119510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1">
                <a:extLst>
                  <a:ext uri="{FF2B5EF4-FFF2-40B4-BE49-F238E27FC236}">
                    <a16:creationId xmlns:a16="http://schemas.microsoft.com/office/drawing/2014/main" id="{24E204AA-F3B1-69CF-6BB6-EDEEC89E8E34}"/>
                  </a:ext>
                </a:extLst>
              </p:cNvPr>
              <p:cNvSpPr txBox="1"/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finddistance(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): returns the maximum distance you can run till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							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 day with an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5" name="!!box1">
                <a:extLst>
                  <a:ext uri="{FF2B5EF4-FFF2-40B4-BE49-F238E27FC236}">
                    <a16:creationId xmlns:a16="http://schemas.microsoft.com/office/drawing/2014/main" id="{24E204AA-F3B1-69CF-6BB6-EDEEC89E8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1" y="11766748"/>
                <a:ext cx="23035098" cy="1949252"/>
              </a:xfrm>
              <a:prstGeom prst="rect">
                <a:avLst/>
              </a:prstGeom>
              <a:blipFill>
                <a:blip r:embed="rId4"/>
                <a:stretch>
                  <a:fillRect l="-1819" t="-7792" r="-662" b="-220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8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B8AEA4F-14D5-F084-FB96-3716E61D3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15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/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Think about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be the ending energy</a:t>
                </a: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There are g+1 possible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1143000" indent="-11430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		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ran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and   	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or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	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marL="857250" lvl="1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, then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		    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   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or</a:t>
                </a:r>
                <a:r>
                  <a:rPr lang="en-US" sz="4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you did not run on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</a:p>
              <a:p>
                <a:pPr lvl="1" indent="0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                     day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!!box10">
                <a:extLst>
                  <a:ext uri="{FF2B5EF4-FFF2-40B4-BE49-F238E27FC236}">
                    <a16:creationId xmlns:a16="http://schemas.microsoft.com/office/drawing/2014/main" id="{6802B704-BA04-3E5D-6D9B-98436BF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819" y="542551"/>
                <a:ext cx="10248730" cy="9951442"/>
              </a:xfrm>
              <a:prstGeom prst="rect">
                <a:avLst/>
              </a:prstGeom>
              <a:blipFill>
                <a:blip r:embed="rId3"/>
                <a:stretch>
                  <a:fillRect l="-2228" t="-764" b="-21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57B8CF-CCBC-BE9E-3869-27313960076E}"/>
              </a:ext>
            </a:extLst>
          </p:cNvPr>
          <p:cNvSpPr/>
          <p:nvPr/>
        </p:nvSpPr>
        <p:spPr>
          <a:xfrm>
            <a:off x="14173200" y="9298888"/>
            <a:ext cx="9536349" cy="1195105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box10">
            <a:extLst>
              <a:ext uri="{FF2B5EF4-FFF2-40B4-BE49-F238E27FC236}">
                <a16:creationId xmlns:a16="http://schemas.microsoft.com/office/drawing/2014/main" id="{69E653B4-BDF8-F837-55FD-CA760F86EF3E}"/>
              </a:ext>
            </a:extLst>
          </p:cNvPr>
          <p:cNvSpPr txBox="1"/>
          <p:nvPr/>
        </p:nvSpPr>
        <p:spPr>
          <a:xfrm>
            <a:off x="674451" y="11839751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What is the base case?</a:t>
            </a:r>
          </a:p>
        </p:txBody>
      </p:sp>
    </p:spTree>
    <p:extLst>
      <p:ext uri="{BB962C8B-B14F-4D97-AF65-F5344CB8AC3E}">
        <p14:creationId xmlns:p14="http://schemas.microsoft.com/office/powerpoint/2010/main" val="375275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!!box4">
            <a:extLst>
              <a:ext uri="{FF2B5EF4-FFF2-40B4-BE49-F238E27FC236}">
                <a16:creationId xmlns:a16="http://schemas.microsoft.com/office/drawing/2014/main" id="{C59CC57F-2A16-9A2D-F7D7-4CF7F2553B05}"/>
              </a:ext>
            </a:extLst>
          </p:cNvPr>
          <p:cNvSpPr txBox="1"/>
          <p:nvPr/>
        </p:nvSpPr>
        <p:spPr>
          <a:xfrm>
            <a:off x="13761571" y="1308123"/>
            <a:ext cx="1024873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Your answer is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(n,0) or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(n,1) or …. or 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finddistance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(</a:t>
            </a:r>
            <a:r>
              <a:rPr lang="en-US" sz="4000" dirty="0" err="1">
                <a:solidFill>
                  <a:schemeClr val="tx1"/>
                </a:solidFill>
                <a:latin typeface="Bradley Hand" pitchFamily="2" charset="77"/>
              </a:rPr>
              <a:t>n,g</a:t>
            </a:r>
            <a:r>
              <a:rPr lang="en-US" sz="4000" dirty="0">
                <a:solidFill>
                  <a:schemeClr val="tx1"/>
                </a:solidFill>
                <a:latin typeface="Bradley Hand" pitchFamily="2" charset="77"/>
              </a:rPr>
              <a:t>)</a:t>
            </a:r>
            <a:endParaRPr lang="en-US" sz="4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!!box3">
            <a:extLst>
              <a:ext uri="{FF2B5EF4-FFF2-40B4-BE49-F238E27FC236}">
                <a16:creationId xmlns:a16="http://schemas.microsoft.com/office/drawing/2014/main" id="{E71D79DE-E7C6-7384-8466-163F698C332F}"/>
              </a:ext>
            </a:extLst>
          </p:cNvPr>
          <p:cNvSpPr txBox="1"/>
          <p:nvPr/>
        </p:nvSpPr>
        <p:spPr>
          <a:xfrm>
            <a:off x="13273802" y="3931024"/>
            <a:ext cx="1073649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FF0000"/>
                </a:solidFill>
                <a:latin typeface="Bradley Hand" pitchFamily="2" charset="77"/>
              </a:rPr>
              <a:t>What is the running time of this algorithm?</a:t>
            </a:r>
          </a:p>
        </p:txBody>
      </p:sp>
      <p:sp>
        <p:nvSpPr>
          <p:cNvPr id="4" name="!!box12">
            <a:extLst>
              <a:ext uri="{FF2B5EF4-FFF2-40B4-BE49-F238E27FC236}">
                <a16:creationId xmlns:a16="http://schemas.microsoft.com/office/drawing/2014/main" id="{B543AEBE-A407-B8EE-8ACB-389FB18C55C8}"/>
              </a:ext>
            </a:extLst>
          </p:cNvPr>
          <p:cNvSpPr txBox="1"/>
          <p:nvPr/>
        </p:nvSpPr>
        <p:spPr>
          <a:xfrm>
            <a:off x="13761571" y="6486746"/>
            <a:ext cx="1024873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00B050"/>
                </a:solidFill>
                <a:latin typeface="Bradley Hand" pitchFamily="2" charset="77"/>
              </a:rPr>
              <a:t>O(ng) if you use </a:t>
            </a:r>
            <a:r>
              <a:rPr lang="en-US" sz="6000" dirty="0" err="1">
                <a:solidFill>
                  <a:srgbClr val="00B050"/>
                </a:solidFill>
                <a:latin typeface="Bradley Hand" pitchFamily="2" charset="77"/>
              </a:rPr>
              <a:t>memoization</a:t>
            </a:r>
            <a:endParaRPr lang="en-US" sz="6000" i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!!box1">
            <a:extLst>
              <a:ext uri="{FF2B5EF4-FFF2-40B4-BE49-F238E27FC236}">
                <a16:creationId xmlns:a16="http://schemas.microsoft.com/office/drawing/2014/main" id="{502044DC-EB03-6DF7-3F93-9A1C9E7AC6AB}"/>
              </a:ext>
            </a:extLst>
          </p:cNvPr>
          <p:cNvSpPr txBox="1"/>
          <p:nvPr/>
        </p:nvSpPr>
        <p:spPr>
          <a:xfrm>
            <a:off x="13761571" y="9389636"/>
            <a:ext cx="1024873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Let us now implement non-recursive algorithm for this problem.</a:t>
            </a:r>
            <a:endParaRPr lang="en-US" sz="6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9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4829" y="5342474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5929455" y="8344401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91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/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}</a:t>
                </a: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B078895C-8289-886C-52D6-FAE58A2A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99" y="96217"/>
                <a:ext cx="12370483" cy="115549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7D2FFF07-0281-D235-9C7B-DF8333EFD5EE}"/>
                  </a:ext>
                </a:extLst>
              </p:cNvPr>
              <p:cNvSpPr/>
              <p:nvPr/>
            </p:nvSpPr>
            <p:spPr>
              <a:xfrm>
                <a:off x="12013517" y="1034395"/>
                <a:ext cx="12370483" cy="104652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</m:t>
                    </m:r>
                    <m:r>
                      <a:rPr lang="en-US" sz="3200" i="1" dirty="0" err="1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[1]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0,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	 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          }</a:t>
                </a:r>
              </a:p>
            </p:txBody>
          </p:sp>
        </mc:Choice>
        <mc:Fallback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7D2FFF07-0281-D235-9C7B-DF8333EF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517" y="1034395"/>
                <a:ext cx="12370483" cy="10465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10">
                <a:extLst>
                  <a:ext uri="{FF2B5EF4-FFF2-40B4-BE49-F238E27FC236}">
                    <a16:creationId xmlns:a16="http://schemas.microsoft.com/office/drawing/2014/main" id="{D4DA969C-2794-711E-B6D2-D0FC442F4932}"/>
                  </a:ext>
                </a:extLst>
              </p:cNvPr>
              <p:cNvSpPr txBox="1"/>
              <p:nvPr/>
            </p:nvSpPr>
            <p:spPr>
              <a:xfrm>
                <a:off x="1941949" y="12795888"/>
                <a:ext cx="2305455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Dist(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) : The maximum distance you can cover till the </a:t>
                </a:r>
                <a:r>
                  <a:rPr lang="en-US" sz="4000" dirty="0" err="1">
                    <a:solidFill>
                      <a:schemeClr val="tx1"/>
                    </a:solidFill>
                    <a:latin typeface="Bradley Hand" pitchFamily="2" charset="77"/>
                  </a:rPr>
                  <a:t>i-th</a:t>
                </a: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day with ending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 </a:t>
                </a:r>
                <a:endParaRPr lang="en-US" sz="4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!!box10">
                <a:extLst>
                  <a:ext uri="{FF2B5EF4-FFF2-40B4-BE49-F238E27FC236}">
                    <a16:creationId xmlns:a16="http://schemas.microsoft.com/office/drawing/2014/main" id="{D4DA969C-2794-711E-B6D2-D0FC442F4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949" y="12795888"/>
                <a:ext cx="23054552" cy="718145"/>
              </a:xfrm>
              <a:prstGeom prst="rect">
                <a:avLst/>
              </a:prstGeom>
              <a:blipFill>
                <a:blip r:embed="rId4"/>
                <a:stretch>
                  <a:fillRect l="-1156" t="-12069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96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4">
            <a:extLst>
              <a:ext uri="{FF2B5EF4-FFF2-40B4-BE49-F238E27FC236}">
                <a16:creationId xmlns:a16="http://schemas.microsoft.com/office/drawing/2014/main" id="{FE1DFFB1-C287-D6EB-E880-34F89C4F1EBD}"/>
              </a:ext>
            </a:extLst>
          </p:cNvPr>
          <p:cNvSpPr txBox="1"/>
          <p:nvPr/>
        </p:nvSpPr>
        <p:spPr>
          <a:xfrm>
            <a:off x="13469225" y="2382116"/>
            <a:ext cx="1024873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Bradley Hand" pitchFamily="2" charset="77"/>
              </a:rPr>
              <a:t>The running time of this algorithm is clearly O(ng)</a:t>
            </a:r>
            <a:endParaRPr lang="en-US" sz="60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74310B3-5FEC-34AA-AC02-5B1DB0326928}"/>
                  </a:ext>
                </a:extLst>
              </p:cNvPr>
              <p:cNvSpPr txBox="1"/>
              <p:nvPr/>
            </p:nvSpPr>
            <p:spPr>
              <a:xfrm>
                <a:off x="13469225" y="6267033"/>
                <a:ext cx="10248730" cy="2872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For correctness,  show that each </a:t>
                </a:r>
                <a:r>
                  <a:rPr lang="en-US" sz="6000" dirty="0" err="1">
                    <a:solidFill>
                      <a:schemeClr val="tx1"/>
                    </a:solidFill>
                    <a:latin typeface="Bradley Hand" pitchFamily="2" charset="77"/>
                  </a:rPr>
                  <a:t>Dist</a:t>
                </a: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is computed correctly by our algorithm</a:t>
                </a:r>
              </a:p>
            </p:txBody>
          </p:sp>
        </mc:Choice>
        <mc:Fallback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374310B3-5FEC-34AA-AC02-5B1DB0326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225" y="6267033"/>
                <a:ext cx="10248730" cy="2872581"/>
              </a:xfrm>
              <a:prstGeom prst="rect">
                <a:avLst/>
              </a:prstGeom>
              <a:blipFill>
                <a:blip r:embed="rId2"/>
                <a:stretch>
                  <a:fillRect t="-5727" b="-136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49F595D2-E55A-7BA8-A1C9-EB15A6861E87}"/>
                  </a:ext>
                </a:extLst>
              </p:cNvPr>
              <p:cNvSpPr/>
              <p:nvPr/>
            </p:nvSpPr>
            <p:spPr>
              <a:xfrm>
                <a:off x="666045" y="691495"/>
                <a:ext cx="12370483" cy="104652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finddistance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</m:t>
                    </m:r>
                    <m:r>
                      <a:rPr lang="en-US" sz="3200" i="1" dirty="0" err="1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0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b="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[1]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0,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(1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&lt; 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𝑑𝑎𝑦𝑠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err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	    }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max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{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−1, 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3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𝐷𝑖𝑠𝑡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𝑔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             }</a:t>
                </a:r>
              </a:p>
            </p:txBody>
          </p:sp>
        </mc:Choice>
        <mc:Fallback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49F595D2-E55A-7BA8-A1C9-EB15A6861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45" y="691495"/>
                <a:ext cx="12370483" cy="104652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52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box8">
            <a:extLst>
              <a:ext uri="{FF2B5EF4-FFF2-40B4-BE49-F238E27FC236}">
                <a16:creationId xmlns:a16="http://schemas.microsoft.com/office/drawing/2014/main" id="{A847D663-39C4-8D2F-0C07-36AAF0FF1347}"/>
              </a:ext>
            </a:extLst>
          </p:cNvPr>
          <p:cNvSpPr txBox="1"/>
          <p:nvPr/>
        </p:nvSpPr>
        <p:spPr>
          <a:xfrm>
            <a:off x="674451" y="282575"/>
            <a:ext cx="2303509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You are given an array days of size n. days[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] denotes the distance you can run on the </a:t>
            </a:r>
            <a:r>
              <a:rPr lang="en-US" sz="8000" dirty="0" err="1">
                <a:solidFill>
                  <a:schemeClr val="tx1"/>
                </a:solidFill>
                <a:latin typeface="Bradley Hand" pitchFamily="2" charset="77"/>
              </a:rPr>
              <a:t>i-th</a:t>
            </a: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 day. There are following constraints: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7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/>
              <p:nvPr/>
            </p:nvSpPr>
            <p:spPr>
              <a:xfrm>
                <a:off x="2237875" y="4278618"/>
                <a:ext cx="20501810" cy="5358897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1) You starts with energy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</a:t>
                </a:r>
                <a:r>
                  <a:rPr lang="en-IN" sz="6000" dirty="0">
                    <a:solidFill>
                      <a:schemeClr val="accent5">
                        <a:lumMod val="75000"/>
                      </a:schemeClr>
                    </a:solidFill>
                    <a:latin typeface="Bradley Hand" pitchFamily="2" charset="77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6000" dirty="0">
                    <a:solidFill>
                      <a:schemeClr val="accent5">
                        <a:lumMod val="75000"/>
                      </a:schemeClr>
                    </a:solidFill>
                    <a:latin typeface="Bradley Hand" pitchFamily="2" charset="77"/>
                  </a:rPr>
                  <a:t> days </a:t>
                </a:r>
                <a:r>
                  <a:rPr lang="en-IN" sz="6000" dirty="0">
                    <a:solidFill>
                      <a:schemeClr val="tx1"/>
                    </a:solidFill>
                    <a:latin typeface="Bradley Hand" pitchFamily="2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6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3" name="!!box7">
                <a:extLst>
                  <a:ext uri="{FF2B5EF4-FFF2-40B4-BE49-F238E27FC236}">
                    <a16:creationId xmlns:a16="http://schemas.microsoft.com/office/drawing/2014/main" id="{F386F887-24DF-0E88-0AC6-0EB78B8A3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875" y="4278618"/>
                <a:ext cx="20501810" cy="535889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 l="-1548" b="-1891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box6">
            <a:extLst>
              <a:ext uri="{FF2B5EF4-FFF2-40B4-BE49-F238E27FC236}">
                <a16:creationId xmlns:a16="http://schemas.microsoft.com/office/drawing/2014/main" id="{A87BA0B1-8A88-6116-339E-19DA2D70AB82}"/>
              </a:ext>
            </a:extLst>
          </p:cNvPr>
          <p:cNvSpPr txBox="1"/>
          <p:nvPr/>
        </p:nvSpPr>
        <p:spPr>
          <a:xfrm>
            <a:off x="674451" y="10032212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One more addition to the constraint in the problem</a:t>
            </a:r>
          </a:p>
        </p:txBody>
      </p:sp>
      <p:sp>
        <p:nvSpPr>
          <p:cNvPr id="4" name="!!box5">
            <a:extLst>
              <a:ext uri="{FF2B5EF4-FFF2-40B4-BE49-F238E27FC236}">
                <a16:creationId xmlns:a16="http://schemas.microsoft.com/office/drawing/2014/main" id="{24EA37B0-91CC-35F0-337B-91F6263A2126}"/>
              </a:ext>
            </a:extLst>
          </p:cNvPr>
          <p:cNvSpPr txBox="1"/>
          <p:nvPr/>
        </p:nvSpPr>
        <p:spPr>
          <a:xfrm>
            <a:off x="674451" y="12099727"/>
            <a:ext cx="23035098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rgbClr val="FF0000"/>
                </a:solidFill>
                <a:latin typeface="Bradley Hand" pitchFamily="2" charset="77"/>
              </a:rPr>
              <a:t>Homework: Solve this problem.</a:t>
            </a:r>
          </a:p>
        </p:txBody>
      </p:sp>
    </p:spTree>
    <p:extLst>
      <p:ext uri="{BB962C8B-B14F-4D97-AF65-F5344CB8AC3E}">
        <p14:creationId xmlns:p14="http://schemas.microsoft.com/office/powerpoint/2010/main" val="1832837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5935" y="5147921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0890561" y="8149848"/>
            <a:ext cx="1949950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098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03349" y="490679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21447974" y="7908720"/>
            <a:ext cx="2336229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140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8">
                <a:extLst>
                  <a:ext uri="{FF2B5EF4-FFF2-40B4-BE49-F238E27FC236}">
                    <a16:creationId xmlns:a16="http://schemas.microsoft.com/office/drawing/2014/main" id="{98B94D7D-F623-FD91-C4C5-A44F563B0A05}"/>
                  </a:ext>
                </a:extLst>
              </p:cNvPr>
              <p:cNvSpPr/>
              <p:nvPr/>
            </p:nvSpPr>
            <p:spPr>
              <a:xfrm>
                <a:off x="1242786" y="8862568"/>
                <a:ext cx="20566625" cy="4695373"/>
              </a:xfrm>
              <a:prstGeom prst="roundRect">
                <a:avLst>
                  <a:gd name="adj" fmla="val 5932"/>
                </a:avLst>
              </a:prstGeom>
              <a:noFill/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Let us add some constraints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1) The contestant starts with energy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2)Every running day decreases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3) Every rest day increases the energy by 1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Bradley Hand" pitchFamily="2" charset="77"/>
                  </a:rPr>
                  <a:t>4) The energy level cannot go above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.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chemeClr val="tx1"/>
                    </a:solidFill>
                    <a:latin typeface="Bradley Hand" pitchFamily="2" charset="77"/>
                  </a:rPr>
                  <a:t>5) The contestant has to rest 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4000" dirty="0">
                  <a:solidFill>
                    <a:schemeClr val="tx1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!!box8">
                <a:extLst>
                  <a:ext uri="{FF2B5EF4-FFF2-40B4-BE49-F238E27FC236}">
                    <a16:creationId xmlns:a16="http://schemas.microsoft.com/office/drawing/2014/main" id="{98B94D7D-F623-FD91-C4C5-A44F563B0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86" y="8862568"/>
                <a:ext cx="20566625" cy="469537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 l="-802"/>
                </a:stretch>
              </a:blipFill>
              <a:ln w="12700">
                <a:noFill/>
                <a:miter lim="400000"/>
              </a:ln>
              <a:effectLst>
                <a:outerShdw sx="1000" sy="10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6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29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357455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0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3463046" y="5517572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=2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46" y="5517572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57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132" y="5517572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5611758" y="851949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7717349" y="6334696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349" y="6334696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04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728" y="530356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1448353" y="8305490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3495579" y="6993869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579" y="6993869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84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un outline">
            <a:extLst>
              <a:ext uri="{FF2B5EF4-FFF2-40B4-BE49-F238E27FC236}">
                <a16:creationId xmlns:a16="http://schemas.microsoft.com/office/drawing/2014/main" id="{DBA079D0-C795-90C5-B797-44F641AF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728" y="5303563"/>
            <a:ext cx="2680855" cy="2680855"/>
          </a:xfrm>
          <a:prstGeom prst="rect">
            <a:avLst/>
          </a:prstGeom>
        </p:spPr>
      </p:pic>
      <p:sp>
        <p:nvSpPr>
          <p:cNvPr id="5" name="!!box9">
            <a:extLst>
              <a:ext uri="{FF2B5EF4-FFF2-40B4-BE49-F238E27FC236}">
                <a16:creationId xmlns:a16="http://schemas.microsoft.com/office/drawing/2014/main" id="{29E88763-7A44-EC6A-883E-89C88034B21B}"/>
              </a:ext>
            </a:extLst>
          </p:cNvPr>
          <p:cNvSpPr/>
          <p:nvPr/>
        </p:nvSpPr>
        <p:spPr>
          <a:xfrm>
            <a:off x="11448353" y="8305490"/>
            <a:ext cx="2047225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tx1"/>
                </a:solidFill>
                <a:latin typeface="Bradley Hand" pitchFamily="2" charset="77"/>
              </a:rPr>
              <a:t>70</a:t>
            </a:r>
            <a:endParaRPr lang="en-IN" sz="9600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6" name="!!box8">
            <a:extLst>
              <a:ext uri="{FF2B5EF4-FFF2-40B4-BE49-F238E27FC236}">
                <a16:creationId xmlns:a16="http://schemas.microsoft.com/office/drawing/2014/main" id="{0AE2D2F9-7616-CE53-0089-A246EAFE20CF}"/>
              </a:ext>
            </a:extLst>
          </p:cNvPr>
          <p:cNvSpPr/>
          <p:nvPr/>
        </p:nvSpPr>
        <p:spPr>
          <a:xfrm>
            <a:off x="20050773" y="247746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1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7" name="!!box7">
            <a:extLst>
              <a:ext uri="{FF2B5EF4-FFF2-40B4-BE49-F238E27FC236}">
                <a16:creationId xmlns:a16="http://schemas.microsoft.com/office/drawing/2014/main" id="{D3791067-50ED-BCE7-C8E7-042031F3F6F6}"/>
              </a:ext>
            </a:extLst>
          </p:cNvPr>
          <p:cNvSpPr/>
          <p:nvPr/>
        </p:nvSpPr>
        <p:spPr>
          <a:xfrm>
            <a:off x="20050773" y="1359653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2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8" name="!!box6">
            <a:extLst>
              <a:ext uri="{FF2B5EF4-FFF2-40B4-BE49-F238E27FC236}">
                <a16:creationId xmlns:a16="http://schemas.microsoft.com/office/drawing/2014/main" id="{2CF6BFF8-F813-A8AD-BF3F-E1F703E55C73}"/>
              </a:ext>
            </a:extLst>
          </p:cNvPr>
          <p:cNvSpPr/>
          <p:nvPr/>
        </p:nvSpPr>
        <p:spPr>
          <a:xfrm>
            <a:off x="20050773" y="2471560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9" name="!!box5">
            <a:extLst>
              <a:ext uri="{FF2B5EF4-FFF2-40B4-BE49-F238E27FC236}">
                <a16:creationId xmlns:a16="http://schemas.microsoft.com/office/drawing/2014/main" id="{34B65428-0485-B94C-55F4-1435A14B8A4A}"/>
              </a:ext>
            </a:extLst>
          </p:cNvPr>
          <p:cNvSpPr/>
          <p:nvPr/>
        </p:nvSpPr>
        <p:spPr>
          <a:xfrm>
            <a:off x="20050773" y="3583467"/>
            <a:ext cx="2069924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Day 4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1" name="!!box4">
            <a:extLst>
              <a:ext uri="{FF2B5EF4-FFF2-40B4-BE49-F238E27FC236}">
                <a16:creationId xmlns:a16="http://schemas.microsoft.com/office/drawing/2014/main" id="{2540A86C-4BD4-4BCF-2306-B6EF86123626}"/>
              </a:ext>
            </a:extLst>
          </p:cNvPr>
          <p:cNvSpPr/>
          <p:nvPr/>
        </p:nvSpPr>
        <p:spPr>
          <a:xfrm>
            <a:off x="22443777" y="247745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30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2" name="!!box3">
            <a:extLst>
              <a:ext uri="{FF2B5EF4-FFF2-40B4-BE49-F238E27FC236}">
                <a16:creationId xmlns:a16="http://schemas.microsoft.com/office/drawing/2014/main" id="{69496CF1-CF4F-F0E0-8DB3-7D4C487D3F57}"/>
              </a:ext>
            </a:extLst>
          </p:cNvPr>
          <p:cNvSpPr/>
          <p:nvPr/>
        </p:nvSpPr>
        <p:spPr>
          <a:xfrm>
            <a:off x="22443777" y="1359652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40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3" name="!!box2">
            <a:extLst>
              <a:ext uri="{FF2B5EF4-FFF2-40B4-BE49-F238E27FC236}">
                <a16:creationId xmlns:a16="http://schemas.microsoft.com/office/drawing/2014/main" id="{F21D7098-720A-F8E1-4F53-253C320E9D82}"/>
              </a:ext>
            </a:extLst>
          </p:cNvPr>
          <p:cNvSpPr/>
          <p:nvPr/>
        </p:nvSpPr>
        <p:spPr>
          <a:xfrm>
            <a:off x="22443777" y="2471559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trike="sngStrike" dirty="0">
                <a:solidFill>
                  <a:schemeClr val="tx1"/>
                </a:solidFill>
                <a:latin typeface="Bradley Hand" pitchFamily="2" charset="77"/>
              </a:rPr>
              <a:t>50</a:t>
            </a:r>
            <a:endParaRPr lang="en-IN" strike="sngStrike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A47FE2C-ADF4-F526-315C-513BBA86AC88}"/>
              </a:ext>
            </a:extLst>
          </p:cNvPr>
          <p:cNvSpPr/>
          <p:nvPr/>
        </p:nvSpPr>
        <p:spPr>
          <a:xfrm>
            <a:off x="22443777" y="3583466"/>
            <a:ext cx="1616278" cy="1111907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20</a:t>
            </a:r>
            <a:endParaRPr lang="en-IN" dirty="0">
              <a:solidFill>
                <a:schemeClr val="tx1"/>
              </a:solidFill>
              <a:latin typeface="Bradley Hand" pitchFamily="2" charset="77"/>
            </a:endParaRPr>
          </a:p>
        </p:txBody>
      </p:sp>
      <p:sp>
        <p:nvSpPr>
          <p:cNvPr id="2" name="!!box8">
            <a:extLst>
              <a:ext uri="{FF2B5EF4-FFF2-40B4-BE49-F238E27FC236}">
                <a16:creationId xmlns:a16="http://schemas.microsoft.com/office/drawing/2014/main" id="{1811C89A-357B-1755-5518-BF654FA30319}"/>
              </a:ext>
            </a:extLst>
          </p:cNvPr>
          <p:cNvSpPr/>
          <p:nvPr/>
        </p:nvSpPr>
        <p:spPr>
          <a:xfrm>
            <a:off x="9522202" y="2471558"/>
            <a:ext cx="3454496" cy="1322229"/>
          </a:xfrm>
          <a:prstGeom prst="roundRect">
            <a:avLst>
              <a:gd name="adj" fmla="val 5932"/>
            </a:avLst>
          </a:prstGeom>
          <a:noFill/>
          <a:ln w="12700">
            <a:noFill/>
            <a:miter lim="400000"/>
          </a:ln>
          <a:effectLst>
            <a:outerShdw sx="1000" sy="10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Bradley Hand" pitchFamily="2" charset="77"/>
              </a:rPr>
              <a:t>Day 3</a:t>
            </a:r>
            <a:endParaRPr lang="en-IN" sz="8000" dirty="0">
              <a:solidFill>
                <a:schemeClr val="tx1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/>
              <p:nvPr/>
            </p:nvSpPr>
            <p:spPr>
              <a:xfrm>
                <a:off x="13495578" y="6090610"/>
                <a:ext cx="180485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𝑔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!!box10">
                <a:extLst>
                  <a:ext uri="{FF2B5EF4-FFF2-40B4-BE49-F238E27FC236}">
                    <a16:creationId xmlns:a16="http://schemas.microsoft.com/office/drawing/2014/main" id="{A847D663-39C4-8D2F-0C07-36AAF0FF1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5578" y="6090610"/>
                <a:ext cx="1804853" cy="767390"/>
              </a:xfrm>
              <a:prstGeom prst="rect">
                <a:avLst/>
              </a:prstGeom>
              <a:blipFill>
                <a:blip r:embed="rId4"/>
                <a:stretch>
                  <a:fillRect l="-3497" r="-3497" b="-196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3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4053</Words>
  <Application>Microsoft Macintosh PowerPoint</Application>
  <PresentationFormat>Custom</PresentationFormat>
  <Paragraphs>647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Bradley Hand</vt:lpstr>
      <vt:lpstr>Cambria Math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615</cp:revision>
  <dcterms:modified xsi:type="dcterms:W3CDTF">2024-08-31T05:20:14Z</dcterms:modified>
</cp:coreProperties>
</file>