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0"/>
  </p:notesMasterIdLst>
  <p:sldIdLst>
    <p:sldId id="256" r:id="rId2"/>
    <p:sldId id="276" r:id="rId3"/>
    <p:sldId id="433" r:id="rId4"/>
    <p:sldId id="434" r:id="rId5"/>
    <p:sldId id="435" r:id="rId6"/>
    <p:sldId id="436" r:id="rId7"/>
    <p:sldId id="437" r:id="rId8"/>
    <p:sldId id="438" r:id="rId9"/>
    <p:sldId id="439" r:id="rId10"/>
    <p:sldId id="440" r:id="rId11"/>
    <p:sldId id="441" r:id="rId12"/>
    <p:sldId id="442" r:id="rId13"/>
    <p:sldId id="444" r:id="rId14"/>
    <p:sldId id="443" r:id="rId15"/>
    <p:sldId id="445" r:id="rId16"/>
    <p:sldId id="493" r:id="rId17"/>
    <p:sldId id="492" r:id="rId18"/>
    <p:sldId id="446" r:id="rId19"/>
    <p:sldId id="447" r:id="rId20"/>
    <p:sldId id="448" r:id="rId21"/>
    <p:sldId id="449" r:id="rId22"/>
    <p:sldId id="450" r:id="rId23"/>
    <p:sldId id="451" r:id="rId24"/>
    <p:sldId id="452" r:id="rId25"/>
    <p:sldId id="453" r:id="rId26"/>
    <p:sldId id="460" r:id="rId27"/>
    <p:sldId id="461" r:id="rId28"/>
    <p:sldId id="454" r:id="rId29"/>
    <p:sldId id="455" r:id="rId30"/>
    <p:sldId id="456" r:id="rId31"/>
    <p:sldId id="462" r:id="rId32"/>
    <p:sldId id="463" r:id="rId33"/>
    <p:sldId id="464" r:id="rId34"/>
    <p:sldId id="465" r:id="rId35"/>
    <p:sldId id="458" r:id="rId36"/>
    <p:sldId id="459" r:id="rId37"/>
    <p:sldId id="466" r:id="rId38"/>
    <p:sldId id="472" r:id="rId39"/>
    <p:sldId id="467" r:id="rId40"/>
    <p:sldId id="468" r:id="rId41"/>
    <p:sldId id="469" r:id="rId42"/>
    <p:sldId id="470" r:id="rId43"/>
    <p:sldId id="473" r:id="rId44"/>
    <p:sldId id="474" r:id="rId45"/>
    <p:sldId id="476" r:id="rId46"/>
    <p:sldId id="477" r:id="rId47"/>
    <p:sldId id="478" r:id="rId48"/>
    <p:sldId id="489" r:id="rId49"/>
    <p:sldId id="479" r:id="rId50"/>
    <p:sldId id="481" r:id="rId51"/>
    <p:sldId id="480" r:id="rId52"/>
    <p:sldId id="482" r:id="rId53"/>
    <p:sldId id="483" r:id="rId54"/>
    <p:sldId id="484" r:id="rId55"/>
    <p:sldId id="485" r:id="rId56"/>
    <p:sldId id="486" r:id="rId57"/>
    <p:sldId id="487" r:id="rId58"/>
    <p:sldId id="488" r:id="rId59"/>
    <p:sldId id="490" r:id="rId60"/>
    <p:sldId id="491" r:id="rId61"/>
    <p:sldId id="494" r:id="rId62"/>
    <p:sldId id="495" r:id="rId63"/>
    <p:sldId id="496" r:id="rId64"/>
    <p:sldId id="501" r:id="rId65"/>
    <p:sldId id="497" r:id="rId66"/>
    <p:sldId id="502" r:id="rId67"/>
    <p:sldId id="498" r:id="rId68"/>
    <p:sldId id="500" r:id="rId6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651"/>
    <a:srgbClr val="42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927"/>
    <p:restoredTop sz="93990"/>
  </p:normalViewPr>
  <p:slideViewPr>
    <p:cSldViewPr snapToGrid="0">
      <p:cViewPr varScale="1">
        <p:scale>
          <a:sx n="64" d="100"/>
          <a:sy n="64" d="100"/>
        </p:scale>
        <p:origin x="1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253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887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20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756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158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319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Hhk8ANKWGJA?feature=oembed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11" Type="http://schemas.openxmlformats.org/officeDocument/2006/relationships/image" Target="../media/image43.png"/><Relationship Id="rId5" Type="http://schemas.openxmlformats.org/officeDocument/2006/relationships/image" Target="../media/image440.png"/><Relationship Id="rId10" Type="http://schemas.openxmlformats.org/officeDocument/2006/relationships/image" Target="../media/image49.png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0.png"/><Relationship Id="rId15" Type="http://schemas.openxmlformats.org/officeDocument/2006/relationships/image" Target="../media/image43.png"/><Relationship Id="rId10" Type="http://schemas.openxmlformats.org/officeDocument/2006/relationships/image" Target="../media/image490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3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11" Type="http://schemas.openxmlformats.org/officeDocument/2006/relationships/image" Target="../media/image54.png"/><Relationship Id="rId5" Type="http://schemas.openxmlformats.org/officeDocument/2006/relationships/image" Target="../media/image440.png"/><Relationship Id="rId10" Type="http://schemas.openxmlformats.org/officeDocument/2006/relationships/image" Target="../media/image490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56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png"/><Relationship Id="rId11" Type="http://schemas.openxmlformats.org/officeDocument/2006/relationships/image" Target="../media/image82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png"/><Relationship Id="rId11" Type="http://schemas.openxmlformats.org/officeDocument/2006/relationships/image" Target="../media/image82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png"/><Relationship Id="rId11" Type="http://schemas.openxmlformats.org/officeDocument/2006/relationships/image" Target="../media/image82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70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710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69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70.png"/><Relationship Id="rId18" Type="http://schemas.openxmlformats.org/officeDocument/2006/relationships/image" Target="../media/image84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720.png"/><Relationship Id="rId17" Type="http://schemas.openxmlformats.org/officeDocument/2006/relationships/image" Target="../media/image730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69.png"/><Relationship Id="rId10" Type="http://schemas.openxmlformats.org/officeDocument/2006/relationships/image" Target="../media/image65.png"/><Relationship Id="rId19" Type="http://schemas.openxmlformats.org/officeDocument/2006/relationships/image" Target="../media/image75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9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8.png"/><Relationship Id="rId11" Type="http://schemas.openxmlformats.org/officeDocument/2006/relationships/image" Target="../media/image97.png"/><Relationship Id="rId5" Type="http://schemas.openxmlformats.org/officeDocument/2006/relationships/image" Target="../media/image87.png"/><Relationship Id="rId15" Type="http://schemas.openxmlformats.org/officeDocument/2006/relationships/image" Target="../media/image101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0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7" Type="http://schemas.openxmlformats.org/officeDocument/2006/relationships/image" Target="../media/image110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1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2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2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11" Type="http://schemas.openxmlformats.org/officeDocument/2006/relationships/image" Target="../media/image122.png"/><Relationship Id="rId5" Type="http://schemas.openxmlformats.org/officeDocument/2006/relationships/image" Target="../media/image440.png"/><Relationship Id="rId10" Type="http://schemas.openxmlformats.org/officeDocument/2006/relationships/image" Target="../media/image121.png"/><Relationship Id="rId4" Type="http://schemas.openxmlformats.org/officeDocument/2006/relationships/image" Target="../media/image430.png"/><Relationship Id="rId9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0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4.png"/><Relationship Id="rId5" Type="http://schemas.openxmlformats.org/officeDocument/2006/relationships/image" Target="../media/image1330.png"/><Relationship Id="rId4" Type="http://schemas.openxmlformats.org/officeDocument/2006/relationships/image" Target="../media/image132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10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andy: A problem on leetcode"/>
          <p:cNvSpPr/>
          <p:nvPr/>
        </p:nvSpPr>
        <p:spPr>
          <a:xfrm>
            <a:off x="645013" y="1189806"/>
            <a:ext cx="22731560" cy="1147084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Union-Find by rank with path compression</a:t>
            </a:r>
            <a:endParaRPr sz="15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62261617-4D2E-8DE1-53A0-3178EB286798}"/>
              </a:ext>
            </a:extLst>
          </p:cNvPr>
          <p:cNvSpPr/>
          <p:nvPr/>
        </p:nvSpPr>
        <p:spPr>
          <a:xfrm>
            <a:off x="1005724" y="375787"/>
            <a:ext cx="22372551" cy="141491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 iterated logarithm of a number, log* n, is the number of times the logarithm function must be iteratively applied before the result is less than or equal to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C95F0C4-3DC6-C8C2-47EE-E6DBCD6C6848}"/>
                  </a:ext>
                </a:extLst>
              </p:cNvPr>
              <p:cNvSpPr/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40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							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					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if</a:t>
                </a:r>
                <a:r>
                  <a:rPr lang="en-US" sz="40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sz="4000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              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=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    	otherwise  </a:t>
                </a: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C95F0C4-3DC6-C8C2-47EE-E6DBCD6C68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AB19D19D-F798-4389-4BAD-A4237D73BAED}"/>
              </a:ext>
            </a:extLst>
          </p:cNvPr>
          <p:cNvSpPr/>
          <p:nvPr/>
        </p:nvSpPr>
        <p:spPr>
          <a:xfrm rot="10800000">
            <a:off x="9302201" y="2943671"/>
            <a:ext cx="641897" cy="1757668"/>
          </a:xfrm>
          <a:prstGeom prst="rightBrace">
            <a:avLst>
              <a:gd name="adj1" fmla="val 47682"/>
              <a:gd name="adj2" fmla="val 50000"/>
            </a:avLst>
          </a:prstGeom>
          <a:noFill/>
          <a:ln w="127000" cap="rnd">
            <a:solidFill>
              <a:srgbClr val="7030A0"/>
            </a:solidFill>
            <a:prstDash val="solid"/>
            <a:bevel/>
          </a:ln>
          <a:effectLst>
            <a:glow rad="180492">
              <a:schemeClr val="accent1">
                <a:alpha val="34000"/>
              </a:schemeClr>
            </a:glow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/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65536</m:t>
                            </m:r>
                          </m:sup>
                        </m:sSup>
                      </m:e>
                    </m:func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</a:p>
            </p:txBody>
          </p:sp>
        </mc:Choice>
        <mc:Fallback xmlns="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093FB05-3343-A927-694A-B24D94520870}"/>
              </a:ext>
            </a:extLst>
          </p:cNvPr>
          <p:cNvSpPr/>
          <p:nvPr/>
        </p:nvSpPr>
        <p:spPr>
          <a:xfrm>
            <a:off x="1005723" y="7378510"/>
            <a:ext cx="22372551" cy="141491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log*n is a very slow growing function. 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For all practical purpose, log*n is less than 6.</a:t>
            </a:r>
          </a:p>
        </p:txBody>
      </p:sp>
    </p:spTree>
    <p:extLst>
      <p:ext uri="{BB962C8B-B14F-4D97-AF65-F5344CB8AC3E}">
        <p14:creationId xmlns:p14="http://schemas.microsoft.com/office/powerpoint/2010/main" val="109881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802BC4BC-7938-D421-BFAB-E592959B8D03}"/>
              </a:ext>
            </a:extLst>
          </p:cNvPr>
          <p:cNvSpPr/>
          <p:nvPr/>
        </p:nvSpPr>
        <p:spPr>
          <a:xfrm>
            <a:off x="1005724" y="806260"/>
            <a:ext cx="22372551" cy="4013390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Ackerman Function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 		                       m+1                         when n=0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 A(</a:t>
            </a:r>
            <a:r>
              <a:rPr lang="en-IN" sz="4000" dirty="0" err="1">
                <a:solidFill>
                  <a:srgbClr val="7030A0"/>
                </a:solidFill>
                <a:latin typeface="Bradley Hand" pitchFamily="2" charset="77"/>
              </a:rPr>
              <a:t>n,m</a:t>
            </a: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) =                    A(n-1,1)                   when n&gt;0,m=0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                                       A(n-1,A(n,m-1))     otherwise        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F7C46307-DC51-B86E-C2BA-554DF9284536}"/>
              </a:ext>
            </a:extLst>
          </p:cNvPr>
          <p:cNvSpPr/>
          <p:nvPr/>
        </p:nvSpPr>
        <p:spPr>
          <a:xfrm rot="10800000">
            <a:off x="10616650" y="1819720"/>
            <a:ext cx="641897" cy="2618929"/>
          </a:xfrm>
          <a:prstGeom prst="rightBrace">
            <a:avLst>
              <a:gd name="adj1" fmla="val 47682"/>
              <a:gd name="adj2" fmla="val 50000"/>
            </a:avLst>
          </a:prstGeom>
          <a:noFill/>
          <a:ln w="127000" cap="rnd">
            <a:solidFill>
              <a:srgbClr val="7030A0"/>
            </a:solidFill>
            <a:prstDash val="solid"/>
            <a:bevel/>
          </a:ln>
          <a:effectLst>
            <a:glow rad="180492">
              <a:schemeClr val="accent1">
                <a:alpha val="34000"/>
              </a:schemeClr>
            </a:glow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C0BCC687-B33A-BA77-2097-C450C995828E}"/>
              </a:ext>
            </a:extLst>
          </p:cNvPr>
          <p:cNvSpPr/>
          <p:nvPr/>
        </p:nvSpPr>
        <p:spPr>
          <a:xfrm>
            <a:off x="1005723" y="8462784"/>
            <a:ext cx="22372551" cy="86713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This function has explosive growth.									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9220BC1-9FBB-D753-962E-841386B3ED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8344061"/>
                  </p:ext>
                </p:extLst>
              </p:nvPr>
            </p:nvGraphicFramePr>
            <p:xfrm>
              <a:off x="1005722" y="9364132"/>
              <a:ext cx="22372548" cy="253214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723899" sx="83000" sy="83000" algn="t" rotWithShape="0">
                        <a:prstClr val="black">
                          <a:alpha val="61397"/>
                        </a:prstClr>
                      </a:outerShdw>
                      <a:reflection stA="47987" endPos="18000" dist="50800" dir="5400000" sy="-100000" algn="bl" rotWithShape="0"/>
                    </a:effectLst>
                    <a:tableStyleId>{284E427A-3D55-4303-BF80-6455036E1DE7}</a:tableStyleId>
                  </a:tblPr>
                  <a:tblGrid>
                    <a:gridCol w="3728758">
                      <a:extLst>
                        <a:ext uri="{9D8B030D-6E8A-4147-A177-3AD203B41FA5}">
                          <a16:colId xmlns:a16="http://schemas.microsoft.com/office/drawing/2014/main" val="1551726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4147862373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999582859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2528593160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86516083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3150087196"/>
                        </a:ext>
                      </a:extLst>
                    </a:gridCol>
                  </a:tblGrid>
                  <a:tr h="1130233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0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2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4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1395794"/>
                      </a:ext>
                    </a:extLst>
                  </a:tr>
                  <a:tr h="1401916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A(</a:t>
                          </a:r>
                          <a:r>
                            <a:rPr kumimoji="0" lang="en-US" sz="4000" b="0" i="0" u="none" strike="noStrike" cap="none" spc="0" normalizeH="0" baseline="0" dirty="0" err="1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n,n</a:t>
                          </a: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) or A(n)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7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61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0" lang="en-US" sz="40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40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  <m:t>2</m:t>
                                    </m:r>
                                  </m:e>
                                  <m:sup>
                                    <m:sSup>
                                      <m:sSupPr>
                                        <m:ctrlPr>
                                          <a:rPr kumimoji="0" lang="en-US" sz="40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Helvetica Neue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40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Helvetica Neue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sSup>
                                          <m:sSupPr>
                                            <m:ctrlP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  <m:t>65536</m:t>
                                            </m:r>
                                          </m:sup>
                                        </m:sSup>
                                      </m:sup>
                                    </m:sSup>
                                  </m:sup>
                                </m:sSup>
                                <m:r>
                                  <a:rPr kumimoji="0" lang="en-US" sz="40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kumimoji="0" lang="en-US" sz="4000" b="0" i="0" u="none" strike="noStrike" cap="none" spc="0" normalizeH="0" baseline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FillTx/>
                            <a:latin typeface="Bradley Hand" pitchFamily="2" charset="77"/>
                            <a:sym typeface="Helvetica Neue"/>
                          </a:endParaRP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1374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9220BC1-9FBB-D753-962E-841386B3ED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8344061"/>
                  </p:ext>
                </p:extLst>
              </p:nvPr>
            </p:nvGraphicFramePr>
            <p:xfrm>
              <a:off x="1005722" y="9364132"/>
              <a:ext cx="22372548" cy="253214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723899" sx="83000" sy="83000" algn="t" rotWithShape="0">
                        <a:prstClr val="black">
                          <a:alpha val="61397"/>
                        </a:prstClr>
                      </a:outerShdw>
                      <a:reflection stA="47987" endPos="18000" dist="50800" dir="5400000" sy="-100000" algn="bl" rotWithShape="0"/>
                    </a:effectLst>
                    <a:tableStyleId>{284E427A-3D55-4303-BF80-6455036E1DE7}</a:tableStyleId>
                  </a:tblPr>
                  <a:tblGrid>
                    <a:gridCol w="3728758">
                      <a:extLst>
                        <a:ext uri="{9D8B030D-6E8A-4147-A177-3AD203B41FA5}">
                          <a16:colId xmlns:a16="http://schemas.microsoft.com/office/drawing/2014/main" val="1551726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4147862373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999582859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2528593160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86516083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3150087196"/>
                        </a:ext>
                      </a:extLst>
                    </a:gridCol>
                  </a:tblGrid>
                  <a:tr h="1130233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0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2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4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1395794"/>
                      </a:ext>
                    </a:extLst>
                  </a:tr>
                  <a:tr h="1401916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A(</a:t>
                          </a:r>
                          <a:r>
                            <a:rPr kumimoji="0" lang="en-US" sz="4000" b="0" i="0" u="none" strike="noStrike" cap="none" spc="0" normalizeH="0" baseline="0" dirty="0" err="1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n,n</a:t>
                          </a: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) or A(n)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7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61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99660" t="-132432" r="-680" b="-2369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13743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9014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C0BCC687-B33A-BA77-2097-C450C995828E}"/>
              </a:ext>
            </a:extLst>
          </p:cNvPr>
          <p:cNvSpPr/>
          <p:nvPr/>
        </p:nvSpPr>
        <p:spPr>
          <a:xfrm>
            <a:off x="1005724" y="551236"/>
            <a:ext cx="22372551" cy="86713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This function has explosive growth.									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9220BC1-9FBB-D753-962E-841386B3ED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7493393"/>
                  </p:ext>
                </p:extLst>
              </p:nvPr>
            </p:nvGraphicFramePr>
            <p:xfrm>
              <a:off x="1005723" y="1452584"/>
              <a:ext cx="22372548" cy="253214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723899" sx="83000" sy="83000" algn="t" rotWithShape="0">
                        <a:prstClr val="black">
                          <a:alpha val="61397"/>
                        </a:prstClr>
                      </a:outerShdw>
                      <a:reflection stA="47987" endPos="18000" dist="50800" dir="5400000" sy="-100000" algn="bl" rotWithShape="0"/>
                    </a:effectLst>
                    <a:tableStyleId>{284E427A-3D55-4303-BF80-6455036E1DE7}</a:tableStyleId>
                  </a:tblPr>
                  <a:tblGrid>
                    <a:gridCol w="3728758">
                      <a:extLst>
                        <a:ext uri="{9D8B030D-6E8A-4147-A177-3AD203B41FA5}">
                          <a16:colId xmlns:a16="http://schemas.microsoft.com/office/drawing/2014/main" val="1551726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4147862373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999582859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2528593160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86516083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3150087196"/>
                        </a:ext>
                      </a:extLst>
                    </a:gridCol>
                  </a:tblGrid>
                  <a:tr h="1130233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0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2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4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1395794"/>
                      </a:ext>
                    </a:extLst>
                  </a:tr>
                  <a:tr h="1401916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A(</a:t>
                          </a:r>
                          <a:r>
                            <a:rPr kumimoji="0" lang="en-US" sz="4000" b="0" i="0" u="none" strike="noStrike" cap="none" spc="0" normalizeH="0" baseline="0" dirty="0" err="1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n,n</a:t>
                          </a: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) or A(n)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7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61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0" lang="en-US" sz="40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40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  <m:t>2</m:t>
                                    </m:r>
                                  </m:e>
                                  <m:sup>
                                    <m:sSup>
                                      <m:sSupPr>
                                        <m:ctrlPr>
                                          <a:rPr kumimoji="0" lang="en-US" sz="40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Helvetica Neue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40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Helvetica Neue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sSup>
                                          <m:sSupPr>
                                            <m:ctrlP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  <m:t>65536</m:t>
                                            </m:r>
                                          </m:sup>
                                        </m:sSup>
                                      </m:sup>
                                    </m:sSup>
                                  </m:sup>
                                </m:sSup>
                                <m:r>
                                  <a:rPr kumimoji="0" lang="en-US" sz="40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kumimoji="0" lang="en-US" sz="4000" b="0" i="0" u="none" strike="noStrike" cap="none" spc="0" normalizeH="0" baseline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FillTx/>
                            <a:latin typeface="Bradley Hand" pitchFamily="2" charset="77"/>
                            <a:sym typeface="Helvetica Neue"/>
                          </a:endParaRP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1374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9220BC1-9FBB-D753-962E-841386B3ED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7493393"/>
                  </p:ext>
                </p:extLst>
              </p:nvPr>
            </p:nvGraphicFramePr>
            <p:xfrm>
              <a:off x="1005723" y="1452584"/>
              <a:ext cx="22372548" cy="253214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723899" sx="83000" sy="83000" algn="t" rotWithShape="0">
                        <a:prstClr val="black">
                          <a:alpha val="61397"/>
                        </a:prstClr>
                      </a:outerShdw>
                      <a:reflection stA="47987" endPos="18000" dist="50800" dir="5400000" sy="-100000" algn="bl" rotWithShape="0"/>
                    </a:effectLst>
                    <a:tableStyleId>{284E427A-3D55-4303-BF80-6455036E1DE7}</a:tableStyleId>
                  </a:tblPr>
                  <a:tblGrid>
                    <a:gridCol w="3728758">
                      <a:extLst>
                        <a:ext uri="{9D8B030D-6E8A-4147-A177-3AD203B41FA5}">
                          <a16:colId xmlns:a16="http://schemas.microsoft.com/office/drawing/2014/main" val="1551726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4147862373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999582859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2528593160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86516083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3150087196"/>
                        </a:ext>
                      </a:extLst>
                    </a:gridCol>
                  </a:tblGrid>
                  <a:tr h="1130233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0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2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4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1395794"/>
                      </a:ext>
                    </a:extLst>
                  </a:tr>
                  <a:tr h="1401916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A(</a:t>
                          </a:r>
                          <a:r>
                            <a:rPr kumimoji="0" lang="en-US" sz="4000" b="0" i="0" u="none" strike="noStrike" cap="none" spc="0" normalizeH="0" baseline="0" dirty="0" err="1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n,n</a:t>
                          </a: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) or A(n)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7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61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99660" t="-132432" r="-680" b="-2369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13743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8D6A150E-AEAB-00B3-EBB2-3BF6A44166DF}"/>
                  </a:ext>
                </a:extLst>
              </p:cNvPr>
              <p:cNvSpPr/>
              <p:nvPr/>
            </p:nvSpPr>
            <p:spPr>
              <a:xfrm>
                <a:off x="1005720" y="4702400"/>
                <a:ext cx="22372551" cy="1539374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Inverse Ackerman Function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⁡{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𝑠𝑢𝑐h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8D6A150E-AEAB-00B3-EBB2-3BF6A44166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0" y="4702400"/>
                <a:ext cx="22372551" cy="1539374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02150BF5-8B71-4746-CF1D-AE6D6C7A16CA}"/>
                  </a:ext>
                </a:extLst>
              </p:cNvPr>
              <p:cNvSpPr/>
              <p:nvPr/>
            </p:nvSpPr>
            <p:spPr>
              <a:xfrm>
                <a:off x="1005720" y="6880733"/>
                <a:ext cx="22372551" cy="353917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</m:e>
                    </m:d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02150BF5-8B71-4746-CF1D-AE6D6C7A16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0" y="6880733"/>
                <a:ext cx="22372551" cy="3539173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9482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C0BCC687-B33A-BA77-2097-C450C995828E}"/>
              </a:ext>
            </a:extLst>
          </p:cNvPr>
          <p:cNvSpPr/>
          <p:nvPr/>
        </p:nvSpPr>
        <p:spPr>
          <a:xfrm>
            <a:off x="1005724" y="551236"/>
            <a:ext cx="22372551" cy="86713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This function has explosive growth.									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9220BC1-9FBB-D753-962E-841386B3ED8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05723" y="1452584"/>
              <a:ext cx="22372548" cy="253214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723899" sx="83000" sy="83000" algn="t" rotWithShape="0">
                        <a:prstClr val="black">
                          <a:alpha val="61397"/>
                        </a:prstClr>
                      </a:outerShdw>
                      <a:reflection stA="47987" endPos="18000" dist="50800" dir="5400000" sy="-100000" algn="bl" rotWithShape="0"/>
                    </a:effectLst>
                    <a:tableStyleId>{284E427A-3D55-4303-BF80-6455036E1DE7}</a:tableStyleId>
                  </a:tblPr>
                  <a:tblGrid>
                    <a:gridCol w="3728758">
                      <a:extLst>
                        <a:ext uri="{9D8B030D-6E8A-4147-A177-3AD203B41FA5}">
                          <a16:colId xmlns:a16="http://schemas.microsoft.com/office/drawing/2014/main" val="1551726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4147862373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999582859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2528593160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86516083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3150087196"/>
                        </a:ext>
                      </a:extLst>
                    </a:gridCol>
                  </a:tblGrid>
                  <a:tr h="1130233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0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2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4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1395794"/>
                      </a:ext>
                    </a:extLst>
                  </a:tr>
                  <a:tr h="1401916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A(</a:t>
                          </a:r>
                          <a:r>
                            <a:rPr kumimoji="0" lang="en-US" sz="4000" b="0" i="0" u="none" strike="noStrike" cap="none" spc="0" normalizeH="0" baseline="0" dirty="0" err="1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n,n</a:t>
                          </a: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) or A(n)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7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61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0" lang="en-US" sz="40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40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  <m:t>2</m:t>
                                    </m:r>
                                  </m:e>
                                  <m:sup>
                                    <m:sSup>
                                      <m:sSupPr>
                                        <m:ctrlPr>
                                          <a:rPr kumimoji="0" lang="en-US" sz="40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Helvetica Neue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40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Helvetica Neue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sSup>
                                          <m:sSupPr>
                                            <m:ctrlP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  <m:t>65536</m:t>
                                            </m:r>
                                          </m:sup>
                                        </m:sSup>
                                      </m:sup>
                                    </m:sSup>
                                  </m:sup>
                                </m:sSup>
                                <m:r>
                                  <a:rPr kumimoji="0" lang="en-US" sz="40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kumimoji="0" lang="en-US" sz="4000" b="0" i="0" u="none" strike="noStrike" cap="none" spc="0" normalizeH="0" baseline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FillTx/>
                            <a:latin typeface="Bradley Hand" pitchFamily="2" charset="77"/>
                            <a:sym typeface="Helvetica Neue"/>
                          </a:endParaRP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1374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9220BC1-9FBB-D753-962E-841386B3ED8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05723" y="1452584"/>
              <a:ext cx="22372548" cy="253214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723899" sx="83000" sy="83000" algn="t" rotWithShape="0">
                        <a:prstClr val="black">
                          <a:alpha val="61397"/>
                        </a:prstClr>
                      </a:outerShdw>
                      <a:reflection stA="47987" endPos="18000" dist="50800" dir="5400000" sy="-100000" algn="bl" rotWithShape="0"/>
                    </a:effectLst>
                    <a:tableStyleId>{284E427A-3D55-4303-BF80-6455036E1DE7}</a:tableStyleId>
                  </a:tblPr>
                  <a:tblGrid>
                    <a:gridCol w="3728758">
                      <a:extLst>
                        <a:ext uri="{9D8B030D-6E8A-4147-A177-3AD203B41FA5}">
                          <a16:colId xmlns:a16="http://schemas.microsoft.com/office/drawing/2014/main" val="1551726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4147862373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999582859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2528593160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86516083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3150087196"/>
                        </a:ext>
                      </a:extLst>
                    </a:gridCol>
                  </a:tblGrid>
                  <a:tr h="1130233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0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2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4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1395794"/>
                      </a:ext>
                    </a:extLst>
                  </a:tr>
                  <a:tr h="1401916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A(</a:t>
                          </a:r>
                          <a:r>
                            <a:rPr kumimoji="0" lang="en-US" sz="4000" b="0" i="0" u="none" strike="noStrike" cap="none" spc="0" normalizeH="0" baseline="0" dirty="0" err="1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n,n</a:t>
                          </a: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) or A(n)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7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61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99660" t="-132432" r="-680" b="-2369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13743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8D6A150E-AEAB-00B3-EBB2-3BF6A44166DF}"/>
                  </a:ext>
                </a:extLst>
              </p:cNvPr>
              <p:cNvSpPr/>
              <p:nvPr/>
            </p:nvSpPr>
            <p:spPr>
              <a:xfrm>
                <a:off x="1005720" y="4702400"/>
                <a:ext cx="22372551" cy="1539374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Inverse Ackerman Function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⁡{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𝑠𝑢𝑐h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8D6A150E-AEAB-00B3-EBB2-3BF6A44166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0" y="4702400"/>
                <a:ext cx="22372551" cy="1539374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68F8FC7A-10B8-C2C6-881A-814198BCAC93}"/>
                  </a:ext>
                </a:extLst>
              </p:cNvPr>
              <p:cNvSpPr/>
              <p:nvPr/>
            </p:nvSpPr>
            <p:spPr>
              <a:xfrm>
                <a:off x="1005720" y="6880733"/>
                <a:ext cx="22372551" cy="353917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</m:e>
                    </m:d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=3 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68F8FC7A-10B8-C2C6-881A-814198BCAC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0" y="6880733"/>
                <a:ext cx="22372551" cy="3539173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6420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C0BCC687-B33A-BA77-2097-C450C995828E}"/>
              </a:ext>
            </a:extLst>
          </p:cNvPr>
          <p:cNvSpPr/>
          <p:nvPr/>
        </p:nvSpPr>
        <p:spPr>
          <a:xfrm>
            <a:off x="1005724" y="551236"/>
            <a:ext cx="22372551" cy="86713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This function has explosive growth.									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9220BC1-9FBB-D753-962E-841386B3ED8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05723" y="1452584"/>
              <a:ext cx="22372548" cy="253214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723899" sx="83000" sy="83000" algn="t" rotWithShape="0">
                        <a:prstClr val="black">
                          <a:alpha val="61397"/>
                        </a:prstClr>
                      </a:outerShdw>
                      <a:reflection stA="47987" endPos="18000" dist="50800" dir="5400000" sy="-100000" algn="bl" rotWithShape="0"/>
                    </a:effectLst>
                    <a:tableStyleId>{284E427A-3D55-4303-BF80-6455036E1DE7}</a:tableStyleId>
                  </a:tblPr>
                  <a:tblGrid>
                    <a:gridCol w="3728758">
                      <a:extLst>
                        <a:ext uri="{9D8B030D-6E8A-4147-A177-3AD203B41FA5}">
                          <a16:colId xmlns:a16="http://schemas.microsoft.com/office/drawing/2014/main" val="1551726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4147862373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999582859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2528593160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86516083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3150087196"/>
                        </a:ext>
                      </a:extLst>
                    </a:gridCol>
                  </a:tblGrid>
                  <a:tr h="1130233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0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2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4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1395794"/>
                      </a:ext>
                    </a:extLst>
                  </a:tr>
                  <a:tr h="1401916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A(</a:t>
                          </a:r>
                          <a:r>
                            <a:rPr kumimoji="0" lang="en-US" sz="4000" b="0" i="0" u="none" strike="noStrike" cap="none" spc="0" normalizeH="0" baseline="0" dirty="0" err="1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n,n</a:t>
                          </a: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) or A(n)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7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61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0" lang="en-US" sz="40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40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  <m:t>2</m:t>
                                    </m:r>
                                  </m:e>
                                  <m:sup>
                                    <m:sSup>
                                      <m:sSupPr>
                                        <m:ctrlPr>
                                          <a:rPr kumimoji="0" lang="en-US" sz="40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Helvetica Neue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40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Helvetica Neue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sSup>
                                          <m:sSupPr>
                                            <m:ctrlP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  <m:t>65536</m:t>
                                            </m:r>
                                          </m:sup>
                                        </m:sSup>
                                      </m:sup>
                                    </m:sSup>
                                  </m:sup>
                                </m:sSup>
                                <m:r>
                                  <a:rPr kumimoji="0" lang="en-US" sz="40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kumimoji="0" lang="en-US" sz="4000" b="0" i="0" u="none" strike="noStrike" cap="none" spc="0" normalizeH="0" baseline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FillTx/>
                            <a:latin typeface="Bradley Hand" pitchFamily="2" charset="77"/>
                            <a:sym typeface="Helvetica Neue"/>
                          </a:endParaRP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1374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9220BC1-9FBB-D753-962E-841386B3ED8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05723" y="1452584"/>
              <a:ext cx="22372548" cy="253214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723899" sx="83000" sy="83000" algn="t" rotWithShape="0">
                        <a:prstClr val="black">
                          <a:alpha val="61397"/>
                        </a:prstClr>
                      </a:outerShdw>
                      <a:reflection stA="47987" endPos="18000" dist="50800" dir="5400000" sy="-100000" algn="bl" rotWithShape="0"/>
                    </a:effectLst>
                    <a:tableStyleId>{284E427A-3D55-4303-BF80-6455036E1DE7}</a:tableStyleId>
                  </a:tblPr>
                  <a:tblGrid>
                    <a:gridCol w="3728758">
                      <a:extLst>
                        <a:ext uri="{9D8B030D-6E8A-4147-A177-3AD203B41FA5}">
                          <a16:colId xmlns:a16="http://schemas.microsoft.com/office/drawing/2014/main" val="1551726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4147862373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999582859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2528593160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86516083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3150087196"/>
                        </a:ext>
                      </a:extLst>
                    </a:gridCol>
                  </a:tblGrid>
                  <a:tr h="1130233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0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2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4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1395794"/>
                      </a:ext>
                    </a:extLst>
                  </a:tr>
                  <a:tr h="1401916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A(</a:t>
                          </a:r>
                          <a:r>
                            <a:rPr kumimoji="0" lang="en-US" sz="4000" b="0" i="0" u="none" strike="noStrike" cap="none" spc="0" normalizeH="0" baseline="0" dirty="0" err="1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n,n</a:t>
                          </a: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) or A(n)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7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61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99660" t="-132432" r="-680" b="-2369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13743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8D6A150E-AEAB-00B3-EBB2-3BF6A44166DF}"/>
                  </a:ext>
                </a:extLst>
              </p:cNvPr>
              <p:cNvSpPr/>
              <p:nvPr/>
            </p:nvSpPr>
            <p:spPr>
              <a:xfrm>
                <a:off x="1005720" y="4702400"/>
                <a:ext cx="22372551" cy="1539374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Inverse Ackerman Function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⁡{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𝑠𝑢𝑐h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8D6A150E-AEAB-00B3-EBB2-3BF6A44166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0" y="4702400"/>
                <a:ext cx="22372551" cy="1539374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52A335B6-983B-2654-4A44-66460917DF00}"/>
                  </a:ext>
                </a:extLst>
              </p:cNvPr>
              <p:cNvSpPr/>
              <p:nvPr/>
            </p:nvSpPr>
            <p:spPr>
              <a:xfrm>
                <a:off x="1005720" y="6880733"/>
                <a:ext cx="22372551" cy="353917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</m:e>
                    </m:d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=3 </m:t>
                    </m:r>
                  </m:oMath>
                </a14:m>
                <a:endParaRPr lang="en-US" sz="4000" b="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65536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52A335B6-983B-2654-4A44-66460917DF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0" y="6880733"/>
                <a:ext cx="22372551" cy="3539173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7508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8D6A150E-AEAB-00B3-EBB2-3BF6A44166DF}"/>
                  </a:ext>
                </a:extLst>
              </p:cNvPr>
              <p:cNvSpPr/>
              <p:nvPr/>
            </p:nvSpPr>
            <p:spPr>
              <a:xfrm>
                <a:off x="1005724" y="385581"/>
                <a:ext cx="22372551" cy="1539374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Inverse Ackerman Function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⁡{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𝑠𝑢𝑐h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8D6A150E-AEAB-00B3-EBB2-3BF6A44166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4" y="385581"/>
                <a:ext cx="22372551" cy="1539374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50A3AC4-A241-2B1F-BFD1-7168B21A2E0D}"/>
              </a:ext>
            </a:extLst>
          </p:cNvPr>
          <p:cNvSpPr/>
          <p:nvPr/>
        </p:nvSpPr>
        <p:spPr>
          <a:xfrm>
            <a:off x="1005723" y="2508799"/>
            <a:ext cx="22372551" cy="141491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It is remarkable that such a function occurs naturally as the answer to an algorithmic question.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That is why union-find is one of the most important data-structure problem.</a:t>
            </a:r>
          </a:p>
        </p:txBody>
      </p:sp>
    </p:spTree>
    <p:extLst>
      <p:ext uri="{BB962C8B-B14F-4D97-AF65-F5344CB8AC3E}">
        <p14:creationId xmlns:p14="http://schemas.microsoft.com/office/powerpoint/2010/main" val="3074842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Tarjan on analyzing the &quot;union-find&quot; data structure">
            <a:hlinkClick r:id="" action="ppaction://media"/>
            <a:extLst>
              <a:ext uri="{FF2B5EF4-FFF2-40B4-BE49-F238E27FC236}">
                <a16:creationId xmlns:a16="http://schemas.microsoft.com/office/drawing/2014/main" id="{4029005E-FB29-BE47-268B-B669197002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15717" y="825900"/>
            <a:ext cx="21352566" cy="120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79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60039168-CECB-C618-2AF7-6795838BA0A2}"/>
              </a:ext>
            </a:extLst>
          </p:cNvPr>
          <p:cNvSpPr/>
          <p:nvPr/>
        </p:nvSpPr>
        <p:spPr>
          <a:xfrm>
            <a:off x="1005724" y="5602028"/>
            <a:ext cx="22372551" cy="2197881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But in this lecture, we will only prove that m union/find operations take 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O((</a:t>
            </a:r>
            <a:r>
              <a:rPr lang="en-IN" dirty="0" err="1">
                <a:solidFill>
                  <a:srgbClr val="7030A0"/>
                </a:solidFill>
                <a:latin typeface="Bradley Hand" pitchFamily="2" charset="77"/>
              </a:rPr>
              <a:t>m+n</a:t>
            </a: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) log* n) time.</a:t>
            </a:r>
          </a:p>
        </p:txBody>
      </p:sp>
    </p:spTree>
    <p:extLst>
      <p:ext uri="{BB962C8B-B14F-4D97-AF65-F5344CB8AC3E}">
        <p14:creationId xmlns:p14="http://schemas.microsoft.com/office/powerpoint/2010/main" val="2545021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1C41A166-FEC9-34DE-D3A1-44710B92215C}"/>
                  </a:ext>
                </a:extLst>
              </p:cNvPr>
              <p:cNvSpPr/>
              <p:nvPr/>
            </p:nvSpPr>
            <p:spPr>
              <a:xfrm>
                <a:off x="15052733" y="1774704"/>
                <a:ext cx="8593443" cy="17479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make-singleton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Add a singleton node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0</a:t>
                </a:r>
              </a:p>
            </p:txBody>
          </p:sp>
        </mc:Choice>
        <mc:Fallback xmlns="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1C41A166-FEC9-34DE-D3A1-44710B922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3" y="1774704"/>
                <a:ext cx="8593443" cy="1747996"/>
              </a:xfrm>
              <a:prstGeom prst="roundRect">
                <a:avLst/>
              </a:prstGeom>
              <a:blipFill>
                <a:blip r:embed="rId2"/>
                <a:stretch>
                  <a:fillRect l="-1325" b="-70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/>
              <p:nvPr/>
            </p:nvSpPr>
            <p:spPr>
              <a:xfrm>
                <a:off x="15052733" y="3924217"/>
                <a:ext cx="8593443" cy="283765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3" y="3924217"/>
                <a:ext cx="8593443" cy="2837656"/>
              </a:xfrm>
              <a:prstGeom prst="roundRect">
                <a:avLst/>
              </a:prstGeom>
              <a:blipFill>
                <a:blip r:embed="rId3"/>
                <a:stretch>
                  <a:fillRect l="-736" b="-265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box2">
                <a:extLst>
                  <a:ext uri="{FF2B5EF4-FFF2-40B4-BE49-F238E27FC236}">
                    <a16:creationId xmlns:a16="http://schemas.microsoft.com/office/drawing/2014/main" id="{A030C016-AC56-E5A1-6B7A-B7E9D3D38C14}"/>
                  </a:ext>
                </a:extLst>
              </p:cNvPr>
              <p:cNvSpPr/>
              <p:nvPr/>
            </p:nvSpPr>
            <p:spPr>
              <a:xfrm>
                <a:off x="15052732" y="7637684"/>
                <a:ext cx="8593443" cy="44721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nion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,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 b="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 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= 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:</m:t>
                    </m:r>
                  </m:oMath>
                </a14:m>
                <a:endParaRPr lang="en-US" sz="3200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be the root having smaller rank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	if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)+1</a:t>
                </a:r>
              </a:p>
            </p:txBody>
          </p:sp>
        </mc:Choice>
        <mc:Fallback xmlns="">
          <p:sp>
            <p:nvSpPr>
              <p:cNvPr id="7" name="!!box2">
                <a:extLst>
                  <a:ext uri="{FF2B5EF4-FFF2-40B4-BE49-F238E27FC236}">
                    <a16:creationId xmlns:a16="http://schemas.microsoft.com/office/drawing/2014/main" id="{A030C016-AC56-E5A1-6B7A-B7E9D3D38C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2" y="7637684"/>
                <a:ext cx="8593443" cy="447214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9B105915-6102-203D-9FC9-B0E92B26D9EA}"/>
              </a:ext>
            </a:extLst>
          </p:cNvPr>
          <p:cNvSpPr/>
          <p:nvPr/>
        </p:nvSpPr>
        <p:spPr>
          <a:xfrm>
            <a:off x="628650" y="338511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p:sp>
        <p:nvSpPr>
          <p:cNvPr id="9" name="!!box4">
            <a:extLst>
              <a:ext uri="{FF2B5EF4-FFF2-40B4-BE49-F238E27FC236}">
                <a16:creationId xmlns:a16="http://schemas.microsoft.com/office/drawing/2014/main" id="{C88780D4-5FA9-DC61-4236-9EDDF29C01E1}"/>
              </a:ext>
            </a:extLst>
          </p:cNvPr>
          <p:cNvSpPr/>
          <p:nvPr/>
        </p:nvSpPr>
        <p:spPr>
          <a:xfrm>
            <a:off x="971551" y="2753012"/>
            <a:ext cx="12439650" cy="3369491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Remember our union-find algorithm.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Specifically look at the find algorithm.</a:t>
            </a:r>
          </a:p>
        </p:txBody>
      </p:sp>
    </p:spTree>
    <p:extLst>
      <p:ext uri="{BB962C8B-B14F-4D97-AF65-F5344CB8AC3E}">
        <p14:creationId xmlns:p14="http://schemas.microsoft.com/office/powerpoint/2010/main" val="2783250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/>
              <p:nvPr/>
            </p:nvSpPr>
            <p:spPr>
              <a:xfrm>
                <a:off x="14819006" y="2753012"/>
                <a:ext cx="8593443" cy="283765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2753012"/>
                <a:ext cx="8593443" cy="2837656"/>
              </a:xfrm>
              <a:prstGeom prst="roundRect">
                <a:avLst/>
              </a:prstGeom>
              <a:blipFill>
                <a:blip r:embed="rId2"/>
                <a:stretch>
                  <a:fillRect l="-588" b="-265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9B105915-6102-203D-9FC9-B0E92B26D9EA}"/>
              </a:ext>
            </a:extLst>
          </p:cNvPr>
          <p:cNvSpPr/>
          <p:nvPr/>
        </p:nvSpPr>
        <p:spPr>
          <a:xfrm>
            <a:off x="628650" y="338511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p:sp>
        <p:nvSpPr>
          <p:cNvPr id="9" name="!!box4">
            <a:extLst>
              <a:ext uri="{FF2B5EF4-FFF2-40B4-BE49-F238E27FC236}">
                <a16:creationId xmlns:a16="http://schemas.microsoft.com/office/drawing/2014/main" id="{C88780D4-5FA9-DC61-4236-9EDDF29C01E1}"/>
              </a:ext>
            </a:extLst>
          </p:cNvPr>
          <p:cNvSpPr/>
          <p:nvPr/>
        </p:nvSpPr>
        <p:spPr>
          <a:xfrm>
            <a:off x="971551" y="2753013"/>
            <a:ext cx="12439650" cy="336203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Remember our union-find algorithm.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Specifically look at the find algorithm.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There is a simple heuristic that enhances this find function.</a:t>
            </a:r>
          </a:p>
        </p:txBody>
      </p:sp>
    </p:spTree>
    <p:extLst>
      <p:ext uri="{BB962C8B-B14F-4D97-AF65-F5344CB8AC3E}">
        <p14:creationId xmlns:p14="http://schemas.microsoft.com/office/powerpoint/2010/main" val="2701491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0C666A4A-4CB6-4269-C45F-61C2389B5A7F}"/>
              </a:ext>
            </a:extLst>
          </p:cNvPr>
          <p:cNvSpPr/>
          <p:nvPr/>
        </p:nvSpPr>
        <p:spPr>
          <a:xfrm>
            <a:off x="747084" y="822671"/>
            <a:ext cx="22889831" cy="9315940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Design an algorithm that can perform the following operations: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		1) Make-Singleton(u): Make a single node u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		2)Union(</a:t>
            </a:r>
            <a:r>
              <a:rPr lang="en-IN" sz="6600" dirty="0" err="1">
                <a:solidFill>
                  <a:srgbClr val="7030A0"/>
                </a:solidFill>
                <a:latin typeface="Bradley Hand" pitchFamily="2" charset="77"/>
              </a:rPr>
              <a:t>u,v</a:t>
            </a: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): Add edge (</a:t>
            </a:r>
            <a:r>
              <a:rPr lang="en-IN" sz="6600" dirty="0" err="1">
                <a:solidFill>
                  <a:srgbClr val="7030A0"/>
                </a:solidFill>
                <a:latin typeface="Bradley Hand" pitchFamily="2" charset="77"/>
              </a:rPr>
              <a:t>u,v</a:t>
            </a: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)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		3)Find(u): Return the unique identifier of the tree that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		    contains u</a:t>
            </a:r>
          </a:p>
        </p:txBody>
      </p:sp>
    </p:spTree>
    <p:extLst>
      <p:ext uri="{BB962C8B-B14F-4D97-AF65-F5344CB8AC3E}">
        <p14:creationId xmlns:p14="http://schemas.microsoft.com/office/powerpoint/2010/main" val="516102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/>
              <p:nvPr/>
            </p:nvSpPr>
            <p:spPr>
              <a:xfrm>
                <a:off x="14819006" y="2753012"/>
                <a:ext cx="8593443" cy="283765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2753012"/>
                <a:ext cx="8593443" cy="2837656"/>
              </a:xfrm>
              <a:prstGeom prst="roundRect">
                <a:avLst/>
              </a:prstGeom>
              <a:blipFill>
                <a:blip r:embed="rId2"/>
                <a:stretch>
                  <a:fillRect l="-588" b="-265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9B105915-6102-203D-9FC9-B0E92B26D9EA}"/>
              </a:ext>
            </a:extLst>
          </p:cNvPr>
          <p:cNvSpPr/>
          <p:nvPr/>
        </p:nvSpPr>
        <p:spPr>
          <a:xfrm>
            <a:off x="628650" y="338511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b">
                <a:extLst>
                  <a:ext uri="{FF2B5EF4-FFF2-40B4-BE49-F238E27FC236}">
                    <a16:creationId xmlns:a16="http://schemas.microsoft.com/office/drawing/2014/main" id="{22322A29-C065-440B-2646-EDDC6F124072}"/>
                  </a:ext>
                </a:extLst>
              </p:cNvPr>
              <p:cNvSpPr/>
              <p:nvPr/>
            </p:nvSpPr>
            <p:spPr>
              <a:xfrm>
                <a:off x="5009397" y="4506418"/>
                <a:ext cx="19281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ℓ+4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b">
                <a:extLst>
                  <a:ext uri="{FF2B5EF4-FFF2-40B4-BE49-F238E27FC236}">
                    <a16:creationId xmlns:a16="http://schemas.microsoft.com/office/drawing/2014/main" id="{22322A29-C065-440B-2646-EDDC6F1240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7" y="4506418"/>
                <a:ext cx="1928116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a">
                <a:extLst>
                  <a:ext uri="{FF2B5EF4-FFF2-40B4-BE49-F238E27FC236}">
                    <a16:creationId xmlns:a16="http://schemas.microsoft.com/office/drawing/2014/main" id="{20125711-40B0-26D0-407E-5F8B26D28766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1919009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ℓ+5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a">
                <a:extLst>
                  <a:ext uri="{FF2B5EF4-FFF2-40B4-BE49-F238E27FC236}">
                    <a16:creationId xmlns:a16="http://schemas.microsoft.com/office/drawing/2014/main" id="{20125711-40B0-26D0-407E-5F8B26D287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1919009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!!star1">
            <a:extLst>
              <a:ext uri="{FF2B5EF4-FFF2-40B4-BE49-F238E27FC236}">
                <a16:creationId xmlns:a16="http://schemas.microsoft.com/office/drawing/2014/main" id="{CDE7444A-F193-8696-68F3-A6CD3556EA3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!!star5">
            <a:extLst>
              <a:ext uri="{FF2B5EF4-FFF2-40B4-BE49-F238E27FC236}">
                <a16:creationId xmlns:a16="http://schemas.microsoft.com/office/drawing/2014/main" id="{4F7E4F29-DFCE-58F8-9925-7CF5BA7B73F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25" name="!!star1">
            <a:extLst>
              <a:ext uri="{FF2B5EF4-FFF2-40B4-BE49-F238E27FC236}">
                <a16:creationId xmlns:a16="http://schemas.microsoft.com/office/drawing/2014/main" id="{F84750FA-C737-950C-6B3F-584DCA6940ED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!!star1">
            <a:extLst>
              <a:ext uri="{FF2B5EF4-FFF2-40B4-BE49-F238E27FC236}">
                <a16:creationId xmlns:a16="http://schemas.microsoft.com/office/drawing/2014/main" id="{66EA996E-A5D6-4838-17CC-F6C94A71907E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AD81CE5-9F26-C9DA-913D-8C5951A3D950}"/>
              </a:ext>
            </a:extLst>
          </p:cNvPr>
          <p:cNvCxnSpPr>
            <a:cxnSpLocks/>
            <a:stCxn id="24" idx="1"/>
            <a:endCxn id="26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c">
                <a:extLst>
                  <a:ext uri="{FF2B5EF4-FFF2-40B4-BE49-F238E27FC236}">
                    <a16:creationId xmlns:a16="http://schemas.microsoft.com/office/drawing/2014/main" id="{4CEE7CC5-7B4B-A094-0672-5C54754BC562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c">
                <a:extLst>
                  <a:ext uri="{FF2B5EF4-FFF2-40B4-BE49-F238E27FC236}">
                    <a16:creationId xmlns:a16="http://schemas.microsoft.com/office/drawing/2014/main" id="{4CEE7CC5-7B4B-A094-0672-5C54754BC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!!star5">
            <a:extLst>
              <a:ext uri="{FF2B5EF4-FFF2-40B4-BE49-F238E27FC236}">
                <a16:creationId xmlns:a16="http://schemas.microsoft.com/office/drawing/2014/main" id="{DA602698-43E1-C43F-FE3E-7F6935734635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7CAAB8C-4816-48A8-ECC0-9F074EC9D267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d">
                <a:extLst>
                  <a:ext uri="{FF2B5EF4-FFF2-40B4-BE49-F238E27FC236}">
                    <a16:creationId xmlns:a16="http://schemas.microsoft.com/office/drawing/2014/main" id="{34241FBD-B248-2E56-35EB-C3A01F037949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d">
                <a:extLst>
                  <a:ext uri="{FF2B5EF4-FFF2-40B4-BE49-F238E27FC236}">
                    <a16:creationId xmlns:a16="http://schemas.microsoft.com/office/drawing/2014/main" id="{34241FBD-B248-2E56-35EB-C3A01F0379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!!star5">
            <a:extLst>
              <a:ext uri="{FF2B5EF4-FFF2-40B4-BE49-F238E27FC236}">
                <a16:creationId xmlns:a16="http://schemas.microsoft.com/office/drawing/2014/main" id="{308A9A86-ABF6-74C8-C52D-D88FF45277C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C98D3B-4845-19A1-ADEF-D547A76E0F0C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e">
                <a:extLst>
                  <a:ext uri="{FF2B5EF4-FFF2-40B4-BE49-F238E27FC236}">
                    <a16:creationId xmlns:a16="http://schemas.microsoft.com/office/drawing/2014/main" id="{6455A495-94F0-FC21-1A7D-677BD3F7C02A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ℓ+1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4" name="!!e">
                <a:extLst>
                  <a:ext uri="{FF2B5EF4-FFF2-40B4-BE49-F238E27FC236}">
                    <a16:creationId xmlns:a16="http://schemas.microsoft.com/office/drawing/2014/main" id="{6455A495-94F0-FC21-1A7D-677BD3F7C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!!star5">
            <a:extLst>
              <a:ext uri="{FF2B5EF4-FFF2-40B4-BE49-F238E27FC236}">
                <a16:creationId xmlns:a16="http://schemas.microsoft.com/office/drawing/2014/main" id="{5270F2DB-91A4-19AF-EE0B-B6BA6E839333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E0BD2B7-2B65-4B45-EA21-9727312A1A23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!!u">
                <a:extLst>
                  <a:ext uri="{FF2B5EF4-FFF2-40B4-BE49-F238E27FC236}">
                    <a16:creationId xmlns:a16="http://schemas.microsoft.com/office/drawing/2014/main" id="{6D5B469F-F272-0140-85C6-65D8A5EEBA7A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</m:t>
                    </m:r>
                  </m:oMath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7" name="!!u">
                <a:extLst>
                  <a:ext uri="{FF2B5EF4-FFF2-40B4-BE49-F238E27FC236}">
                    <a16:creationId xmlns:a16="http://schemas.microsoft.com/office/drawing/2014/main" id="{6D5B469F-F272-0140-85C6-65D8A5EEBA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!!star5">
            <a:extLst>
              <a:ext uri="{FF2B5EF4-FFF2-40B4-BE49-F238E27FC236}">
                <a16:creationId xmlns:a16="http://schemas.microsoft.com/office/drawing/2014/main" id="{A4D0C696-4F08-9227-F4B4-B0FBF086179C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428313-8EE5-7687-DB3D-CB90AAEA046F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Right Arrow 3">
            <a:extLst>
              <a:ext uri="{FF2B5EF4-FFF2-40B4-BE49-F238E27FC236}">
                <a16:creationId xmlns:a16="http://schemas.microsoft.com/office/drawing/2014/main" id="{8188B2CE-3B60-9E05-ACD7-EF22B16ABDA8}"/>
              </a:ext>
            </a:extLst>
          </p:cNvPr>
          <p:cNvSpPr/>
          <p:nvPr/>
        </p:nvSpPr>
        <p:spPr>
          <a:xfrm rot="10800000">
            <a:off x="10701222" y="10562728"/>
            <a:ext cx="978408" cy="484632"/>
          </a:xfrm>
          <a:prstGeom prst="rightArrow">
            <a:avLst/>
          </a:prstGeom>
          <a:gradFill>
            <a:gsLst>
              <a:gs pos="0">
                <a:schemeClr val="accent4"/>
              </a:gs>
              <a:gs pos="99000">
                <a:schemeClr val="accent2">
                  <a:lumMod val="50000"/>
                </a:schemeClr>
              </a:gs>
            </a:gsLst>
            <a:lin ang="5461434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43416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/>
              <p:nvPr/>
            </p:nvSpPr>
            <p:spPr>
              <a:xfrm>
                <a:off x="14819006" y="2753012"/>
                <a:ext cx="8593443" cy="283765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2753012"/>
                <a:ext cx="8593443" cy="2837656"/>
              </a:xfrm>
              <a:prstGeom prst="roundRect">
                <a:avLst/>
              </a:prstGeom>
              <a:blipFill>
                <a:blip r:embed="rId2"/>
                <a:stretch>
                  <a:fillRect l="-588" b="-265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9B105915-6102-203D-9FC9-B0E92B26D9EA}"/>
              </a:ext>
            </a:extLst>
          </p:cNvPr>
          <p:cNvSpPr/>
          <p:nvPr/>
        </p:nvSpPr>
        <p:spPr>
          <a:xfrm>
            <a:off x="628650" y="338511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b">
                <a:extLst>
                  <a:ext uri="{FF2B5EF4-FFF2-40B4-BE49-F238E27FC236}">
                    <a16:creationId xmlns:a16="http://schemas.microsoft.com/office/drawing/2014/main" id="{22322A29-C065-440B-2646-EDDC6F124072}"/>
                  </a:ext>
                </a:extLst>
              </p:cNvPr>
              <p:cNvSpPr/>
              <p:nvPr/>
            </p:nvSpPr>
            <p:spPr>
              <a:xfrm>
                <a:off x="5009397" y="4506418"/>
                <a:ext cx="19281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ℓ+4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b">
                <a:extLst>
                  <a:ext uri="{FF2B5EF4-FFF2-40B4-BE49-F238E27FC236}">
                    <a16:creationId xmlns:a16="http://schemas.microsoft.com/office/drawing/2014/main" id="{22322A29-C065-440B-2646-EDDC6F1240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7" y="4506418"/>
                <a:ext cx="1928116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a">
                <a:extLst>
                  <a:ext uri="{FF2B5EF4-FFF2-40B4-BE49-F238E27FC236}">
                    <a16:creationId xmlns:a16="http://schemas.microsoft.com/office/drawing/2014/main" id="{20125711-40B0-26D0-407E-5F8B26D28766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1919009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ℓ+5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a">
                <a:extLst>
                  <a:ext uri="{FF2B5EF4-FFF2-40B4-BE49-F238E27FC236}">
                    <a16:creationId xmlns:a16="http://schemas.microsoft.com/office/drawing/2014/main" id="{20125711-40B0-26D0-407E-5F8B26D287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1919009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!!star1">
            <a:extLst>
              <a:ext uri="{FF2B5EF4-FFF2-40B4-BE49-F238E27FC236}">
                <a16:creationId xmlns:a16="http://schemas.microsoft.com/office/drawing/2014/main" id="{CDE7444A-F193-8696-68F3-A6CD3556EA3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!!star5">
            <a:extLst>
              <a:ext uri="{FF2B5EF4-FFF2-40B4-BE49-F238E27FC236}">
                <a16:creationId xmlns:a16="http://schemas.microsoft.com/office/drawing/2014/main" id="{4F7E4F29-DFCE-58F8-9925-7CF5BA7B73F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25" name="!!star1">
            <a:extLst>
              <a:ext uri="{FF2B5EF4-FFF2-40B4-BE49-F238E27FC236}">
                <a16:creationId xmlns:a16="http://schemas.microsoft.com/office/drawing/2014/main" id="{F84750FA-C737-950C-6B3F-584DCA6940ED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!!star1">
            <a:extLst>
              <a:ext uri="{FF2B5EF4-FFF2-40B4-BE49-F238E27FC236}">
                <a16:creationId xmlns:a16="http://schemas.microsoft.com/office/drawing/2014/main" id="{66EA996E-A5D6-4838-17CC-F6C94A71907E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AD81CE5-9F26-C9DA-913D-8C5951A3D950}"/>
              </a:ext>
            </a:extLst>
          </p:cNvPr>
          <p:cNvCxnSpPr>
            <a:cxnSpLocks/>
            <a:stCxn id="24" idx="1"/>
            <a:endCxn id="26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c">
                <a:extLst>
                  <a:ext uri="{FF2B5EF4-FFF2-40B4-BE49-F238E27FC236}">
                    <a16:creationId xmlns:a16="http://schemas.microsoft.com/office/drawing/2014/main" id="{4CEE7CC5-7B4B-A094-0672-5C54754BC562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c">
                <a:extLst>
                  <a:ext uri="{FF2B5EF4-FFF2-40B4-BE49-F238E27FC236}">
                    <a16:creationId xmlns:a16="http://schemas.microsoft.com/office/drawing/2014/main" id="{4CEE7CC5-7B4B-A094-0672-5C54754BC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!!star5">
            <a:extLst>
              <a:ext uri="{FF2B5EF4-FFF2-40B4-BE49-F238E27FC236}">
                <a16:creationId xmlns:a16="http://schemas.microsoft.com/office/drawing/2014/main" id="{DA602698-43E1-C43F-FE3E-7F6935734635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7CAAB8C-4816-48A8-ECC0-9F074EC9D267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d">
                <a:extLst>
                  <a:ext uri="{FF2B5EF4-FFF2-40B4-BE49-F238E27FC236}">
                    <a16:creationId xmlns:a16="http://schemas.microsoft.com/office/drawing/2014/main" id="{34241FBD-B248-2E56-35EB-C3A01F037949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d">
                <a:extLst>
                  <a:ext uri="{FF2B5EF4-FFF2-40B4-BE49-F238E27FC236}">
                    <a16:creationId xmlns:a16="http://schemas.microsoft.com/office/drawing/2014/main" id="{34241FBD-B248-2E56-35EB-C3A01F0379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!!star5">
            <a:extLst>
              <a:ext uri="{FF2B5EF4-FFF2-40B4-BE49-F238E27FC236}">
                <a16:creationId xmlns:a16="http://schemas.microsoft.com/office/drawing/2014/main" id="{308A9A86-ABF6-74C8-C52D-D88FF45277C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C98D3B-4845-19A1-ADEF-D547A76E0F0C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e">
                <a:extLst>
                  <a:ext uri="{FF2B5EF4-FFF2-40B4-BE49-F238E27FC236}">
                    <a16:creationId xmlns:a16="http://schemas.microsoft.com/office/drawing/2014/main" id="{6455A495-94F0-FC21-1A7D-677BD3F7C02A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ℓ+1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4" name="!!e">
                <a:extLst>
                  <a:ext uri="{FF2B5EF4-FFF2-40B4-BE49-F238E27FC236}">
                    <a16:creationId xmlns:a16="http://schemas.microsoft.com/office/drawing/2014/main" id="{6455A495-94F0-FC21-1A7D-677BD3F7C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!!star5">
            <a:extLst>
              <a:ext uri="{FF2B5EF4-FFF2-40B4-BE49-F238E27FC236}">
                <a16:creationId xmlns:a16="http://schemas.microsoft.com/office/drawing/2014/main" id="{5270F2DB-91A4-19AF-EE0B-B6BA6E839333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E0BD2B7-2B65-4B45-EA21-9727312A1A23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!!u">
                <a:extLst>
                  <a:ext uri="{FF2B5EF4-FFF2-40B4-BE49-F238E27FC236}">
                    <a16:creationId xmlns:a16="http://schemas.microsoft.com/office/drawing/2014/main" id="{6D5B469F-F272-0140-85C6-65D8A5EEBA7A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</m:t>
                    </m:r>
                  </m:oMath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7" name="!!u">
                <a:extLst>
                  <a:ext uri="{FF2B5EF4-FFF2-40B4-BE49-F238E27FC236}">
                    <a16:creationId xmlns:a16="http://schemas.microsoft.com/office/drawing/2014/main" id="{6D5B469F-F272-0140-85C6-65D8A5EEBA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!!star5">
            <a:extLst>
              <a:ext uri="{FF2B5EF4-FFF2-40B4-BE49-F238E27FC236}">
                <a16:creationId xmlns:a16="http://schemas.microsoft.com/office/drawing/2014/main" id="{A4D0C696-4F08-9227-F4B4-B0FBF086179C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428313-8EE5-7687-DB3D-CB90AAEA046F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Right Arrow 3">
            <a:extLst>
              <a:ext uri="{FF2B5EF4-FFF2-40B4-BE49-F238E27FC236}">
                <a16:creationId xmlns:a16="http://schemas.microsoft.com/office/drawing/2014/main" id="{8188B2CE-3B60-9E05-ACD7-EF22B16ABDA8}"/>
              </a:ext>
            </a:extLst>
          </p:cNvPr>
          <p:cNvSpPr/>
          <p:nvPr/>
        </p:nvSpPr>
        <p:spPr>
          <a:xfrm rot="10800000">
            <a:off x="10356573" y="9067711"/>
            <a:ext cx="978408" cy="484632"/>
          </a:xfrm>
          <a:prstGeom prst="rightArrow">
            <a:avLst/>
          </a:prstGeom>
          <a:gradFill>
            <a:gsLst>
              <a:gs pos="0">
                <a:schemeClr val="accent4"/>
              </a:gs>
              <a:gs pos="99000">
                <a:schemeClr val="accent2">
                  <a:lumMod val="50000"/>
                </a:schemeClr>
              </a:gs>
            </a:gsLst>
            <a:lin ang="5461434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33648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/>
              <p:nvPr/>
            </p:nvSpPr>
            <p:spPr>
              <a:xfrm>
                <a:off x="14819006" y="2753012"/>
                <a:ext cx="8593443" cy="283765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2753012"/>
                <a:ext cx="8593443" cy="2837656"/>
              </a:xfrm>
              <a:prstGeom prst="roundRect">
                <a:avLst/>
              </a:prstGeom>
              <a:blipFill>
                <a:blip r:embed="rId2"/>
                <a:stretch>
                  <a:fillRect l="-588" b="-265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9B105915-6102-203D-9FC9-B0E92B26D9EA}"/>
              </a:ext>
            </a:extLst>
          </p:cNvPr>
          <p:cNvSpPr/>
          <p:nvPr/>
        </p:nvSpPr>
        <p:spPr>
          <a:xfrm>
            <a:off x="628650" y="338511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b">
                <a:extLst>
                  <a:ext uri="{FF2B5EF4-FFF2-40B4-BE49-F238E27FC236}">
                    <a16:creationId xmlns:a16="http://schemas.microsoft.com/office/drawing/2014/main" id="{22322A29-C065-440B-2646-EDDC6F124072}"/>
                  </a:ext>
                </a:extLst>
              </p:cNvPr>
              <p:cNvSpPr/>
              <p:nvPr/>
            </p:nvSpPr>
            <p:spPr>
              <a:xfrm>
                <a:off x="5009397" y="4506418"/>
                <a:ext cx="19281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ℓ+4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b">
                <a:extLst>
                  <a:ext uri="{FF2B5EF4-FFF2-40B4-BE49-F238E27FC236}">
                    <a16:creationId xmlns:a16="http://schemas.microsoft.com/office/drawing/2014/main" id="{22322A29-C065-440B-2646-EDDC6F1240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7" y="4506418"/>
                <a:ext cx="1928116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a">
                <a:extLst>
                  <a:ext uri="{FF2B5EF4-FFF2-40B4-BE49-F238E27FC236}">
                    <a16:creationId xmlns:a16="http://schemas.microsoft.com/office/drawing/2014/main" id="{20125711-40B0-26D0-407E-5F8B26D28766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1919009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ℓ+5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a">
                <a:extLst>
                  <a:ext uri="{FF2B5EF4-FFF2-40B4-BE49-F238E27FC236}">
                    <a16:creationId xmlns:a16="http://schemas.microsoft.com/office/drawing/2014/main" id="{20125711-40B0-26D0-407E-5F8B26D287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1919009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!!star1">
            <a:extLst>
              <a:ext uri="{FF2B5EF4-FFF2-40B4-BE49-F238E27FC236}">
                <a16:creationId xmlns:a16="http://schemas.microsoft.com/office/drawing/2014/main" id="{CDE7444A-F193-8696-68F3-A6CD3556EA3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!!star5">
            <a:extLst>
              <a:ext uri="{FF2B5EF4-FFF2-40B4-BE49-F238E27FC236}">
                <a16:creationId xmlns:a16="http://schemas.microsoft.com/office/drawing/2014/main" id="{4F7E4F29-DFCE-58F8-9925-7CF5BA7B73F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25" name="!!star1">
            <a:extLst>
              <a:ext uri="{FF2B5EF4-FFF2-40B4-BE49-F238E27FC236}">
                <a16:creationId xmlns:a16="http://schemas.microsoft.com/office/drawing/2014/main" id="{F84750FA-C737-950C-6B3F-584DCA6940ED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!!star1">
            <a:extLst>
              <a:ext uri="{FF2B5EF4-FFF2-40B4-BE49-F238E27FC236}">
                <a16:creationId xmlns:a16="http://schemas.microsoft.com/office/drawing/2014/main" id="{66EA996E-A5D6-4838-17CC-F6C94A71907E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AD81CE5-9F26-C9DA-913D-8C5951A3D950}"/>
              </a:ext>
            </a:extLst>
          </p:cNvPr>
          <p:cNvCxnSpPr>
            <a:cxnSpLocks/>
            <a:stCxn id="24" idx="1"/>
            <a:endCxn id="26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c">
                <a:extLst>
                  <a:ext uri="{FF2B5EF4-FFF2-40B4-BE49-F238E27FC236}">
                    <a16:creationId xmlns:a16="http://schemas.microsoft.com/office/drawing/2014/main" id="{4CEE7CC5-7B4B-A094-0672-5C54754BC562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c">
                <a:extLst>
                  <a:ext uri="{FF2B5EF4-FFF2-40B4-BE49-F238E27FC236}">
                    <a16:creationId xmlns:a16="http://schemas.microsoft.com/office/drawing/2014/main" id="{4CEE7CC5-7B4B-A094-0672-5C54754BC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!!star5">
            <a:extLst>
              <a:ext uri="{FF2B5EF4-FFF2-40B4-BE49-F238E27FC236}">
                <a16:creationId xmlns:a16="http://schemas.microsoft.com/office/drawing/2014/main" id="{DA602698-43E1-C43F-FE3E-7F6935734635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7CAAB8C-4816-48A8-ECC0-9F074EC9D267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d">
                <a:extLst>
                  <a:ext uri="{FF2B5EF4-FFF2-40B4-BE49-F238E27FC236}">
                    <a16:creationId xmlns:a16="http://schemas.microsoft.com/office/drawing/2014/main" id="{34241FBD-B248-2E56-35EB-C3A01F037949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d">
                <a:extLst>
                  <a:ext uri="{FF2B5EF4-FFF2-40B4-BE49-F238E27FC236}">
                    <a16:creationId xmlns:a16="http://schemas.microsoft.com/office/drawing/2014/main" id="{34241FBD-B248-2E56-35EB-C3A01F0379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!!star5">
            <a:extLst>
              <a:ext uri="{FF2B5EF4-FFF2-40B4-BE49-F238E27FC236}">
                <a16:creationId xmlns:a16="http://schemas.microsoft.com/office/drawing/2014/main" id="{308A9A86-ABF6-74C8-C52D-D88FF45277C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C98D3B-4845-19A1-ADEF-D547A76E0F0C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e">
                <a:extLst>
                  <a:ext uri="{FF2B5EF4-FFF2-40B4-BE49-F238E27FC236}">
                    <a16:creationId xmlns:a16="http://schemas.microsoft.com/office/drawing/2014/main" id="{6455A495-94F0-FC21-1A7D-677BD3F7C02A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ℓ+1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4" name="!!e">
                <a:extLst>
                  <a:ext uri="{FF2B5EF4-FFF2-40B4-BE49-F238E27FC236}">
                    <a16:creationId xmlns:a16="http://schemas.microsoft.com/office/drawing/2014/main" id="{6455A495-94F0-FC21-1A7D-677BD3F7C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!!star5">
            <a:extLst>
              <a:ext uri="{FF2B5EF4-FFF2-40B4-BE49-F238E27FC236}">
                <a16:creationId xmlns:a16="http://schemas.microsoft.com/office/drawing/2014/main" id="{5270F2DB-91A4-19AF-EE0B-B6BA6E839333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E0BD2B7-2B65-4B45-EA21-9727312A1A23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!!u">
                <a:extLst>
                  <a:ext uri="{FF2B5EF4-FFF2-40B4-BE49-F238E27FC236}">
                    <a16:creationId xmlns:a16="http://schemas.microsoft.com/office/drawing/2014/main" id="{6D5B469F-F272-0140-85C6-65D8A5EEBA7A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</m:t>
                    </m:r>
                  </m:oMath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7" name="!!u">
                <a:extLst>
                  <a:ext uri="{FF2B5EF4-FFF2-40B4-BE49-F238E27FC236}">
                    <a16:creationId xmlns:a16="http://schemas.microsoft.com/office/drawing/2014/main" id="{6D5B469F-F272-0140-85C6-65D8A5EEBA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!!star5">
            <a:extLst>
              <a:ext uri="{FF2B5EF4-FFF2-40B4-BE49-F238E27FC236}">
                <a16:creationId xmlns:a16="http://schemas.microsoft.com/office/drawing/2014/main" id="{A4D0C696-4F08-9227-F4B4-B0FBF086179C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428313-8EE5-7687-DB3D-CB90AAEA046F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Right Arrow 3">
            <a:extLst>
              <a:ext uri="{FF2B5EF4-FFF2-40B4-BE49-F238E27FC236}">
                <a16:creationId xmlns:a16="http://schemas.microsoft.com/office/drawing/2014/main" id="{8188B2CE-3B60-9E05-ACD7-EF22B16ABDA8}"/>
              </a:ext>
            </a:extLst>
          </p:cNvPr>
          <p:cNvSpPr/>
          <p:nvPr/>
        </p:nvSpPr>
        <p:spPr>
          <a:xfrm rot="10800000">
            <a:off x="6423166" y="3052173"/>
            <a:ext cx="978408" cy="484632"/>
          </a:xfrm>
          <a:prstGeom prst="rightArrow">
            <a:avLst/>
          </a:prstGeom>
          <a:gradFill>
            <a:gsLst>
              <a:gs pos="0">
                <a:schemeClr val="accent4"/>
              </a:gs>
              <a:gs pos="99000">
                <a:schemeClr val="accent2">
                  <a:lumMod val="50000"/>
                </a:schemeClr>
              </a:gs>
            </a:gsLst>
            <a:lin ang="5461434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!!box4">
            <a:extLst>
              <a:ext uri="{FF2B5EF4-FFF2-40B4-BE49-F238E27FC236}">
                <a16:creationId xmlns:a16="http://schemas.microsoft.com/office/drawing/2014/main" id="{69313E85-06A9-27B1-407C-4888C4004E3C}"/>
              </a:ext>
            </a:extLst>
          </p:cNvPr>
          <p:cNvSpPr/>
          <p:nvPr/>
        </p:nvSpPr>
        <p:spPr>
          <a:xfrm>
            <a:off x="14819005" y="6552357"/>
            <a:ext cx="8593443" cy="264879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Why not make </a:t>
            </a:r>
            <a:r>
              <a:rPr lang="en-IN" sz="4000" dirty="0" err="1">
                <a:solidFill>
                  <a:srgbClr val="7030A0"/>
                </a:solidFill>
                <a:latin typeface="Bradley Hand" pitchFamily="2" charset="77"/>
              </a:rPr>
              <a:t>u,e,d,c</a:t>
            </a: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 the child of a? 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This will reduce the running time of future find operations.</a:t>
            </a:r>
          </a:p>
        </p:txBody>
      </p:sp>
    </p:spTree>
    <p:extLst>
      <p:ext uri="{BB962C8B-B14F-4D97-AF65-F5344CB8AC3E}">
        <p14:creationId xmlns:p14="http://schemas.microsoft.com/office/powerpoint/2010/main" val="2688831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/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9B105915-6102-203D-9FC9-B0E92B26D9EA}"/>
              </a:ext>
            </a:extLst>
          </p:cNvPr>
          <p:cNvSpPr/>
          <p:nvPr/>
        </p:nvSpPr>
        <p:spPr>
          <a:xfrm>
            <a:off x="628650" y="338511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b">
                <a:extLst>
                  <a:ext uri="{FF2B5EF4-FFF2-40B4-BE49-F238E27FC236}">
                    <a16:creationId xmlns:a16="http://schemas.microsoft.com/office/drawing/2014/main" id="{22322A29-C065-440B-2646-EDDC6F124072}"/>
                  </a:ext>
                </a:extLst>
              </p:cNvPr>
              <p:cNvSpPr/>
              <p:nvPr/>
            </p:nvSpPr>
            <p:spPr>
              <a:xfrm>
                <a:off x="5009397" y="4506418"/>
                <a:ext cx="19281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ℓ+4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b">
                <a:extLst>
                  <a:ext uri="{FF2B5EF4-FFF2-40B4-BE49-F238E27FC236}">
                    <a16:creationId xmlns:a16="http://schemas.microsoft.com/office/drawing/2014/main" id="{22322A29-C065-440B-2646-EDDC6F1240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7" y="4506418"/>
                <a:ext cx="1928116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a">
                <a:extLst>
                  <a:ext uri="{FF2B5EF4-FFF2-40B4-BE49-F238E27FC236}">
                    <a16:creationId xmlns:a16="http://schemas.microsoft.com/office/drawing/2014/main" id="{20125711-40B0-26D0-407E-5F8B26D28766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1919009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ℓ+5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a">
                <a:extLst>
                  <a:ext uri="{FF2B5EF4-FFF2-40B4-BE49-F238E27FC236}">
                    <a16:creationId xmlns:a16="http://schemas.microsoft.com/office/drawing/2014/main" id="{20125711-40B0-26D0-407E-5F8B26D287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1919009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!!star1">
            <a:extLst>
              <a:ext uri="{FF2B5EF4-FFF2-40B4-BE49-F238E27FC236}">
                <a16:creationId xmlns:a16="http://schemas.microsoft.com/office/drawing/2014/main" id="{CDE7444A-F193-8696-68F3-A6CD3556EA3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!!star5">
            <a:extLst>
              <a:ext uri="{FF2B5EF4-FFF2-40B4-BE49-F238E27FC236}">
                <a16:creationId xmlns:a16="http://schemas.microsoft.com/office/drawing/2014/main" id="{4F7E4F29-DFCE-58F8-9925-7CF5BA7B73F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25" name="!!star1">
            <a:extLst>
              <a:ext uri="{FF2B5EF4-FFF2-40B4-BE49-F238E27FC236}">
                <a16:creationId xmlns:a16="http://schemas.microsoft.com/office/drawing/2014/main" id="{F84750FA-C737-950C-6B3F-584DCA6940ED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!!star1">
            <a:extLst>
              <a:ext uri="{FF2B5EF4-FFF2-40B4-BE49-F238E27FC236}">
                <a16:creationId xmlns:a16="http://schemas.microsoft.com/office/drawing/2014/main" id="{66EA996E-A5D6-4838-17CC-F6C94A71907E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AD81CE5-9F26-C9DA-913D-8C5951A3D950}"/>
              </a:ext>
            </a:extLst>
          </p:cNvPr>
          <p:cNvCxnSpPr>
            <a:cxnSpLocks/>
            <a:stCxn id="24" idx="1"/>
            <a:endCxn id="26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c">
                <a:extLst>
                  <a:ext uri="{FF2B5EF4-FFF2-40B4-BE49-F238E27FC236}">
                    <a16:creationId xmlns:a16="http://schemas.microsoft.com/office/drawing/2014/main" id="{4CEE7CC5-7B4B-A094-0672-5C54754BC562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c">
                <a:extLst>
                  <a:ext uri="{FF2B5EF4-FFF2-40B4-BE49-F238E27FC236}">
                    <a16:creationId xmlns:a16="http://schemas.microsoft.com/office/drawing/2014/main" id="{4CEE7CC5-7B4B-A094-0672-5C54754BC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!!star5">
            <a:extLst>
              <a:ext uri="{FF2B5EF4-FFF2-40B4-BE49-F238E27FC236}">
                <a16:creationId xmlns:a16="http://schemas.microsoft.com/office/drawing/2014/main" id="{DA602698-43E1-C43F-FE3E-7F6935734635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7CAAB8C-4816-48A8-ECC0-9F074EC9D267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d">
                <a:extLst>
                  <a:ext uri="{FF2B5EF4-FFF2-40B4-BE49-F238E27FC236}">
                    <a16:creationId xmlns:a16="http://schemas.microsoft.com/office/drawing/2014/main" id="{34241FBD-B248-2E56-35EB-C3A01F037949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d">
                <a:extLst>
                  <a:ext uri="{FF2B5EF4-FFF2-40B4-BE49-F238E27FC236}">
                    <a16:creationId xmlns:a16="http://schemas.microsoft.com/office/drawing/2014/main" id="{34241FBD-B248-2E56-35EB-C3A01F0379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!!star5">
            <a:extLst>
              <a:ext uri="{FF2B5EF4-FFF2-40B4-BE49-F238E27FC236}">
                <a16:creationId xmlns:a16="http://schemas.microsoft.com/office/drawing/2014/main" id="{308A9A86-ABF6-74C8-C52D-D88FF45277C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C98D3B-4845-19A1-ADEF-D547A76E0F0C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e">
                <a:extLst>
                  <a:ext uri="{FF2B5EF4-FFF2-40B4-BE49-F238E27FC236}">
                    <a16:creationId xmlns:a16="http://schemas.microsoft.com/office/drawing/2014/main" id="{6455A495-94F0-FC21-1A7D-677BD3F7C02A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ℓ+1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4" name="!!e">
                <a:extLst>
                  <a:ext uri="{FF2B5EF4-FFF2-40B4-BE49-F238E27FC236}">
                    <a16:creationId xmlns:a16="http://schemas.microsoft.com/office/drawing/2014/main" id="{6455A495-94F0-FC21-1A7D-677BD3F7C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!!star5">
            <a:extLst>
              <a:ext uri="{FF2B5EF4-FFF2-40B4-BE49-F238E27FC236}">
                <a16:creationId xmlns:a16="http://schemas.microsoft.com/office/drawing/2014/main" id="{5270F2DB-91A4-19AF-EE0B-B6BA6E839333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E0BD2B7-2B65-4B45-EA21-9727312A1A23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!!u">
                <a:extLst>
                  <a:ext uri="{FF2B5EF4-FFF2-40B4-BE49-F238E27FC236}">
                    <a16:creationId xmlns:a16="http://schemas.microsoft.com/office/drawing/2014/main" id="{6D5B469F-F272-0140-85C6-65D8A5EEBA7A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</m:t>
                    </m:r>
                  </m:oMath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7" name="!!u">
                <a:extLst>
                  <a:ext uri="{FF2B5EF4-FFF2-40B4-BE49-F238E27FC236}">
                    <a16:creationId xmlns:a16="http://schemas.microsoft.com/office/drawing/2014/main" id="{6D5B469F-F272-0140-85C6-65D8A5EEBA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!!star5">
            <a:extLst>
              <a:ext uri="{FF2B5EF4-FFF2-40B4-BE49-F238E27FC236}">
                <a16:creationId xmlns:a16="http://schemas.microsoft.com/office/drawing/2014/main" id="{A4D0C696-4F08-9227-F4B4-B0FBF086179C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428313-8EE5-7687-DB3D-CB90AAEA046F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944782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9B105915-6102-203D-9FC9-B0E92B26D9EA}"/>
              </a:ext>
            </a:extLst>
          </p:cNvPr>
          <p:cNvSpPr/>
          <p:nvPr/>
        </p:nvSpPr>
        <p:spPr>
          <a:xfrm>
            <a:off x="683237" y="444462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b">
                <a:extLst>
                  <a:ext uri="{FF2B5EF4-FFF2-40B4-BE49-F238E27FC236}">
                    <a16:creationId xmlns:a16="http://schemas.microsoft.com/office/drawing/2014/main" id="{22322A29-C065-440B-2646-EDDC6F124072}"/>
                  </a:ext>
                </a:extLst>
              </p:cNvPr>
              <p:cNvSpPr/>
              <p:nvPr/>
            </p:nvSpPr>
            <p:spPr>
              <a:xfrm>
                <a:off x="2477062" y="4296868"/>
                <a:ext cx="19281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ℓ+4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b">
                <a:extLst>
                  <a:ext uri="{FF2B5EF4-FFF2-40B4-BE49-F238E27FC236}">
                    <a16:creationId xmlns:a16="http://schemas.microsoft.com/office/drawing/2014/main" id="{22322A29-C065-440B-2646-EDDC6F1240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062" y="4296868"/>
                <a:ext cx="1928116" cy="6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a">
                <a:extLst>
                  <a:ext uri="{FF2B5EF4-FFF2-40B4-BE49-F238E27FC236}">
                    <a16:creationId xmlns:a16="http://schemas.microsoft.com/office/drawing/2014/main" id="{20125711-40B0-26D0-407E-5F8B26D28766}"/>
                  </a:ext>
                </a:extLst>
              </p:cNvPr>
              <p:cNvSpPr/>
              <p:nvPr/>
            </p:nvSpPr>
            <p:spPr>
              <a:xfrm>
                <a:off x="1606362" y="2771639"/>
                <a:ext cx="1919009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ℓ+5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a">
                <a:extLst>
                  <a:ext uri="{FF2B5EF4-FFF2-40B4-BE49-F238E27FC236}">
                    <a16:creationId xmlns:a16="http://schemas.microsoft.com/office/drawing/2014/main" id="{20125711-40B0-26D0-407E-5F8B26D287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362" y="2771639"/>
                <a:ext cx="1919009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!!star1">
            <a:extLst>
              <a:ext uri="{FF2B5EF4-FFF2-40B4-BE49-F238E27FC236}">
                <a16:creationId xmlns:a16="http://schemas.microsoft.com/office/drawing/2014/main" id="{CDE7444A-F193-8696-68F3-A6CD3556EA35}"/>
              </a:ext>
            </a:extLst>
          </p:cNvPr>
          <p:cNvSpPr/>
          <p:nvPr/>
        </p:nvSpPr>
        <p:spPr>
          <a:xfrm>
            <a:off x="971551" y="271178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!!star5">
            <a:extLst>
              <a:ext uri="{FF2B5EF4-FFF2-40B4-BE49-F238E27FC236}">
                <a16:creationId xmlns:a16="http://schemas.microsoft.com/office/drawing/2014/main" id="{4F7E4F29-DFCE-58F8-9925-7CF5BA7B73FB}"/>
              </a:ext>
            </a:extLst>
          </p:cNvPr>
          <p:cNvSpPr/>
          <p:nvPr/>
        </p:nvSpPr>
        <p:spPr>
          <a:xfrm>
            <a:off x="1885951" y="420679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25" name="!!star1">
            <a:extLst>
              <a:ext uri="{FF2B5EF4-FFF2-40B4-BE49-F238E27FC236}">
                <a16:creationId xmlns:a16="http://schemas.microsoft.com/office/drawing/2014/main" id="{F84750FA-C737-950C-6B3F-584DCA6940ED}"/>
              </a:ext>
            </a:extLst>
          </p:cNvPr>
          <p:cNvSpPr/>
          <p:nvPr/>
        </p:nvSpPr>
        <p:spPr>
          <a:xfrm>
            <a:off x="971551" y="271178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!!star1">
            <a:extLst>
              <a:ext uri="{FF2B5EF4-FFF2-40B4-BE49-F238E27FC236}">
                <a16:creationId xmlns:a16="http://schemas.microsoft.com/office/drawing/2014/main" id="{66EA996E-A5D6-4838-17CC-F6C94A71907E}"/>
              </a:ext>
            </a:extLst>
          </p:cNvPr>
          <p:cNvSpPr/>
          <p:nvPr/>
        </p:nvSpPr>
        <p:spPr>
          <a:xfrm>
            <a:off x="971551" y="271178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AD81CE5-9F26-C9DA-913D-8C5951A3D950}"/>
              </a:ext>
            </a:extLst>
          </p:cNvPr>
          <p:cNvCxnSpPr>
            <a:cxnSpLocks/>
            <a:stCxn id="24" idx="1"/>
            <a:endCxn id="26" idx="4"/>
          </p:cNvCxnSpPr>
          <p:nvPr/>
        </p:nvCxnSpPr>
        <p:spPr>
          <a:xfrm flipH="1" flipV="1">
            <a:off x="1428751" y="354851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c">
                <a:extLst>
                  <a:ext uri="{FF2B5EF4-FFF2-40B4-BE49-F238E27FC236}">
                    <a16:creationId xmlns:a16="http://schemas.microsoft.com/office/drawing/2014/main" id="{4CEE7CC5-7B4B-A094-0672-5C54754BC562}"/>
                  </a:ext>
                </a:extLst>
              </p:cNvPr>
              <p:cNvSpPr/>
              <p:nvPr/>
            </p:nvSpPr>
            <p:spPr>
              <a:xfrm>
                <a:off x="3525372" y="582264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c">
                <a:extLst>
                  <a:ext uri="{FF2B5EF4-FFF2-40B4-BE49-F238E27FC236}">
                    <a16:creationId xmlns:a16="http://schemas.microsoft.com/office/drawing/2014/main" id="{4CEE7CC5-7B4B-A094-0672-5C54754BC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372" y="5822643"/>
                <a:ext cx="2096622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!!star5">
            <a:extLst>
              <a:ext uri="{FF2B5EF4-FFF2-40B4-BE49-F238E27FC236}">
                <a16:creationId xmlns:a16="http://schemas.microsoft.com/office/drawing/2014/main" id="{DA602698-43E1-C43F-FE3E-7F6935734635}"/>
              </a:ext>
            </a:extLst>
          </p:cNvPr>
          <p:cNvSpPr/>
          <p:nvPr/>
        </p:nvSpPr>
        <p:spPr>
          <a:xfrm>
            <a:off x="2934262" y="573257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7CAAB8C-4816-48A8-ECC0-9F074EC9D267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2477062" y="507428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d">
                <a:extLst>
                  <a:ext uri="{FF2B5EF4-FFF2-40B4-BE49-F238E27FC236}">
                    <a16:creationId xmlns:a16="http://schemas.microsoft.com/office/drawing/2014/main" id="{34241FBD-B248-2E56-35EB-C3A01F037949}"/>
                  </a:ext>
                </a:extLst>
              </p:cNvPr>
              <p:cNvSpPr/>
              <p:nvPr/>
            </p:nvSpPr>
            <p:spPr>
              <a:xfrm>
                <a:off x="4573683" y="727716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d">
                <a:extLst>
                  <a:ext uri="{FF2B5EF4-FFF2-40B4-BE49-F238E27FC236}">
                    <a16:creationId xmlns:a16="http://schemas.microsoft.com/office/drawing/2014/main" id="{34241FBD-B248-2E56-35EB-C3A01F0379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3683" y="7277165"/>
                <a:ext cx="2169357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!!star5">
            <a:extLst>
              <a:ext uri="{FF2B5EF4-FFF2-40B4-BE49-F238E27FC236}">
                <a16:creationId xmlns:a16="http://schemas.microsoft.com/office/drawing/2014/main" id="{308A9A86-ABF6-74C8-C52D-D88FF45277CB}"/>
              </a:ext>
            </a:extLst>
          </p:cNvPr>
          <p:cNvSpPr/>
          <p:nvPr/>
        </p:nvSpPr>
        <p:spPr>
          <a:xfrm>
            <a:off x="3982573" y="718709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C98D3B-4845-19A1-ADEF-D547A76E0F0C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3525373" y="652880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e">
                <a:extLst>
                  <a:ext uri="{FF2B5EF4-FFF2-40B4-BE49-F238E27FC236}">
                    <a16:creationId xmlns:a16="http://schemas.microsoft.com/office/drawing/2014/main" id="{6455A495-94F0-FC21-1A7D-677BD3F7C02A}"/>
                  </a:ext>
                </a:extLst>
              </p:cNvPr>
              <p:cNvSpPr/>
              <p:nvPr/>
            </p:nvSpPr>
            <p:spPr>
              <a:xfrm>
                <a:off x="5621994" y="877218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ℓ+1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4" name="!!e">
                <a:extLst>
                  <a:ext uri="{FF2B5EF4-FFF2-40B4-BE49-F238E27FC236}">
                    <a16:creationId xmlns:a16="http://schemas.microsoft.com/office/drawing/2014/main" id="{6455A495-94F0-FC21-1A7D-677BD3F7C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994" y="8772182"/>
                <a:ext cx="1745045" cy="6565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!!star5">
            <a:extLst>
              <a:ext uri="{FF2B5EF4-FFF2-40B4-BE49-F238E27FC236}">
                <a16:creationId xmlns:a16="http://schemas.microsoft.com/office/drawing/2014/main" id="{5270F2DB-91A4-19AF-EE0B-B6BA6E839333}"/>
              </a:ext>
            </a:extLst>
          </p:cNvPr>
          <p:cNvSpPr/>
          <p:nvPr/>
        </p:nvSpPr>
        <p:spPr>
          <a:xfrm>
            <a:off x="5030884" y="868211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E0BD2B7-2B65-4B45-EA21-9727312A1A23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4573684" y="802382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!!u">
                <a:extLst>
                  <a:ext uri="{FF2B5EF4-FFF2-40B4-BE49-F238E27FC236}">
                    <a16:creationId xmlns:a16="http://schemas.microsoft.com/office/drawing/2014/main" id="{6D5B469F-F272-0140-85C6-65D8A5EEBA7A}"/>
                  </a:ext>
                </a:extLst>
              </p:cNvPr>
              <p:cNvSpPr/>
              <p:nvPr/>
            </p:nvSpPr>
            <p:spPr>
              <a:xfrm>
                <a:off x="6743041" y="1026719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</m:t>
                    </m:r>
                  </m:oMath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7" name="!!u">
                <a:extLst>
                  <a:ext uri="{FF2B5EF4-FFF2-40B4-BE49-F238E27FC236}">
                    <a16:creationId xmlns:a16="http://schemas.microsoft.com/office/drawing/2014/main" id="{6D5B469F-F272-0140-85C6-65D8A5EEBA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041" y="10267199"/>
                <a:ext cx="1121046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!!star5">
            <a:extLst>
              <a:ext uri="{FF2B5EF4-FFF2-40B4-BE49-F238E27FC236}">
                <a16:creationId xmlns:a16="http://schemas.microsoft.com/office/drawing/2014/main" id="{A4D0C696-4F08-9227-F4B4-B0FBF086179C}"/>
              </a:ext>
            </a:extLst>
          </p:cNvPr>
          <p:cNvSpPr/>
          <p:nvPr/>
        </p:nvSpPr>
        <p:spPr>
          <a:xfrm>
            <a:off x="6151930" y="1017712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428313-8EE5-7687-DB3D-CB90AAEA046F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5694730" y="951884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a">
                <a:extLst>
                  <a:ext uri="{FF2B5EF4-FFF2-40B4-BE49-F238E27FC236}">
                    <a16:creationId xmlns:a16="http://schemas.microsoft.com/office/drawing/2014/main" id="{B1B75D81-18D0-B54C-408C-AFF45F8DEF3E}"/>
                  </a:ext>
                </a:extLst>
              </p:cNvPr>
              <p:cNvSpPr/>
              <p:nvPr/>
            </p:nvSpPr>
            <p:spPr>
              <a:xfrm>
                <a:off x="13949542" y="2413132"/>
                <a:ext cx="1919009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ℓ+5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a">
                <a:extLst>
                  <a:ext uri="{FF2B5EF4-FFF2-40B4-BE49-F238E27FC236}">
                    <a16:creationId xmlns:a16="http://schemas.microsoft.com/office/drawing/2014/main" id="{B1B75D81-18D0-B54C-408C-AFF45F8DEF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9542" y="2413132"/>
                <a:ext cx="1919009" cy="6565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star1">
            <a:extLst>
              <a:ext uri="{FF2B5EF4-FFF2-40B4-BE49-F238E27FC236}">
                <a16:creationId xmlns:a16="http://schemas.microsoft.com/office/drawing/2014/main" id="{84546BD4-8B9E-EABA-9DEE-CE051D40E7EC}"/>
              </a:ext>
            </a:extLst>
          </p:cNvPr>
          <p:cNvSpPr/>
          <p:nvPr/>
        </p:nvSpPr>
        <p:spPr>
          <a:xfrm>
            <a:off x="13314731" y="2353273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D725FC7-695F-FBBA-8139-53017934AB32}"/>
              </a:ext>
            </a:extLst>
          </p:cNvPr>
          <p:cNvGrpSpPr/>
          <p:nvPr/>
        </p:nvGrpSpPr>
        <p:grpSpPr>
          <a:xfrm>
            <a:off x="17507975" y="3745904"/>
            <a:ext cx="2519227" cy="836732"/>
            <a:chOff x="14229131" y="3848290"/>
            <a:chExt cx="2519227" cy="8367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!!b">
                  <a:extLst>
                    <a:ext uri="{FF2B5EF4-FFF2-40B4-BE49-F238E27FC236}">
                      <a16:creationId xmlns:a16="http://schemas.microsoft.com/office/drawing/2014/main" id="{C9F0A5DF-CC8E-FDAC-8D43-92FD8670011F}"/>
                    </a:ext>
                  </a:extLst>
                </p:cNvPr>
                <p:cNvSpPr/>
                <p:nvPr/>
              </p:nvSpPr>
              <p:spPr>
                <a:xfrm>
                  <a:off x="14820242" y="3938361"/>
                  <a:ext cx="1928116" cy="656590"/>
                </a:xfrm>
                <a:prstGeom prst="rect">
                  <a:avLst/>
                </a:prstGeom>
                <a:solidFill>
                  <a:srgbClr val="FFC000"/>
                </a:solidFill>
                <a:ln w="63500" cmpd="sng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3600" i="1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Helvetica Neue Medium"/>
                      <a:cs typeface="Helvetica Neue Medium"/>
                      <a:sym typeface="Helvetica Neue Medium"/>
                    </a:rPr>
                    <a:t>    </a:t>
                  </a:r>
                  <a14:m>
                    <m:oMath xmlns:m="http://schemas.openxmlformats.org/officeDocument/2006/math">
                      <m:r>
                        <a:rPr lang="en-US" sz="3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ℓ+4</m:t>
                      </m:r>
                    </m:oMath>
                  </a14:m>
                  <a:endPara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mc:Choice>
          <mc:Fallback xmlns="">
            <p:sp>
              <p:nvSpPr>
                <p:cNvPr id="2" name="!!b">
                  <a:extLst>
                    <a:ext uri="{FF2B5EF4-FFF2-40B4-BE49-F238E27FC236}">
                      <a16:creationId xmlns:a16="http://schemas.microsoft.com/office/drawing/2014/main" id="{C9F0A5DF-CC8E-FDAC-8D43-92FD867001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20242" y="3938361"/>
                  <a:ext cx="1928116" cy="65659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63500" cmpd="sng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!!star5">
              <a:extLst>
                <a:ext uri="{FF2B5EF4-FFF2-40B4-BE49-F238E27FC236}">
                  <a16:creationId xmlns:a16="http://schemas.microsoft.com/office/drawing/2014/main" id="{B8ACC601-41FB-EFAA-6A31-2FAE5978E22C}"/>
                </a:ext>
              </a:extLst>
            </p:cNvPr>
            <p:cNvSpPr/>
            <p:nvPr/>
          </p:nvSpPr>
          <p:spPr>
            <a:xfrm>
              <a:off x="14229131" y="3848290"/>
              <a:ext cx="914400" cy="83673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0" cap="flat" cmpd="thinThick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</a:pPr>
              <a:r>
                <a: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rPr>
                <a:t>b</a:t>
              </a:r>
            </a:p>
          </p:txBody>
        </p:sp>
      </p:grpSp>
      <p:sp>
        <p:nvSpPr>
          <p:cNvPr id="7" name="!!star1">
            <a:extLst>
              <a:ext uri="{FF2B5EF4-FFF2-40B4-BE49-F238E27FC236}">
                <a16:creationId xmlns:a16="http://schemas.microsoft.com/office/drawing/2014/main" id="{CB09B5EB-017C-E270-E379-724007710191}"/>
              </a:ext>
            </a:extLst>
          </p:cNvPr>
          <p:cNvSpPr/>
          <p:nvPr/>
        </p:nvSpPr>
        <p:spPr>
          <a:xfrm>
            <a:off x="13314731" y="2353273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79DE7DC5-89E6-17B3-86A6-F9E7FF04EE88}"/>
              </a:ext>
            </a:extLst>
          </p:cNvPr>
          <p:cNvSpPr/>
          <p:nvPr/>
        </p:nvSpPr>
        <p:spPr>
          <a:xfrm>
            <a:off x="13314731" y="2353273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58D086-EAFF-0739-1ACD-E80411C79717}"/>
              </a:ext>
            </a:extLst>
          </p:cNvPr>
          <p:cNvCxnSpPr>
            <a:cxnSpLocks/>
            <a:stCxn id="6" idx="1"/>
            <a:endCxn id="9" idx="4"/>
          </p:cNvCxnSpPr>
          <p:nvPr/>
        </p:nvCxnSpPr>
        <p:spPr>
          <a:xfrm flipH="1" flipV="1">
            <a:off x="13771931" y="3190005"/>
            <a:ext cx="3869955" cy="678436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6BBE0FE-E4F8-EE3D-5D5B-60B0A7F7C232}"/>
              </a:ext>
            </a:extLst>
          </p:cNvPr>
          <p:cNvGrpSpPr/>
          <p:nvPr/>
        </p:nvGrpSpPr>
        <p:grpSpPr>
          <a:xfrm>
            <a:off x="16755220" y="4732484"/>
            <a:ext cx="2687732" cy="836732"/>
            <a:chOff x="15277442" y="5374065"/>
            <a:chExt cx="2687732" cy="8367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!!c">
                  <a:extLst>
                    <a:ext uri="{FF2B5EF4-FFF2-40B4-BE49-F238E27FC236}">
                      <a16:creationId xmlns:a16="http://schemas.microsoft.com/office/drawing/2014/main" id="{4F3161A2-D20A-9974-384F-E097F3AA2751}"/>
                    </a:ext>
                  </a:extLst>
                </p:cNvPr>
                <p:cNvSpPr/>
                <p:nvPr/>
              </p:nvSpPr>
              <p:spPr>
                <a:xfrm>
                  <a:off x="15868552" y="5464136"/>
                  <a:ext cx="2096622" cy="656590"/>
                </a:xfrm>
                <a:prstGeom prst="rect">
                  <a:avLst/>
                </a:prstGeom>
                <a:solidFill>
                  <a:srgbClr val="FFC000"/>
                </a:solidFill>
                <a:ln w="63500" cmpd="sng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3600" i="1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Helvetica Neue Medium"/>
                      <a:cs typeface="Helvetica Neue Medium"/>
                      <a:sym typeface="Helvetica Neue Medium"/>
                    </a:rPr>
                    <a:t>    </a:t>
                  </a:r>
                  <a14:m>
                    <m:oMath xmlns:m="http://schemas.openxmlformats.org/officeDocument/2006/math">
                      <m:r>
                        <a:rPr lang="en-US" sz="3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ℓ+3</m:t>
                      </m:r>
                    </m:oMath>
                  </a14:m>
                  <a:endPara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mc:Choice>
          <mc:Fallback xmlns="">
            <p:sp>
              <p:nvSpPr>
                <p:cNvPr id="11" name="!!c">
                  <a:extLst>
                    <a:ext uri="{FF2B5EF4-FFF2-40B4-BE49-F238E27FC236}">
                      <a16:creationId xmlns:a16="http://schemas.microsoft.com/office/drawing/2014/main" id="{4F3161A2-D20A-9974-384F-E097F3AA27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68552" y="5464136"/>
                  <a:ext cx="2096622" cy="65659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63500" cmpd="sng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!!star5">
              <a:extLst>
                <a:ext uri="{FF2B5EF4-FFF2-40B4-BE49-F238E27FC236}">
                  <a16:creationId xmlns:a16="http://schemas.microsoft.com/office/drawing/2014/main" id="{77D0704E-867D-FFDF-654E-94F87DCCAC6E}"/>
                </a:ext>
              </a:extLst>
            </p:cNvPr>
            <p:cNvSpPr/>
            <p:nvPr/>
          </p:nvSpPr>
          <p:spPr>
            <a:xfrm>
              <a:off x="15277442" y="5374065"/>
              <a:ext cx="914400" cy="83673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0" cap="flat" cmpd="thinThick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</a:pPr>
              <a:r>
                <a: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rPr>
                <a:t>c</a:t>
              </a: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2DB5AC-D228-665B-48A5-71F3E18686F1}"/>
              </a:ext>
            </a:extLst>
          </p:cNvPr>
          <p:cNvCxnSpPr>
            <a:cxnSpLocks/>
            <a:stCxn id="12" idx="1"/>
            <a:endCxn id="9" idx="3"/>
          </p:cNvCxnSpPr>
          <p:nvPr/>
        </p:nvCxnSpPr>
        <p:spPr>
          <a:xfrm flipH="1" flipV="1">
            <a:off x="13448642" y="3067468"/>
            <a:ext cx="3440489" cy="1787553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F68E4ED-25A4-49B5-FE2A-B1E96F6E8650}"/>
              </a:ext>
            </a:extLst>
          </p:cNvPr>
          <p:cNvGrpSpPr/>
          <p:nvPr/>
        </p:nvGrpSpPr>
        <p:grpSpPr>
          <a:xfrm>
            <a:off x="15500262" y="5659287"/>
            <a:ext cx="2833203" cy="836732"/>
            <a:chOff x="12171072" y="6686299"/>
            <a:chExt cx="2833203" cy="8367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!!d">
                  <a:extLst>
                    <a:ext uri="{FF2B5EF4-FFF2-40B4-BE49-F238E27FC236}">
                      <a16:creationId xmlns:a16="http://schemas.microsoft.com/office/drawing/2014/main" id="{73848995-AA22-37F3-9DC3-99BF330451BF}"/>
                    </a:ext>
                  </a:extLst>
                </p:cNvPr>
                <p:cNvSpPr/>
                <p:nvPr/>
              </p:nvSpPr>
              <p:spPr>
                <a:xfrm>
                  <a:off x="12834918" y="6776370"/>
                  <a:ext cx="2169357" cy="656590"/>
                </a:xfrm>
                <a:prstGeom prst="rect">
                  <a:avLst/>
                </a:prstGeom>
                <a:solidFill>
                  <a:srgbClr val="FFC000"/>
                </a:solidFill>
                <a:ln w="63500" cmpd="sng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3600" i="1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Helvetica Neue Medium"/>
                      <a:cs typeface="Helvetica Neue Medium"/>
                      <a:sym typeface="Helvetica Neue Medium"/>
                    </a:rPr>
                    <a:t>    </a:t>
                  </a:r>
                  <a14:m>
                    <m:oMath xmlns:m="http://schemas.openxmlformats.org/officeDocument/2006/math">
                      <m:r>
                        <a:rPr lang="en-US" sz="3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ℓ+2</m:t>
                      </m:r>
                    </m:oMath>
                  </a14:m>
                  <a:endPara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mc:Choice>
          <mc:Fallback xmlns="">
            <p:sp>
              <p:nvSpPr>
                <p:cNvPr id="14" name="!!d">
                  <a:extLst>
                    <a:ext uri="{FF2B5EF4-FFF2-40B4-BE49-F238E27FC236}">
                      <a16:creationId xmlns:a16="http://schemas.microsoft.com/office/drawing/2014/main" id="{73848995-AA22-37F3-9DC3-99BF330451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34918" y="6776370"/>
                  <a:ext cx="2169357" cy="65659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63500" cmpd="sng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!!star5">
              <a:extLst>
                <a:ext uri="{FF2B5EF4-FFF2-40B4-BE49-F238E27FC236}">
                  <a16:creationId xmlns:a16="http://schemas.microsoft.com/office/drawing/2014/main" id="{619C60EF-DA47-2C08-27DA-F04C399E9FD3}"/>
                </a:ext>
              </a:extLst>
            </p:cNvPr>
            <p:cNvSpPr/>
            <p:nvPr/>
          </p:nvSpPr>
          <p:spPr>
            <a:xfrm>
              <a:off x="12171072" y="6686299"/>
              <a:ext cx="914400" cy="83673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0" cap="flat" cmpd="thinThick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</a:pPr>
              <a:r>
                <a: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rPr>
                <a:t>d</a:t>
              </a: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C47697-C3C4-5145-A65E-5F1B6D54E8F7}"/>
              </a:ext>
            </a:extLst>
          </p:cNvPr>
          <p:cNvCxnSpPr>
            <a:cxnSpLocks/>
            <a:stCxn id="15" idx="1"/>
            <a:endCxn id="9" idx="4"/>
          </p:cNvCxnSpPr>
          <p:nvPr/>
        </p:nvCxnSpPr>
        <p:spPr>
          <a:xfrm flipH="1" flipV="1">
            <a:off x="13771931" y="3190005"/>
            <a:ext cx="1862242" cy="2591819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7314AED-104C-6403-2373-2FB5BB33F698}"/>
              </a:ext>
            </a:extLst>
          </p:cNvPr>
          <p:cNvGrpSpPr/>
          <p:nvPr/>
        </p:nvGrpSpPr>
        <p:grpSpPr>
          <a:xfrm>
            <a:off x="14268817" y="6766232"/>
            <a:ext cx="2336155" cy="836732"/>
            <a:chOff x="17374064" y="8323604"/>
            <a:chExt cx="2336155" cy="8367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!!e">
                  <a:extLst>
                    <a:ext uri="{FF2B5EF4-FFF2-40B4-BE49-F238E27FC236}">
                      <a16:creationId xmlns:a16="http://schemas.microsoft.com/office/drawing/2014/main" id="{7B884D9F-A1A2-F67D-FD22-6F716DE03D15}"/>
                    </a:ext>
                  </a:extLst>
                </p:cNvPr>
                <p:cNvSpPr/>
                <p:nvPr/>
              </p:nvSpPr>
              <p:spPr>
                <a:xfrm>
                  <a:off x="17965174" y="8413675"/>
                  <a:ext cx="1745045" cy="656590"/>
                </a:xfrm>
                <a:prstGeom prst="rect">
                  <a:avLst/>
                </a:prstGeom>
                <a:solidFill>
                  <a:srgbClr val="FFC000"/>
                </a:solidFill>
                <a:ln w="63500" cmpd="sng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3600" i="1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Helvetica Neue Medium"/>
                      <a:cs typeface="Helvetica Neue Medium"/>
                      <a:sym typeface="Helvetica Neue Medium"/>
                    </a:rPr>
                    <a:t>    </a:t>
                  </a:r>
                  <a14:m>
                    <m:oMath xmlns:m="http://schemas.openxmlformats.org/officeDocument/2006/math">
                      <m:r>
                        <a:rPr lang="en-US" sz="3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ℓ+1</m:t>
                      </m:r>
                    </m:oMath>
                  </a14:m>
                  <a:endPara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mc:Choice>
          <mc:Fallback xmlns="">
            <p:sp>
              <p:nvSpPr>
                <p:cNvPr id="17" name="!!e">
                  <a:extLst>
                    <a:ext uri="{FF2B5EF4-FFF2-40B4-BE49-F238E27FC236}">
                      <a16:creationId xmlns:a16="http://schemas.microsoft.com/office/drawing/2014/main" id="{7B884D9F-A1A2-F67D-FD22-6F716DE03D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174" y="8413675"/>
                  <a:ext cx="1745045" cy="65659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63500" cmpd="sng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!!star5">
              <a:extLst>
                <a:ext uri="{FF2B5EF4-FFF2-40B4-BE49-F238E27FC236}">
                  <a16:creationId xmlns:a16="http://schemas.microsoft.com/office/drawing/2014/main" id="{DAF6A2DF-56F4-C760-6118-4D425719B329}"/>
                </a:ext>
              </a:extLst>
            </p:cNvPr>
            <p:cNvSpPr/>
            <p:nvPr/>
          </p:nvSpPr>
          <p:spPr>
            <a:xfrm>
              <a:off x="17374064" y="8323604"/>
              <a:ext cx="914400" cy="83673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0" cap="flat" cmpd="thinThick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</a:pPr>
              <a:r>
                <a: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rPr>
                <a:t>e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63D9805-AEA8-AE2E-AB7C-1769BD2647F8}"/>
              </a:ext>
            </a:extLst>
          </p:cNvPr>
          <p:cNvCxnSpPr>
            <a:cxnSpLocks/>
            <a:stCxn id="18" idx="1"/>
            <a:endCxn id="9" idx="4"/>
          </p:cNvCxnSpPr>
          <p:nvPr/>
        </p:nvCxnSpPr>
        <p:spPr>
          <a:xfrm flipH="1" flipV="1">
            <a:off x="13771931" y="3190005"/>
            <a:ext cx="630797" cy="3698764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36EEBA6-8EE1-90DD-D8A5-88150B8C353C}"/>
              </a:ext>
            </a:extLst>
          </p:cNvPr>
          <p:cNvGrpSpPr/>
          <p:nvPr/>
        </p:nvGrpSpPr>
        <p:grpSpPr>
          <a:xfrm>
            <a:off x="13251675" y="7873177"/>
            <a:ext cx="1712157" cy="836732"/>
            <a:chOff x="18495110" y="9818621"/>
            <a:chExt cx="1712157" cy="8367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!!u">
                  <a:extLst>
                    <a:ext uri="{FF2B5EF4-FFF2-40B4-BE49-F238E27FC236}">
                      <a16:creationId xmlns:a16="http://schemas.microsoft.com/office/drawing/2014/main" id="{26587DDF-1AC3-4960-A9DB-DEC5988F608F}"/>
                    </a:ext>
                  </a:extLst>
                </p:cNvPr>
                <p:cNvSpPr/>
                <p:nvPr/>
              </p:nvSpPr>
              <p:spPr>
                <a:xfrm>
                  <a:off x="19086221" y="9908692"/>
                  <a:ext cx="1121046" cy="656590"/>
                </a:xfrm>
                <a:prstGeom prst="rect">
                  <a:avLst/>
                </a:prstGeom>
                <a:solidFill>
                  <a:srgbClr val="FFC000"/>
                </a:solidFill>
                <a:ln w="63500" cmpd="sng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3600" b="0" i="0" u="none" strike="noStrike" cap="none" spc="0" normalizeH="0" baseline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ℓ</m:t>
                      </m:r>
                    </m:oMath>
                  </a14:m>
                  <a:endPara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mc:Choice>
          <mc:Fallback xmlns="">
            <p:sp>
              <p:nvSpPr>
                <p:cNvPr id="20" name="!!u">
                  <a:extLst>
                    <a:ext uri="{FF2B5EF4-FFF2-40B4-BE49-F238E27FC236}">
                      <a16:creationId xmlns:a16="http://schemas.microsoft.com/office/drawing/2014/main" id="{26587DDF-1AC3-4960-A9DB-DEC5988F60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86221" y="9908692"/>
                  <a:ext cx="1121046" cy="65659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63500" cmpd="sng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!!star5">
              <a:extLst>
                <a:ext uri="{FF2B5EF4-FFF2-40B4-BE49-F238E27FC236}">
                  <a16:creationId xmlns:a16="http://schemas.microsoft.com/office/drawing/2014/main" id="{6A9F6B2A-96CD-C7A3-ECA3-7581BFB9F0A5}"/>
                </a:ext>
              </a:extLst>
            </p:cNvPr>
            <p:cNvSpPr/>
            <p:nvPr/>
          </p:nvSpPr>
          <p:spPr>
            <a:xfrm>
              <a:off x="18495110" y="9818621"/>
              <a:ext cx="914400" cy="83673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0" cap="flat" cmpd="thinThick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</a:pPr>
              <a:r>
                <a: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rPr>
                <a:t>u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E7DCAED-4158-C2B9-9209-4D56FF98E0D5}"/>
              </a:ext>
            </a:extLst>
          </p:cNvPr>
          <p:cNvCxnSpPr>
            <a:cxnSpLocks/>
            <a:stCxn id="40" idx="1"/>
            <a:endCxn id="9" idx="4"/>
          </p:cNvCxnSpPr>
          <p:nvPr/>
        </p:nvCxnSpPr>
        <p:spPr>
          <a:xfrm flipV="1">
            <a:off x="13385586" y="3190005"/>
            <a:ext cx="386345" cy="4805709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Right Arrow 51">
            <a:extLst>
              <a:ext uri="{FF2B5EF4-FFF2-40B4-BE49-F238E27FC236}">
                <a16:creationId xmlns:a16="http://schemas.microsoft.com/office/drawing/2014/main" id="{B624E739-1C7E-6304-2098-C35064D94C9C}"/>
              </a:ext>
            </a:extLst>
          </p:cNvPr>
          <p:cNvSpPr/>
          <p:nvPr/>
        </p:nvSpPr>
        <p:spPr>
          <a:xfrm>
            <a:off x="8580819" y="4812904"/>
            <a:ext cx="3549809" cy="1934261"/>
          </a:xfrm>
          <a:prstGeom prst="rightArrow">
            <a:avLst/>
          </a:prstGeom>
          <a:gradFill>
            <a:gsLst>
              <a:gs pos="0">
                <a:schemeClr val="accent4"/>
              </a:gs>
              <a:gs pos="99000">
                <a:schemeClr val="accent2">
                  <a:lumMod val="50000"/>
                </a:schemeClr>
              </a:gs>
            </a:gsLst>
            <a:lin ang="5461434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06142283-80F0-2296-B5BE-D0CA9F357F31}"/>
                  </a:ext>
                </a:extLst>
              </p:cNvPr>
              <p:cNvSpPr/>
              <p:nvPr/>
            </p:nvSpPr>
            <p:spPr>
              <a:xfrm>
                <a:off x="18083323" y="8236856"/>
                <a:ext cx="550135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06142283-80F0-2296-B5BE-D0CA9F357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3323" y="8236856"/>
                <a:ext cx="5501353" cy="5016976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0355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/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make-singleton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Add a singleton node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0</a:t>
                </a:r>
              </a:p>
            </p:txBody>
          </p:sp>
        </mc:Choice>
        <mc:Fallback xmlns="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blipFill>
                <a:blip r:embed="rId2"/>
                <a:stretch>
                  <a:fillRect l="-1325" b="-70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/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nion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,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 b="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 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= 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:</m:t>
                    </m:r>
                  </m:oMath>
                </a14:m>
                <a:endParaRPr lang="en-US" sz="3200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be the root having smaller rank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	if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)+1</a:t>
                </a:r>
              </a:p>
            </p:txBody>
          </p:sp>
        </mc:Choice>
        <mc:Fallback xmlns="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8EF9A7-2339-1937-F027-4890E9DD1896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p:sp>
        <p:nvSpPr>
          <p:cNvPr id="7" name="!!box4">
            <a:extLst>
              <a:ext uri="{FF2B5EF4-FFF2-40B4-BE49-F238E27FC236}">
                <a16:creationId xmlns:a16="http://schemas.microsoft.com/office/drawing/2014/main" id="{BB26D03D-4231-9170-A33E-92A0B2F31C01}"/>
              </a:ext>
            </a:extLst>
          </p:cNvPr>
          <p:cNvSpPr/>
          <p:nvPr/>
        </p:nvSpPr>
        <p:spPr>
          <a:xfrm>
            <a:off x="971551" y="2753013"/>
            <a:ext cx="12439650" cy="336203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This is the path compression technique.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For starters, it just looks like a heuristic and nothing more.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But as we will see later, it improves the running time dramatically.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9BC90EB0-7CA3-D1BF-00F3-4AD112288A09}"/>
                  </a:ext>
                </a:extLst>
              </p:cNvPr>
              <p:cNvSpPr/>
              <p:nvPr/>
            </p:nvSpPr>
            <p:spPr>
              <a:xfrm>
                <a:off x="15052729" y="3696474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9BC90EB0-7CA3-D1BF-00F3-4AD112288A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29" y="3696474"/>
                <a:ext cx="8593443" cy="501697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741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/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make-singleton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Add a singleton node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0</a:t>
                </a:r>
              </a:p>
            </p:txBody>
          </p:sp>
        </mc:Choice>
        <mc:Fallback xmlns="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blipFill>
                <a:blip r:embed="rId2"/>
                <a:stretch>
                  <a:fillRect l="-1325" b="-70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/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nion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,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 b="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 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= 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:</m:t>
                    </m:r>
                  </m:oMath>
                </a14:m>
                <a:endParaRPr lang="en-US" sz="3200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be the root having smaller rank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	if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)+1</a:t>
                </a:r>
              </a:p>
            </p:txBody>
          </p:sp>
        </mc:Choice>
        <mc:Fallback xmlns="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8EF9A7-2339-1937-F027-4890E9DD1896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Running Time</a:t>
            </a:r>
          </a:p>
        </p:txBody>
      </p:sp>
      <p:sp>
        <p:nvSpPr>
          <p:cNvPr id="7" name="!!box5">
            <a:extLst>
              <a:ext uri="{FF2B5EF4-FFF2-40B4-BE49-F238E27FC236}">
                <a16:creationId xmlns:a16="http://schemas.microsoft.com/office/drawing/2014/main" id="{BB26D03D-4231-9170-A33E-92A0B2F31C01}"/>
              </a:ext>
            </a:extLst>
          </p:cNvPr>
          <p:cNvSpPr/>
          <p:nvPr/>
        </p:nvSpPr>
        <p:spPr>
          <a:xfrm>
            <a:off x="971550" y="1795743"/>
            <a:ext cx="12439650" cy="3824471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We just need to bound the running time of find.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 running time is directly proportional to the number of nodes that change their parent.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So, we just need to calculate how many times a node can change their parent over m union-find operations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6">
                <a:extLst>
                  <a:ext uri="{FF2B5EF4-FFF2-40B4-BE49-F238E27FC236}">
                    <a16:creationId xmlns:a16="http://schemas.microsoft.com/office/drawing/2014/main" id="{B5DAE41D-A086-2333-4E7F-F029759B768C}"/>
                  </a:ext>
                </a:extLst>
              </p:cNvPr>
              <p:cNvSpPr/>
              <p:nvPr/>
            </p:nvSpPr>
            <p:spPr>
              <a:xfrm>
                <a:off x="971550" y="6269019"/>
                <a:ext cx="12439650" cy="2423789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Running time of union-find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eqArr>
                          <m:eqArr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𝑁𝑢𝑚𝑏𝑒𝑟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𝑜𝑓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𝑛𝑜𝑑𝑒𝑠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𝑡h𝑎𝑡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𝑐h𝑎𝑛𝑔𝑒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𝑡h𝑒𝑖𝑟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𝑝𝑎𝑟𝑒𝑛𝑡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𝑎𝑡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𝑡h𝑒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𝑡h</m:t>
                                </m:r>
                              </m:sup>
                            </m:s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𝑢𝑛𝑖𝑜𝑛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𝑜𝑟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𝑓𝑖𝑛𝑑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𝑜𝑝𝑒𝑟𝑎𝑡𝑖𝑜𝑛</m:t>
                            </m:r>
                          </m:e>
                        </m:eqArr>
                      </m:e>
                    </m:nary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" name="!!box6">
                <a:extLst>
                  <a:ext uri="{FF2B5EF4-FFF2-40B4-BE49-F238E27FC236}">
                    <a16:creationId xmlns:a16="http://schemas.microsoft.com/office/drawing/2014/main" id="{B5DAE41D-A086-2333-4E7F-F029759B76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0" y="6269019"/>
                <a:ext cx="12439650" cy="2423789"/>
              </a:xfrm>
              <a:prstGeom prst="roundRect">
                <a:avLst>
                  <a:gd name="adj" fmla="val 5932"/>
                </a:avLst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E0CCB8F-2E35-696F-EC3B-4E3A00960A22}"/>
              </a:ext>
            </a:extLst>
          </p:cNvPr>
          <p:cNvSpPr/>
          <p:nvPr/>
        </p:nvSpPr>
        <p:spPr>
          <a:xfrm>
            <a:off x="971550" y="10306329"/>
            <a:ext cx="12439651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can a node change its parent?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!!box3">
                <a:extLst>
                  <a:ext uri="{FF2B5EF4-FFF2-40B4-BE49-F238E27FC236}">
                    <a16:creationId xmlns:a16="http://schemas.microsoft.com/office/drawing/2014/main" id="{5B785E09-831A-5B04-8431-44C943ACEE18}"/>
                  </a:ext>
                </a:extLst>
              </p:cNvPr>
              <p:cNvSpPr/>
              <p:nvPr/>
            </p:nvSpPr>
            <p:spPr>
              <a:xfrm>
                <a:off x="15052729" y="3696474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>
          <p:sp>
            <p:nvSpPr>
              <p:cNvPr id="8" name="!!box3">
                <a:extLst>
                  <a:ext uri="{FF2B5EF4-FFF2-40B4-BE49-F238E27FC236}">
                    <a16:creationId xmlns:a16="http://schemas.microsoft.com/office/drawing/2014/main" id="{5B785E09-831A-5B04-8431-44C943ACEE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29" y="3696474"/>
                <a:ext cx="8593443" cy="501697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5552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/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make-singleton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Add a singleton node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0</a:t>
                </a:r>
              </a:p>
            </p:txBody>
          </p:sp>
        </mc:Choice>
        <mc:Fallback xmlns="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blipFill>
                <a:blip r:embed="rId2"/>
                <a:stretch>
                  <a:fillRect l="-1325" b="-70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/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nion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,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 b="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 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= 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:</m:t>
                    </m:r>
                  </m:oMath>
                </a14:m>
                <a:endParaRPr lang="en-US" sz="3200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be the root having smaller rank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	if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)+1</a:t>
                </a:r>
              </a:p>
            </p:txBody>
          </p:sp>
        </mc:Choice>
        <mc:Fallback xmlns="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8EF9A7-2339-1937-F027-4890E9DD1896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p:sp>
        <p:nvSpPr>
          <p:cNvPr id="3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337FF7F1-85F2-C083-FE6C-9764B4F7B56F}"/>
              </a:ext>
            </a:extLst>
          </p:cNvPr>
          <p:cNvSpPr/>
          <p:nvPr/>
        </p:nvSpPr>
        <p:spPr>
          <a:xfrm>
            <a:off x="628650" y="1983419"/>
            <a:ext cx="13864070" cy="83673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Recall our observations</a:t>
            </a:r>
          </a:p>
        </p:txBody>
      </p:sp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CCFBF860-5825-6C8A-1EF9-9D8C3A90F341}"/>
              </a:ext>
            </a:extLst>
          </p:cNvPr>
          <p:cNvSpPr/>
          <p:nvPr/>
        </p:nvSpPr>
        <p:spPr>
          <a:xfrm>
            <a:off x="628650" y="3424293"/>
            <a:ext cx="13864070" cy="131307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Once a node becomes a non-root, it                    become root again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9" name="!!runbox">
            <a:extLst>
              <a:ext uri="{FF2B5EF4-FFF2-40B4-BE49-F238E27FC236}">
                <a16:creationId xmlns:a16="http://schemas.microsoft.com/office/drawing/2014/main" id="{CD638C20-50BA-88A1-8DD9-F0BA62749F7D}"/>
              </a:ext>
            </a:extLst>
          </p:cNvPr>
          <p:cNvSpPr/>
          <p:nvPr/>
        </p:nvSpPr>
        <p:spPr>
          <a:xfrm>
            <a:off x="8425087" y="3463033"/>
            <a:ext cx="2268136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cannot</a:t>
            </a:r>
          </a:p>
        </p:txBody>
      </p:sp>
      <p:sp>
        <p:nvSpPr>
          <p:cNvPr id="10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24C691C-B032-ECD0-AA1A-47564E637001}"/>
              </a:ext>
            </a:extLst>
          </p:cNvPr>
          <p:cNvSpPr/>
          <p:nvPr/>
        </p:nvSpPr>
        <p:spPr>
          <a:xfrm>
            <a:off x="628650" y="4948026"/>
            <a:ext cx="13864070" cy="898297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Once a node become non-root, its rank                  increase </a:t>
            </a:r>
          </a:p>
        </p:txBody>
      </p:sp>
      <p:sp>
        <p:nvSpPr>
          <p:cNvPr id="11" name="!!runbox">
            <a:extLst>
              <a:ext uri="{FF2B5EF4-FFF2-40B4-BE49-F238E27FC236}">
                <a16:creationId xmlns:a16="http://schemas.microsoft.com/office/drawing/2014/main" id="{8B5C692E-79E8-0CE2-4B67-F04B14B8148C}"/>
              </a:ext>
            </a:extLst>
          </p:cNvPr>
          <p:cNvSpPr/>
          <p:nvPr/>
        </p:nvSpPr>
        <p:spPr>
          <a:xfrm>
            <a:off x="9346347" y="4967360"/>
            <a:ext cx="1977957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cannot</a:t>
            </a:r>
          </a:p>
        </p:txBody>
      </p:sp>
      <p:sp>
        <p:nvSpPr>
          <p:cNvPr id="1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200BC4F0-7260-E124-1675-E0B909BF158C}"/>
              </a:ext>
            </a:extLst>
          </p:cNvPr>
          <p:cNvSpPr/>
          <p:nvPr/>
        </p:nvSpPr>
        <p:spPr>
          <a:xfrm>
            <a:off x="628650" y="6164951"/>
            <a:ext cx="13864070" cy="768372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If x is not a root node, rank(x)           rank(</a:t>
            </a:r>
            <a:r>
              <a:rPr lang="en-IN" sz="4000" dirty="0" err="1">
                <a:solidFill>
                  <a:srgbClr val="7030A0"/>
                </a:solidFill>
                <a:latin typeface="Bradley Hand" pitchFamily="2" charset="77"/>
              </a:rPr>
              <a:t>x.parent</a:t>
            </a: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runbox">
                <a:extLst>
                  <a:ext uri="{FF2B5EF4-FFF2-40B4-BE49-F238E27FC236}">
                    <a16:creationId xmlns:a16="http://schemas.microsoft.com/office/drawing/2014/main" id="{D80A38A9-959F-64DC-3D55-0F4EEE1B656C}"/>
                  </a:ext>
                </a:extLst>
              </p:cNvPr>
              <p:cNvSpPr/>
              <p:nvPr/>
            </p:nvSpPr>
            <p:spPr>
              <a:xfrm>
                <a:off x="7519416" y="6164951"/>
                <a:ext cx="1123950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&lt;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runbox">
                <a:extLst>
                  <a:ext uri="{FF2B5EF4-FFF2-40B4-BE49-F238E27FC236}">
                    <a16:creationId xmlns:a16="http://schemas.microsoft.com/office/drawing/2014/main" id="{D80A38A9-959F-64DC-3D55-0F4EEE1B65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9416" y="6164951"/>
                <a:ext cx="1123950" cy="658336"/>
              </a:xfrm>
              <a:prstGeom prst="roundRect">
                <a:avLst/>
              </a:prstGeom>
              <a:blipFill>
                <a:blip r:embed="rId5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AB1EEFC1-088E-095A-DDCA-9186A86A2F77}"/>
                  </a:ext>
                </a:extLst>
              </p:cNvPr>
              <p:cNvSpPr/>
              <p:nvPr/>
            </p:nvSpPr>
            <p:spPr>
              <a:xfrm>
                <a:off x="587381" y="7263118"/>
                <a:ext cx="13864070" cy="1536744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If a root x has rank k, then its subtree contains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nodes</a:t>
                </a:r>
              </a:p>
            </p:txBody>
          </p:sp>
        </mc:Choice>
        <mc:Fallback xmlns="">
          <p:sp>
            <p:nvSpPr>
              <p:cNvPr id="1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AB1EEFC1-088E-095A-DDCA-9186A86A2F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81" y="7263118"/>
                <a:ext cx="13864070" cy="1536744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36F284C3-F659-2B26-FD12-9E5E9F32382D}"/>
              </a:ext>
            </a:extLst>
          </p:cNvPr>
          <p:cNvSpPr/>
          <p:nvPr/>
        </p:nvSpPr>
        <p:spPr>
          <a:xfrm>
            <a:off x="587381" y="9129657"/>
            <a:ext cx="13864070" cy="80228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</a:rPr>
              <a:t>Maximum rank of a root is </a:t>
            </a: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!!runbox">
                <a:extLst>
                  <a:ext uri="{FF2B5EF4-FFF2-40B4-BE49-F238E27FC236}">
                    <a16:creationId xmlns:a16="http://schemas.microsoft.com/office/drawing/2014/main" id="{C6557F9C-6A59-8586-74AF-9DA09EB29068}"/>
                  </a:ext>
                </a:extLst>
              </p:cNvPr>
              <p:cNvSpPr/>
              <p:nvPr/>
            </p:nvSpPr>
            <p:spPr>
              <a:xfrm>
                <a:off x="6957441" y="9129902"/>
                <a:ext cx="1467646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log</m:t>
                          </m:r>
                        </m:fName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!!runbox">
                <a:extLst>
                  <a:ext uri="{FF2B5EF4-FFF2-40B4-BE49-F238E27FC236}">
                    <a16:creationId xmlns:a16="http://schemas.microsoft.com/office/drawing/2014/main" id="{C6557F9C-6A59-8586-74AF-9DA09EB290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441" y="9129902"/>
                <a:ext cx="1467646" cy="658336"/>
              </a:xfrm>
              <a:prstGeom prst="roundRect">
                <a:avLst/>
              </a:prstGeom>
              <a:blipFill>
                <a:blip r:embed="rId7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runbox10">
                <a:extLst>
                  <a:ext uri="{FF2B5EF4-FFF2-40B4-BE49-F238E27FC236}">
                    <a16:creationId xmlns:a16="http://schemas.microsoft.com/office/drawing/2014/main" id="{28E2DE12-EFE4-16B5-90CB-A91590E8E26C}"/>
                  </a:ext>
                </a:extLst>
              </p:cNvPr>
              <p:cNvSpPr/>
              <p:nvPr/>
            </p:nvSpPr>
            <p:spPr>
              <a:xfrm>
                <a:off x="11789025" y="7303245"/>
                <a:ext cx="1123950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runbox10">
                <a:extLst>
                  <a:ext uri="{FF2B5EF4-FFF2-40B4-BE49-F238E27FC236}">
                    <a16:creationId xmlns:a16="http://schemas.microsoft.com/office/drawing/2014/main" id="{28E2DE12-EFE4-16B5-90CB-A91590E8E2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025" y="7303245"/>
                <a:ext cx="1123950" cy="658336"/>
              </a:xfrm>
              <a:prstGeom prst="roundRect">
                <a:avLst/>
              </a:prstGeom>
              <a:blipFill>
                <a:blip r:embed="rId8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runbox5">
                <a:extLst>
                  <a:ext uri="{FF2B5EF4-FFF2-40B4-BE49-F238E27FC236}">
                    <a16:creationId xmlns:a16="http://schemas.microsoft.com/office/drawing/2014/main" id="{E3EEE8C1-AB05-256A-47D6-D0E9C17E6DAC}"/>
                  </a:ext>
                </a:extLst>
              </p:cNvPr>
              <p:cNvSpPr/>
              <p:nvPr/>
            </p:nvSpPr>
            <p:spPr>
              <a:xfrm>
                <a:off x="11789025" y="7303245"/>
                <a:ext cx="1123950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!!runbox5">
                <a:extLst>
                  <a:ext uri="{FF2B5EF4-FFF2-40B4-BE49-F238E27FC236}">
                    <a16:creationId xmlns:a16="http://schemas.microsoft.com/office/drawing/2014/main" id="{E3EEE8C1-AB05-256A-47D6-D0E9C17E6D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025" y="7303245"/>
                <a:ext cx="1123950" cy="668126"/>
              </a:xfrm>
              <a:prstGeom prst="roundRect">
                <a:avLst/>
              </a:prstGeom>
              <a:blipFill>
                <a:blip r:embed="rId9"/>
                <a:stretch>
                  <a:fillRect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25D4F3A-15B3-3C58-6DF5-B3DF0091AD35}"/>
              </a:ext>
            </a:extLst>
          </p:cNvPr>
          <p:cNvSpPr/>
          <p:nvPr/>
        </p:nvSpPr>
        <p:spPr>
          <a:xfrm>
            <a:off x="628650" y="10306329"/>
            <a:ext cx="13822801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can a node change its parent?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runbox">
                <a:extLst>
                  <a:ext uri="{FF2B5EF4-FFF2-40B4-BE49-F238E27FC236}">
                    <a16:creationId xmlns:a16="http://schemas.microsoft.com/office/drawing/2014/main" id="{3545487F-A926-3A9F-D093-A451A1487A37}"/>
                  </a:ext>
                </a:extLst>
              </p:cNvPr>
              <p:cNvSpPr/>
              <p:nvPr/>
            </p:nvSpPr>
            <p:spPr>
              <a:xfrm>
                <a:off x="2954936" y="12126476"/>
                <a:ext cx="1467646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log</m:t>
                          </m:r>
                        </m:fName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runbox">
                <a:extLst>
                  <a:ext uri="{FF2B5EF4-FFF2-40B4-BE49-F238E27FC236}">
                    <a16:creationId xmlns:a16="http://schemas.microsoft.com/office/drawing/2014/main" id="{3545487F-A926-3A9F-D093-A451A1487A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936" y="12126476"/>
                <a:ext cx="1467646" cy="658336"/>
              </a:xfrm>
              <a:prstGeom prst="roundRect">
                <a:avLst/>
              </a:prstGeom>
              <a:blipFill>
                <a:blip r:embed="rId10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!!runbox">
            <a:extLst>
              <a:ext uri="{FF2B5EF4-FFF2-40B4-BE49-F238E27FC236}">
                <a16:creationId xmlns:a16="http://schemas.microsoft.com/office/drawing/2014/main" id="{39AA9B95-82A9-6F60-0DA7-0B30AEAE73B7}"/>
              </a:ext>
            </a:extLst>
          </p:cNvPr>
          <p:cNvSpPr/>
          <p:nvPr/>
        </p:nvSpPr>
        <p:spPr>
          <a:xfrm>
            <a:off x="4807799" y="12126476"/>
            <a:ext cx="5747906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Or may be much better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!!box3">
                <a:extLst>
                  <a:ext uri="{FF2B5EF4-FFF2-40B4-BE49-F238E27FC236}">
                    <a16:creationId xmlns:a16="http://schemas.microsoft.com/office/drawing/2014/main" id="{3E5289DD-2F45-7E64-C16F-7D416C053922}"/>
                  </a:ext>
                </a:extLst>
              </p:cNvPr>
              <p:cNvSpPr/>
              <p:nvPr/>
            </p:nvSpPr>
            <p:spPr>
              <a:xfrm>
                <a:off x="15052729" y="3696474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>
          <p:sp>
            <p:nvSpPr>
              <p:cNvPr id="19" name="!!box3">
                <a:extLst>
                  <a:ext uri="{FF2B5EF4-FFF2-40B4-BE49-F238E27FC236}">
                    <a16:creationId xmlns:a16="http://schemas.microsoft.com/office/drawing/2014/main" id="{3E5289DD-2F45-7E64-C16F-7D416C0539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29" y="3696474"/>
                <a:ext cx="8593443" cy="501697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8544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3" grpId="0" animBg="1"/>
      <p:bldP spid="15" grpId="0" animBg="1"/>
      <p:bldP spid="16" grpId="0" animBg="1"/>
      <p:bldP spid="20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/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make-singleton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Add a singleton node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0</a:t>
                </a:r>
              </a:p>
            </p:txBody>
          </p:sp>
        </mc:Choice>
        <mc:Fallback xmlns="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blipFill>
                <a:blip r:embed="rId2"/>
                <a:stretch>
                  <a:fillRect l="-1325" b="-70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/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nion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,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 b="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 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= 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:</m:t>
                    </m:r>
                  </m:oMath>
                </a14:m>
                <a:endParaRPr lang="en-US" sz="3200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be the root having smaller rank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	if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)+1</a:t>
                </a:r>
              </a:p>
            </p:txBody>
          </p:sp>
        </mc:Choice>
        <mc:Fallback xmlns="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8EF9A7-2339-1937-F027-4890E9DD1896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p:sp>
        <p:nvSpPr>
          <p:cNvPr id="3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337FF7F1-85F2-C083-FE6C-9764B4F7B56F}"/>
              </a:ext>
            </a:extLst>
          </p:cNvPr>
          <p:cNvSpPr/>
          <p:nvPr/>
        </p:nvSpPr>
        <p:spPr>
          <a:xfrm>
            <a:off x="628650" y="1983419"/>
            <a:ext cx="13864070" cy="83673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Recall our observations</a:t>
            </a:r>
          </a:p>
        </p:txBody>
      </p:sp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CCFBF860-5825-6C8A-1EF9-9D8C3A90F341}"/>
              </a:ext>
            </a:extLst>
          </p:cNvPr>
          <p:cNvSpPr/>
          <p:nvPr/>
        </p:nvSpPr>
        <p:spPr>
          <a:xfrm>
            <a:off x="628650" y="3424293"/>
            <a:ext cx="13864070" cy="131307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Once a node becomes a non-root, it                    become root again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9" name="!!runbox">
            <a:extLst>
              <a:ext uri="{FF2B5EF4-FFF2-40B4-BE49-F238E27FC236}">
                <a16:creationId xmlns:a16="http://schemas.microsoft.com/office/drawing/2014/main" id="{CD638C20-50BA-88A1-8DD9-F0BA62749F7D}"/>
              </a:ext>
            </a:extLst>
          </p:cNvPr>
          <p:cNvSpPr/>
          <p:nvPr/>
        </p:nvSpPr>
        <p:spPr>
          <a:xfrm>
            <a:off x="8425087" y="3463033"/>
            <a:ext cx="2268136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cannot</a:t>
            </a:r>
          </a:p>
        </p:txBody>
      </p:sp>
      <p:sp>
        <p:nvSpPr>
          <p:cNvPr id="10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24C691C-B032-ECD0-AA1A-47564E637001}"/>
              </a:ext>
            </a:extLst>
          </p:cNvPr>
          <p:cNvSpPr/>
          <p:nvPr/>
        </p:nvSpPr>
        <p:spPr>
          <a:xfrm>
            <a:off x="628650" y="4948026"/>
            <a:ext cx="13864070" cy="898297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Once a node become non-root, its rank                  increase </a:t>
            </a:r>
          </a:p>
        </p:txBody>
      </p:sp>
      <p:sp>
        <p:nvSpPr>
          <p:cNvPr id="11" name="!!runbox">
            <a:extLst>
              <a:ext uri="{FF2B5EF4-FFF2-40B4-BE49-F238E27FC236}">
                <a16:creationId xmlns:a16="http://schemas.microsoft.com/office/drawing/2014/main" id="{8B5C692E-79E8-0CE2-4B67-F04B14B8148C}"/>
              </a:ext>
            </a:extLst>
          </p:cNvPr>
          <p:cNvSpPr/>
          <p:nvPr/>
        </p:nvSpPr>
        <p:spPr>
          <a:xfrm>
            <a:off x="9346347" y="4967360"/>
            <a:ext cx="1977957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cannot</a:t>
            </a:r>
          </a:p>
        </p:txBody>
      </p:sp>
      <p:sp>
        <p:nvSpPr>
          <p:cNvPr id="1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200BC4F0-7260-E124-1675-E0B909BF158C}"/>
              </a:ext>
            </a:extLst>
          </p:cNvPr>
          <p:cNvSpPr/>
          <p:nvPr/>
        </p:nvSpPr>
        <p:spPr>
          <a:xfrm>
            <a:off x="628650" y="6164951"/>
            <a:ext cx="13864070" cy="768372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If x is not a root node, rank(x)           rank(</a:t>
            </a:r>
            <a:r>
              <a:rPr lang="en-IN" sz="4000" dirty="0" err="1">
                <a:solidFill>
                  <a:srgbClr val="7030A0"/>
                </a:solidFill>
                <a:latin typeface="Bradley Hand" pitchFamily="2" charset="77"/>
              </a:rPr>
              <a:t>x.parent</a:t>
            </a: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runbox">
                <a:extLst>
                  <a:ext uri="{FF2B5EF4-FFF2-40B4-BE49-F238E27FC236}">
                    <a16:creationId xmlns:a16="http://schemas.microsoft.com/office/drawing/2014/main" id="{D80A38A9-959F-64DC-3D55-0F4EEE1B656C}"/>
                  </a:ext>
                </a:extLst>
              </p:cNvPr>
              <p:cNvSpPr/>
              <p:nvPr/>
            </p:nvSpPr>
            <p:spPr>
              <a:xfrm>
                <a:off x="7519416" y="6164951"/>
                <a:ext cx="1123950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&lt;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runbox">
                <a:extLst>
                  <a:ext uri="{FF2B5EF4-FFF2-40B4-BE49-F238E27FC236}">
                    <a16:creationId xmlns:a16="http://schemas.microsoft.com/office/drawing/2014/main" id="{D80A38A9-959F-64DC-3D55-0F4EEE1B65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9416" y="6164951"/>
                <a:ext cx="1123950" cy="658336"/>
              </a:xfrm>
              <a:prstGeom prst="roundRect">
                <a:avLst/>
              </a:prstGeom>
              <a:blipFill>
                <a:blip r:embed="rId5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AB1EEFC1-088E-095A-DDCA-9186A86A2F77}"/>
                  </a:ext>
                </a:extLst>
              </p:cNvPr>
              <p:cNvSpPr/>
              <p:nvPr/>
            </p:nvSpPr>
            <p:spPr>
              <a:xfrm>
                <a:off x="587381" y="7263118"/>
                <a:ext cx="13864070" cy="1536744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If a root x has rank k, then its subtree contains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nodes</a:t>
                </a:r>
              </a:p>
            </p:txBody>
          </p:sp>
        </mc:Choice>
        <mc:Fallback xmlns="">
          <p:sp>
            <p:nvSpPr>
              <p:cNvPr id="1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AB1EEFC1-088E-095A-DDCA-9186A86A2F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81" y="7263118"/>
                <a:ext cx="13864070" cy="1536744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36F284C3-F659-2B26-FD12-9E5E9F32382D}"/>
              </a:ext>
            </a:extLst>
          </p:cNvPr>
          <p:cNvSpPr/>
          <p:nvPr/>
        </p:nvSpPr>
        <p:spPr>
          <a:xfrm>
            <a:off x="587381" y="9129657"/>
            <a:ext cx="13864070" cy="80228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</a:rPr>
              <a:t>Maximum rank of a root is </a:t>
            </a: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!!runbox">
                <a:extLst>
                  <a:ext uri="{FF2B5EF4-FFF2-40B4-BE49-F238E27FC236}">
                    <a16:creationId xmlns:a16="http://schemas.microsoft.com/office/drawing/2014/main" id="{C6557F9C-6A59-8586-74AF-9DA09EB29068}"/>
                  </a:ext>
                </a:extLst>
              </p:cNvPr>
              <p:cNvSpPr/>
              <p:nvPr/>
            </p:nvSpPr>
            <p:spPr>
              <a:xfrm>
                <a:off x="6957441" y="9129902"/>
                <a:ext cx="1467646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log</m:t>
                          </m:r>
                        </m:fName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!!runbox">
                <a:extLst>
                  <a:ext uri="{FF2B5EF4-FFF2-40B4-BE49-F238E27FC236}">
                    <a16:creationId xmlns:a16="http://schemas.microsoft.com/office/drawing/2014/main" id="{C6557F9C-6A59-8586-74AF-9DA09EB290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441" y="9129902"/>
                <a:ext cx="1467646" cy="658336"/>
              </a:xfrm>
              <a:prstGeom prst="roundRect">
                <a:avLst/>
              </a:prstGeom>
              <a:blipFill>
                <a:blip r:embed="rId7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runbox10">
                <a:extLst>
                  <a:ext uri="{FF2B5EF4-FFF2-40B4-BE49-F238E27FC236}">
                    <a16:creationId xmlns:a16="http://schemas.microsoft.com/office/drawing/2014/main" id="{28E2DE12-EFE4-16B5-90CB-A91590E8E26C}"/>
                  </a:ext>
                </a:extLst>
              </p:cNvPr>
              <p:cNvSpPr/>
              <p:nvPr/>
            </p:nvSpPr>
            <p:spPr>
              <a:xfrm>
                <a:off x="11789025" y="7303245"/>
                <a:ext cx="1123950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runbox10">
                <a:extLst>
                  <a:ext uri="{FF2B5EF4-FFF2-40B4-BE49-F238E27FC236}">
                    <a16:creationId xmlns:a16="http://schemas.microsoft.com/office/drawing/2014/main" id="{28E2DE12-EFE4-16B5-90CB-A91590E8E2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025" y="7303245"/>
                <a:ext cx="1123950" cy="658336"/>
              </a:xfrm>
              <a:prstGeom prst="roundRect">
                <a:avLst/>
              </a:prstGeom>
              <a:blipFill>
                <a:blip r:embed="rId8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runbox5">
                <a:extLst>
                  <a:ext uri="{FF2B5EF4-FFF2-40B4-BE49-F238E27FC236}">
                    <a16:creationId xmlns:a16="http://schemas.microsoft.com/office/drawing/2014/main" id="{E3EEE8C1-AB05-256A-47D6-D0E9C17E6DAC}"/>
                  </a:ext>
                </a:extLst>
              </p:cNvPr>
              <p:cNvSpPr/>
              <p:nvPr/>
            </p:nvSpPr>
            <p:spPr>
              <a:xfrm>
                <a:off x="11789025" y="7303245"/>
                <a:ext cx="1123950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!!runbox5">
                <a:extLst>
                  <a:ext uri="{FF2B5EF4-FFF2-40B4-BE49-F238E27FC236}">
                    <a16:creationId xmlns:a16="http://schemas.microsoft.com/office/drawing/2014/main" id="{E3EEE8C1-AB05-256A-47D6-D0E9C17E6D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025" y="7303245"/>
                <a:ext cx="1123950" cy="668126"/>
              </a:xfrm>
              <a:prstGeom prst="roundRect">
                <a:avLst/>
              </a:prstGeom>
              <a:blipFill>
                <a:blip r:embed="rId9"/>
                <a:stretch>
                  <a:fillRect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EB296C3-DE20-D257-9AF4-E314EC0E170B}"/>
                  </a:ext>
                </a:extLst>
              </p:cNvPr>
              <p:cNvSpPr/>
              <p:nvPr/>
            </p:nvSpPr>
            <p:spPr>
              <a:xfrm>
                <a:off x="587381" y="10327621"/>
                <a:ext cx="13864070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19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EB296C3-DE20-D257-9AF4-E314EC0E17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81" y="10327621"/>
                <a:ext cx="13864070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!!runbox11">
            <a:extLst>
              <a:ext uri="{FF2B5EF4-FFF2-40B4-BE49-F238E27FC236}">
                <a16:creationId xmlns:a16="http://schemas.microsoft.com/office/drawing/2014/main" id="{56E7D70C-8E00-72AE-DC85-41DE5D08C8CA}"/>
              </a:ext>
            </a:extLst>
          </p:cNvPr>
          <p:cNvSpPr/>
          <p:nvPr/>
        </p:nvSpPr>
        <p:spPr>
          <a:xfrm>
            <a:off x="9959400" y="10344816"/>
            <a:ext cx="1467646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!!runbox16">
                <a:extLst>
                  <a:ext uri="{FF2B5EF4-FFF2-40B4-BE49-F238E27FC236}">
                    <a16:creationId xmlns:a16="http://schemas.microsoft.com/office/drawing/2014/main" id="{AD9C31D4-954B-21C1-9139-D1CA438A7C0A}"/>
                  </a:ext>
                </a:extLst>
              </p:cNvPr>
              <p:cNvSpPr/>
              <p:nvPr/>
            </p:nvSpPr>
            <p:spPr>
              <a:xfrm>
                <a:off x="2742874" y="11515346"/>
                <a:ext cx="1467646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4" name="!!runbox16">
                <a:extLst>
                  <a:ext uri="{FF2B5EF4-FFF2-40B4-BE49-F238E27FC236}">
                    <a16:creationId xmlns:a16="http://schemas.microsoft.com/office/drawing/2014/main" id="{AD9C31D4-954B-21C1-9139-D1CA438A7C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2874" y="11515346"/>
                <a:ext cx="1467646" cy="65833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!!runbox15">
                <a:extLst>
                  <a:ext uri="{FF2B5EF4-FFF2-40B4-BE49-F238E27FC236}">
                    <a16:creationId xmlns:a16="http://schemas.microsoft.com/office/drawing/2014/main" id="{55605B65-405F-EC85-43E6-80F6E4122AFA}"/>
                  </a:ext>
                </a:extLst>
              </p:cNvPr>
              <p:cNvSpPr/>
              <p:nvPr/>
            </p:nvSpPr>
            <p:spPr>
              <a:xfrm>
                <a:off x="4624683" y="11515346"/>
                <a:ext cx="1467646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𝑛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/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5" name="!!runbox15">
                <a:extLst>
                  <a:ext uri="{FF2B5EF4-FFF2-40B4-BE49-F238E27FC236}">
                    <a16:creationId xmlns:a16="http://schemas.microsoft.com/office/drawing/2014/main" id="{55605B65-405F-EC85-43E6-80F6E4122A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683" y="11515346"/>
                <a:ext cx="1467646" cy="658336"/>
              </a:xfrm>
              <a:prstGeom prst="roundRect">
                <a:avLst/>
              </a:prstGeom>
              <a:blipFill>
                <a:blip r:embed="rId12"/>
                <a:stretch>
                  <a:fillRect b="-317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runbox14">
                <a:extLst>
                  <a:ext uri="{FF2B5EF4-FFF2-40B4-BE49-F238E27FC236}">
                    <a16:creationId xmlns:a16="http://schemas.microsoft.com/office/drawing/2014/main" id="{4CCE8950-22E9-AE90-BDCD-1FC019473D0F}"/>
                  </a:ext>
                </a:extLst>
              </p:cNvPr>
              <p:cNvSpPr/>
              <p:nvPr/>
            </p:nvSpPr>
            <p:spPr>
              <a:xfrm>
                <a:off x="6506492" y="11519753"/>
                <a:ext cx="1467646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𝑘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runbox14">
                <a:extLst>
                  <a:ext uri="{FF2B5EF4-FFF2-40B4-BE49-F238E27FC236}">
                    <a16:creationId xmlns:a16="http://schemas.microsoft.com/office/drawing/2014/main" id="{4CCE8950-22E9-AE90-BDCD-1FC019473D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492" y="11519753"/>
                <a:ext cx="1467646" cy="658336"/>
              </a:xfrm>
              <a:prstGeom prst="roundRect">
                <a:avLst/>
              </a:prstGeom>
              <a:blipFill>
                <a:blip r:embed="rId13"/>
                <a:stretch>
                  <a:fillRect l="-4724"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runbox13">
                <a:extLst>
                  <a:ext uri="{FF2B5EF4-FFF2-40B4-BE49-F238E27FC236}">
                    <a16:creationId xmlns:a16="http://schemas.microsoft.com/office/drawing/2014/main" id="{530259D1-9A59-3809-8CC3-46C86B4C43E1}"/>
                  </a:ext>
                </a:extLst>
              </p:cNvPr>
              <p:cNvSpPr/>
              <p:nvPr/>
            </p:nvSpPr>
            <p:spPr>
              <a:xfrm>
                <a:off x="8394253" y="11534736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runbox13">
                <a:extLst>
                  <a:ext uri="{FF2B5EF4-FFF2-40B4-BE49-F238E27FC236}">
                    <a16:creationId xmlns:a16="http://schemas.microsoft.com/office/drawing/2014/main" id="{530259D1-9A59-3809-8CC3-46C86B4C43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253" y="11534736"/>
                <a:ext cx="1467646" cy="668126"/>
              </a:xfrm>
              <a:prstGeom prst="roundRect">
                <a:avLst/>
              </a:prstGeom>
              <a:blipFill>
                <a:blip r:embed="rId14"/>
                <a:stretch>
                  <a:fillRect l="-2381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!!runbox12">
            <a:extLst>
              <a:ext uri="{FF2B5EF4-FFF2-40B4-BE49-F238E27FC236}">
                <a16:creationId xmlns:a16="http://schemas.microsoft.com/office/drawing/2014/main" id="{06BF084C-6EBB-1124-0E16-983DFFFE7BB1}"/>
              </a:ext>
            </a:extLst>
          </p:cNvPr>
          <p:cNvSpPr/>
          <p:nvPr/>
        </p:nvSpPr>
        <p:spPr>
          <a:xfrm>
            <a:off x="10321379" y="11515345"/>
            <a:ext cx="1467646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??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6276D220-CC50-E6A5-FD07-E03081C21CAB}"/>
                  </a:ext>
                </a:extLst>
              </p:cNvPr>
              <p:cNvSpPr/>
              <p:nvPr/>
            </p:nvSpPr>
            <p:spPr>
              <a:xfrm>
                <a:off x="15052729" y="3696474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6276D220-CC50-E6A5-FD07-E03081C21C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29" y="3696474"/>
                <a:ext cx="8593443" cy="5016976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5256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/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make-singleton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Add a singleton node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0</a:t>
                </a:r>
              </a:p>
            </p:txBody>
          </p:sp>
        </mc:Choice>
        <mc:Fallback xmlns="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blipFill>
                <a:blip r:embed="rId2"/>
                <a:stretch>
                  <a:fillRect l="-1325" b="-70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/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nion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,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 b="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 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= 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:</m:t>
                    </m:r>
                  </m:oMath>
                </a14:m>
                <a:endParaRPr lang="en-US" sz="3200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be the root having smaller rank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	if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)+1</a:t>
                </a:r>
              </a:p>
            </p:txBody>
          </p:sp>
        </mc:Choice>
        <mc:Fallback xmlns="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8EF9A7-2339-1937-F027-4890E9DD1896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p:sp>
        <p:nvSpPr>
          <p:cNvPr id="3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337FF7F1-85F2-C083-FE6C-9764B4F7B56F}"/>
              </a:ext>
            </a:extLst>
          </p:cNvPr>
          <p:cNvSpPr/>
          <p:nvPr/>
        </p:nvSpPr>
        <p:spPr>
          <a:xfrm>
            <a:off x="628650" y="1983419"/>
            <a:ext cx="13864070" cy="83673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Recall our observations</a:t>
            </a:r>
          </a:p>
        </p:txBody>
      </p:sp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CCFBF860-5825-6C8A-1EF9-9D8C3A90F341}"/>
              </a:ext>
            </a:extLst>
          </p:cNvPr>
          <p:cNvSpPr/>
          <p:nvPr/>
        </p:nvSpPr>
        <p:spPr>
          <a:xfrm>
            <a:off x="628650" y="3424293"/>
            <a:ext cx="13864070" cy="131307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Once a node becomes a non-root, it                    become root again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9" name="!!runbox">
            <a:extLst>
              <a:ext uri="{FF2B5EF4-FFF2-40B4-BE49-F238E27FC236}">
                <a16:creationId xmlns:a16="http://schemas.microsoft.com/office/drawing/2014/main" id="{CD638C20-50BA-88A1-8DD9-F0BA62749F7D}"/>
              </a:ext>
            </a:extLst>
          </p:cNvPr>
          <p:cNvSpPr/>
          <p:nvPr/>
        </p:nvSpPr>
        <p:spPr>
          <a:xfrm>
            <a:off x="8425087" y="3463033"/>
            <a:ext cx="2268136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cannot</a:t>
            </a:r>
          </a:p>
        </p:txBody>
      </p:sp>
      <p:sp>
        <p:nvSpPr>
          <p:cNvPr id="10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24C691C-B032-ECD0-AA1A-47564E637001}"/>
              </a:ext>
            </a:extLst>
          </p:cNvPr>
          <p:cNvSpPr/>
          <p:nvPr/>
        </p:nvSpPr>
        <p:spPr>
          <a:xfrm>
            <a:off x="628650" y="4948026"/>
            <a:ext cx="13864070" cy="898297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Once a node become non-root, its rank                  increase </a:t>
            </a:r>
          </a:p>
        </p:txBody>
      </p:sp>
      <p:sp>
        <p:nvSpPr>
          <p:cNvPr id="11" name="!!runbox">
            <a:extLst>
              <a:ext uri="{FF2B5EF4-FFF2-40B4-BE49-F238E27FC236}">
                <a16:creationId xmlns:a16="http://schemas.microsoft.com/office/drawing/2014/main" id="{8B5C692E-79E8-0CE2-4B67-F04B14B8148C}"/>
              </a:ext>
            </a:extLst>
          </p:cNvPr>
          <p:cNvSpPr/>
          <p:nvPr/>
        </p:nvSpPr>
        <p:spPr>
          <a:xfrm>
            <a:off x="9346347" y="4967360"/>
            <a:ext cx="1977957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cannot</a:t>
            </a:r>
          </a:p>
        </p:txBody>
      </p:sp>
      <p:sp>
        <p:nvSpPr>
          <p:cNvPr id="1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200BC4F0-7260-E124-1675-E0B909BF158C}"/>
              </a:ext>
            </a:extLst>
          </p:cNvPr>
          <p:cNvSpPr/>
          <p:nvPr/>
        </p:nvSpPr>
        <p:spPr>
          <a:xfrm>
            <a:off x="628650" y="6164951"/>
            <a:ext cx="13864070" cy="768372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If x is not a root node, rank(x)           rank(</a:t>
            </a:r>
            <a:r>
              <a:rPr lang="en-IN" sz="4000" dirty="0" err="1">
                <a:solidFill>
                  <a:srgbClr val="7030A0"/>
                </a:solidFill>
                <a:latin typeface="Bradley Hand" pitchFamily="2" charset="77"/>
              </a:rPr>
              <a:t>x.parent</a:t>
            </a: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runbox">
                <a:extLst>
                  <a:ext uri="{FF2B5EF4-FFF2-40B4-BE49-F238E27FC236}">
                    <a16:creationId xmlns:a16="http://schemas.microsoft.com/office/drawing/2014/main" id="{D80A38A9-959F-64DC-3D55-0F4EEE1B656C}"/>
                  </a:ext>
                </a:extLst>
              </p:cNvPr>
              <p:cNvSpPr/>
              <p:nvPr/>
            </p:nvSpPr>
            <p:spPr>
              <a:xfrm>
                <a:off x="7519416" y="6164951"/>
                <a:ext cx="1123950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&lt;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runbox">
                <a:extLst>
                  <a:ext uri="{FF2B5EF4-FFF2-40B4-BE49-F238E27FC236}">
                    <a16:creationId xmlns:a16="http://schemas.microsoft.com/office/drawing/2014/main" id="{D80A38A9-959F-64DC-3D55-0F4EEE1B65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9416" y="6164951"/>
                <a:ext cx="1123950" cy="658336"/>
              </a:xfrm>
              <a:prstGeom prst="roundRect">
                <a:avLst/>
              </a:prstGeom>
              <a:blipFill>
                <a:blip r:embed="rId5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AB1EEFC1-088E-095A-DDCA-9186A86A2F77}"/>
                  </a:ext>
                </a:extLst>
              </p:cNvPr>
              <p:cNvSpPr/>
              <p:nvPr/>
            </p:nvSpPr>
            <p:spPr>
              <a:xfrm>
                <a:off x="587381" y="7263118"/>
                <a:ext cx="13864070" cy="1536744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If a root x has rank k, then its subtree contains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nodes</a:t>
                </a:r>
              </a:p>
            </p:txBody>
          </p:sp>
        </mc:Choice>
        <mc:Fallback xmlns="">
          <p:sp>
            <p:nvSpPr>
              <p:cNvPr id="1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AB1EEFC1-088E-095A-DDCA-9186A86A2F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81" y="7263118"/>
                <a:ext cx="13864070" cy="1536744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36F284C3-F659-2B26-FD12-9E5E9F32382D}"/>
              </a:ext>
            </a:extLst>
          </p:cNvPr>
          <p:cNvSpPr/>
          <p:nvPr/>
        </p:nvSpPr>
        <p:spPr>
          <a:xfrm>
            <a:off x="587381" y="9129657"/>
            <a:ext cx="13864070" cy="80228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</a:rPr>
              <a:t>Maximum rank of a root is </a:t>
            </a: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!!runbox">
                <a:extLst>
                  <a:ext uri="{FF2B5EF4-FFF2-40B4-BE49-F238E27FC236}">
                    <a16:creationId xmlns:a16="http://schemas.microsoft.com/office/drawing/2014/main" id="{C6557F9C-6A59-8586-74AF-9DA09EB29068}"/>
                  </a:ext>
                </a:extLst>
              </p:cNvPr>
              <p:cNvSpPr/>
              <p:nvPr/>
            </p:nvSpPr>
            <p:spPr>
              <a:xfrm>
                <a:off x="6957441" y="9129902"/>
                <a:ext cx="1467646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log</m:t>
                          </m:r>
                        </m:fName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!!runbox">
                <a:extLst>
                  <a:ext uri="{FF2B5EF4-FFF2-40B4-BE49-F238E27FC236}">
                    <a16:creationId xmlns:a16="http://schemas.microsoft.com/office/drawing/2014/main" id="{C6557F9C-6A59-8586-74AF-9DA09EB290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441" y="9129902"/>
                <a:ext cx="1467646" cy="658336"/>
              </a:xfrm>
              <a:prstGeom prst="roundRect">
                <a:avLst/>
              </a:prstGeom>
              <a:blipFill>
                <a:blip r:embed="rId7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runbox10">
                <a:extLst>
                  <a:ext uri="{FF2B5EF4-FFF2-40B4-BE49-F238E27FC236}">
                    <a16:creationId xmlns:a16="http://schemas.microsoft.com/office/drawing/2014/main" id="{28E2DE12-EFE4-16B5-90CB-A91590E8E26C}"/>
                  </a:ext>
                </a:extLst>
              </p:cNvPr>
              <p:cNvSpPr/>
              <p:nvPr/>
            </p:nvSpPr>
            <p:spPr>
              <a:xfrm>
                <a:off x="11789025" y="7303245"/>
                <a:ext cx="1123950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runbox10">
                <a:extLst>
                  <a:ext uri="{FF2B5EF4-FFF2-40B4-BE49-F238E27FC236}">
                    <a16:creationId xmlns:a16="http://schemas.microsoft.com/office/drawing/2014/main" id="{28E2DE12-EFE4-16B5-90CB-A91590E8E2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025" y="7303245"/>
                <a:ext cx="1123950" cy="658336"/>
              </a:xfrm>
              <a:prstGeom prst="roundRect">
                <a:avLst/>
              </a:prstGeom>
              <a:blipFill>
                <a:blip r:embed="rId8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runbox5">
                <a:extLst>
                  <a:ext uri="{FF2B5EF4-FFF2-40B4-BE49-F238E27FC236}">
                    <a16:creationId xmlns:a16="http://schemas.microsoft.com/office/drawing/2014/main" id="{E3EEE8C1-AB05-256A-47D6-D0E9C17E6DAC}"/>
                  </a:ext>
                </a:extLst>
              </p:cNvPr>
              <p:cNvSpPr/>
              <p:nvPr/>
            </p:nvSpPr>
            <p:spPr>
              <a:xfrm>
                <a:off x="11789025" y="7303245"/>
                <a:ext cx="1123950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!!runbox5">
                <a:extLst>
                  <a:ext uri="{FF2B5EF4-FFF2-40B4-BE49-F238E27FC236}">
                    <a16:creationId xmlns:a16="http://schemas.microsoft.com/office/drawing/2014/main" id="{E3EEE8C1-AB05-256A-47D6-D0E9C17E6D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025" y="7303245"/>
                <a:ext cx="1123950" cy="668126"/>
              </a:xfrm>
              <a:prstGeom prst="roundRect">
                <a:avLst/>
              </a:prstGeom>
              <a:blipFill>
                <a:blip r:embed="rId9"/>
                <a:stretch>
                  <a:fillRect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EB296C3-DE20-D257-9AF4-E314EC0E170B}"/>
                  </a:ext>
                </a:extLst>
              </p:cNvPr>
              <p:cNvSpPr/>
              <p:nvPr/>
            </p:nvSpPr>
            <p:spPr>
              <a:xfrm>
                <a:off x="587381" y="10327621"/>
                <a:ext cx="13864070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19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EB296C3-DE20-D257-9AF4-E314EC0E17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81" y="10327621"/>
                <a:ext cx="13864070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runbox13">
                <a:extLst>
                  <a:ext uri="{FF2B5EF4-FFF2-40B4-BE49-F238E27FC236}">
                    <a16:creationId xmlns:a16="http://schemas.microsoft.com/office/drawing/2014/main" id="{530259D1-9A59-3809-8CC3-46C86B4C43E1}"/>
                  </a:ext>
                </a:extLst>
              </p:cNvPr>
              <p:cNvSpPr/>
              <p:nvPr/>
            </p:nvSpPr>
            <p:spPr>
              <a:xfrm>
                <a:off x="9959400" y="10335026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runbox13">
                <a:extLst>
                  <a:ext uri="{FF2B5EF4-FFF2-40B4-BE49-F238E27FC236}">
                    <a16:creationId xmlns:a16="http://schemas.microsoft.com/office/drawing/2014/main" id="{530259D1-9A59-3809-8CC3-46C86B4C43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9400" y="10335026"/>
                <a:ext cx="1467646" cy="668126"/>
              </a:xfrm>
              <a:prstGeom prst="roundRect">
                <a:avLst/>
              </a:prstGeom>
              <a:blipFill>
                <a:blip r:embed="rId11"/>
                <a:stretch>
                  <a:fillRect l="-2362" b="-6250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!!runbox11">
            <a:extLst>
              <a:ext uri="{FF2B5EF4-FFF2-40B4-BE49-F238E27FC236}">
                <a16:creationId xmlns:a16="http://schemas.microsoft.com/office/drawing/2014/main" id="{8790131D-E477-668F-C82E-25EB2EE48093}"/>
              </a:ext>
            </a:extLst>
          </p:cNvPr>
          <p:cNvSpPr/>
          <p:nvPr/>
        </p:nvSpPr>
        <p:spPr>
          <a:xfrm>
            <a:off x="9959400" y="10344816"/>
            <a:ext cx="1467646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runbox13">
                <a:extLst>
                  <a:ext uri="{FF2B5EF4-FFF2-40B4-BE49-F238E27FC236}">
                    <a16:creationId xmlns:a16="http://schemas.microsoft.com/office/drawing/2014/main" id="{0C50A9E4-03CF-F727-CDA8-C67723A6DF56}"/>
                  </a:ext>
                </a:extLst>
              </p:cNvPr>
              <p:cNvSpPr/>
              <p:nvPr/>
            </p:nvSpPr>
            <p:spPr>
              <a:xfrm>
                <a:off x="9959400" y="10344816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runbox13">
                <a:extLst>
                  <a:ext uri="{FF2B5EF4-FFF2-40B4-BE49-F238E27FC236}">
                    <a16:creationId xmlns:a16="http://schemas.microsoft.com/office/drawing/2014/main" id="{0C50A9E4-03CF-F727-CDA8-C67723A6DF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9400" y="10344816"/>
                <a:ext cx="1467646" cy="668126"/>
              </a:xfrm>
              <a:prstGeom prst="roundRect">
                <a:avLst/>
              </a:prstGeom>
              <a:blipFill>
                <a:blip r:embed="rId12"/>
                <a:stretch>
                  <a:fillRect l="-2362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C0C1277C-FABD-AABF-0031-6C1280836918}"/>
              </a:ext>
            </a:extLst>
          </p:cNvPr>
          <p:cNvSpPr/>
          <p:nvPr/>
        </p:nvSpPr>
        <p:spPr>
          <a:xfrm>
            <a:off x="587381" y="11525585"/>
            <a:ext cx="5395976" cy="80228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</a:rPr>
              <a:t>We will prove this later</a:t>
            </a: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!!box3">
                <a:extLst>
                  <a:ext uri="{FF2B5EF4-FFF2-40B4-BE49-F238E27FC236}">
                    <a16:creationId xmlns:a16="http://schemas.microsoft.com/office/drawing/2014/main" id="{76BD3C5F-DE55-CD89-10CF-543F34A4FE48}"/>
                  </a:ext>
                </a:extLst>
              </p:cNvPr>
              <p:cNvSpPr/>
              <p:nvPr/>
            </p:nvSpPr>
            <p:spPr>
              <a:xfrm>
                <a:off x="15052729" y="3696474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>
          <p:sp>
            <p:nvSpPr>
              <p:cNvPr id="21" name="!!box3">
                <a:extLst>
                  <a:ext uri="{FF2B5EF4-FFF2-40B4-BE49-F238E27FC236}">
                    <a16:creationId xmlns:a16="http://schemas.microsoft.com/office/drawing/2014/main" id="{76BD3C5F-DE55-CD89-10CF-543F34A4FE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29" y="3696474"/>
                <a:ext cx="8593443" cy="5016976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7864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19D3EE5B-3684-F88E-D789-E0045753D72E}"/>
              </a:ext>
            </a:extLst>
          </p:cNvPr>
          <p:cNvSpPr/>
          <p:nvPr/>
        </p:nvSpPr>
        <p:spPr>
          <a:xfrm>
            <a:off x="1540725" y="1913732"/>
            <a:ext cx="3733435" cy="3386417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Union Find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Union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Find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3D2CB775-7F60-AEFA-90AD-0512DC651F22}"/>
                  </a:ext>
                </a:extLst>
              </p:cNvPr>
              <p:cNvSpPr/>
              <p:nvPr/>
            </p:nvSpPr>
            <p:spPr>
              <a:xfrm>
                <a:off x="5274159" y="3209668"/>
                <a:ext cx="8660501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n</m:t>
                    </m:r>
                    <m:func>
                      <m:funcPr>
                        <m:ctrlP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log</m:t>
                        </m:r>
                      </m:fName>
                      <m:e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𝑛</m:t>
                        </m:r>
                      </m:e>
                    </m:func>
                  </m:oMath>
                </a14:m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) over all n-1 union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3D2CB775-7F60-AEFA-90AD-0512DC651F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159" y="3209668"/>
                <a:ext cx="8660501" cy="794544"/>
              </a:xfrm>
              <a:prstGeom prst="roundRect">
                <a:avLst/>
              </a:prstGeom>
              <a:blipFill>
                <a:blip r:embed="rId2"/>
                <a:stretch>
                  <a:fillRect t="-1370" b="-1643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614FE962-6307-31D2-30D0-6E6297F7D60E}"/>
                  </a:ext>
                </a:extLst>
              </p:cNvPr>
              <p:cNvSpPr/>
              <p:nvPr/>
            </p:nvSpPr>
            <p:spPr>
              <a:xfrm>
                <a:off x="5274160" y="4004212"/>
                <a:ext cx="8660500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O(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</m:t>
                    </m:r>
                  </m:oMath>
                </a14:m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) per find</a:t>
                </a: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614FE962-6307-31D2-30D0-6E6297F7D6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160" y="4004212"/>
                <a:ext cx="8660500" cy="794544"/>
              </a:xfrm>
              <a:prstGeom prst="roundRect">
                <a:avLst/>
              </a:prstGeom>
              <a:blipFill>
                <a:blip r:embed="rId3"/>
                <a:stretch>
                  <a:fillRect b="-16216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boxfind">
                <a:extLst>
                  <a:ext uri="{FF2B5EF4-FFF2-40B4-BE49-F238E27FC236}">
                    <a16:creationId xmlns:a16="http://schemas.microsoft.com/office/drawing/2014/main" id="{81A50F4F-B97D-1601-F9F8-C66D02F1ABDF}"/>
                  </a:ext>
                </a:extLst>
              </p:cNvPr>
              <p:cNvSpPr/>
              <p:nvPr/>
            </p:nvSpPr>
            <p:spPr>
              <a:xfrm>
                <a:off x="14075260" y="3209668"/>
                <a:ext cx="8063346" cy="794544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O(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log</m:t>
                        </m:r>
                      </m:fName>
                      <m:e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𝑛</m:t>
                        </m:r>
                      </m:e>
                    </m:func>
                  </m:oMath>
                </a14:m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) per union</a:t>
                </a:r>
              </a:p>
            </p:txBody>
          </p:sp>
        </mc:Choice>
        <mc:Fallback xmlns="">
          <p:sp>
            <p:nvSpPr>
              <p:cNvPr id="7" name="!!boxfind">
                <a:extLst>
                  <a:ext uri="{FF2B5EF4-FFF2-40B4-BE49-F238E27FC236}">
                    <a16:creationId xmlns:a16="http://schemas.microsoft.com/office/drawing/2014/main" id="{81A50F4F-B97D-1601-F9F8-C66D02F1AB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5260" y="3209668"/>
                <a:ext cx="8063346" cy="794544"/>
              </a:xfrm>
              <a:prstGeom prst="roundRect">
                <a:avLst/>
              </a:prstGeom>
              <a:blipFill>
                <a:blip r:embed="rId4"/>
                <a:stretch>
                  <a:fillRect t="-1370" b="-1643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!!boxunion">
                <a:extLst>
                  <a:ext uri="{FF2B5EF4-FFF2-40B4-BE49-F238E27FC236}">
                    <a16:creationId xmlns:a16="http://schemas.microsoft.com/office/drawing/2014/main" id="{813D9ECF-F0CE-52FD-52B9-179BE6E1BB46}"/>
                  </a:ext>
                </a:extLst>
              </p:cNvPr>
              <p:cNvSpPr/>
              <p:nvPr/>
            </p:nvSpPr>
            <p:spPr>
              <a:xfrm>
                <a:off x="14075260" y="4004212"/>
                <a:ext cx="8063346" cy="794544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O(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log</m:t>
                        </m:r>
                      </m:fName>
                      <m:e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𝑛</m:t>
                        </m:r>
                      </m:e>
                    </m:func>
                  </m:oMath>
                </a14:m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) per find</a:t>
                </a:r>
              </a:p>
            </p:txBody>
          </p:sp>
        </mc:Choice>
        <mc:Fallback xmlns="">
          <p:sp>
            <p:nvSpPr>
              <p:cNvPr id="8" name="!!boxunion">
                <a:extLst>
                  <a:ext uri="{FF2B5EF4-FFF2-40B4-BE49-F238E27FC236}">
                    <a16:creationId xmlns:a16="http://schemas.microsoft.com/office/drawing/2014/main" id="{813D9ECF-F0CE-52FD-52B9-179BE6E1BB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5260" y="4004212"/>
                <a:ext cx="8063346" cy="794544"/>
              </a:xfrm>
              <a:prstGeom prst="roundRect">
                <a:avLst/>
              </a:prstGeom>
              <a:blipFill>
                <a:blip r:embed="rId5"/>
                <a:stretch>
                  <a:fillRect b="-16216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55E4793C-6E24-67E0-E587-725B3CE5F25B}"/>
              </a:ext>
            </a:extLst>
          </p:cNvPr>
          <p:cNvSpPr/>
          <p:nvPr/>
        </p:nvSpPr>
        <p:spPr>
          <a:xfrm>
            <a:off x="1059610" y="6314699"/>
            <a:ext cx="22372552" cy="1431100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/>
              <a:t>Can we design an algorithm with constant union time and find?</a:t>
            </a:r>
            <a:endParaRPr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9BEDE6CF-2709-A639-BFA0-C87A76B686F4}"/>
                  </a:ext>
                </a:extLst>
              </p:cNvPr>
              <p:cNvSpPr/>
              <p:nvPr/>
            </p:nvSpPr>
            <p:spPr>
              <a:xfrm>
                <a:off x="1059609" y="8586337"/>
                <a:ext cx="22372551" cy="2726705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Not possible but we get nearly constant time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Hopcroft and Ullman [1973] 						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Robert </a:t>
                </a:r>
                <a:r>
                  <a:rPr lang="en-IN" sz="4000" dirty="0" err="1">
                    <a:solidFill>
                      <a:srgbClr val="7030A0"/>
                    </a:solidFill>
                    <a:latin typeface="Bradley Hand" pitchFamily="2" charset="77"/>
                  </a:rPr>
                  <a:t>Tarjan</a:t>
                </a: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[1975]									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 err="1">
                    <a:solidFill>
                      <a:srgbClr val="7030A0"/>
                    </a:solidFill>
                    <a:latin typeface="Bradley Hand" pitchFamily="2" charset="77"/>
                  </a:rPr>
                  <a:t>Fredman</a:t>
                </a: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and Saks[1989]					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9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9BEDE6CF-2709-A639-BFA0-C87A76B68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609" y="8586337"/>
                <a:ext cx="22372551" cy="2726705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3857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E48DF3A-88F2-4E4F-A0FD-A41E727BC456}"/>
              </a:ext>
            </a:extLst>
          </p:cNvPr>
          <p:cNvSpPr/>
          <p:nvPr/>
        </p:nvSpPr>
        <p:spPr>
          <a:xfrm>
            <a:off x="1252330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4E50227A-2A82-FDE3-B564-D8B2E2952A22}"/>
                  </a:ext>
                </a:extLst>
              </p:cNvPr>
              <p:cNvSpPr/>
              <p:nvPr/>
            </p:nvSpPr>
            <p:spPr>
              <a:xfrm>
                <a:off x="661435" y="1931467"/>
                <a:ext cx="17243419" cy="2143202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Define a bucket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to contain all non-root nodes with rank between     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b="0" dirty="0">
                    <a:solidFill>
                      <a:srgbClr val="7030A0"/>
                    </a:solidFill>
                    <a:latin typeface="Bradley Hand" pitchFamily="2" charset="77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sz="4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sz="40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p>
                                          <m:sSupPr>
                                            <m:ctrlPr>
                                              <a:rPr lang="en-US" sz="4000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4000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lang="en-US" sz="4000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  <m:sup>
                                        <m:r>
                                          <a:rPr lang="en-US" sz="40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  <m:sup>
                                    <m:r>
                                      <a:rPr lang="en-US" sz="4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sup>
                                <m: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𝑡𝑖𝑚𝑒𝑠</m:t>
                        </m:r>
                      </m:sup>
                    </m:sSup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,</a:t>
                </a:r>
                <a:r>
                  <a:rPr lang="en-US" sz="40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40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40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sz="40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sz="40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p>
                                          <m:sSupPr>
                                            <m:ctrlPr>
                                              <a:rPr lang="en-US" sz="400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400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lang="en-US" sz="400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  <m:sup>
                                        <m:r>
                                          <a:rPr lang="en-US" sz="40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  <m:sup>
                                    <m:r>
                                      <a:rPr lang="en-US" sz="40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sup>
                                <m:r>
                                  <a:rPr lang="en-US" sz="40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  <m:sup>
                            <m:r>
                              <a:rPr lang="en-US" sz="40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+1 </m:t>
                        </m:r>
                        <m:r>
                          <a:rPr lang="en-US" sz="4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𝑡𝑖𝑚𝑒𝑠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−1] 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4E50227A-2A82-FDE3-B564-D8B2E2952A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35" y="1931467"/>
                <a:ext cx="17243419" cy="2143202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!!c">
            <a:extLst>
              <a:ext uri="{FF2B5EF4-FFF2-40B4-BE49-F238E27FC236}">
                <a16:creationId xmlns:a16="http://schemas.microsoft.com/office/drawing/2014/main" id="{92BF9C17-EC94-F658-687E-8428046AF234}"/>
              </a:ext>
            </a:extLst>
          </p:cNvPr>
          <p:cNvSpPr/>
          <p:nvPr/>
        </p:nvSpPr>
        <p:spPr>
          <a:xfrm>
            <a:off x="3006132" y="6685868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/>
              <p:nvPr/>
            </p:nvSpPr>
            <p:spPr>
              <a:xfrm>
                <a:off x="1680766" y="9760664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766" y="9760664"/>
                <a:ext cx="812901" cy="794544"/>
              </a:xfrm>
              <a:prstGeom prst="roundRect">
                <a:avLst/>
              </a:prstGeom>
              <a:blipFill>
                <a:blip r:embed="rId4"/>
                <a:stretch>
                  <a:fillRect l="-29333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/>
              <p:nvPr/>
            </p:nvSpPr>
            <p:spPr>
              <a:xfrm>
                <a:off x="1391479" y="5830959"/>
                <a:ext cx="1371600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479" y="5830959"/>
                <a:ext cx="1371600" cy="794544"/>
              </a:xfrm>
              <a:prstGeom prst="roundRect">
                <a:avLst/>
              </a:prstGeom>
              <a:blipFill>
                <a:blip r:embed="rId5"/>
                <a:stretch>
                  <a:fillRect l="-21849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29E66D4-AF40-32AD-5E46-C45D16E93BF0}"/>
              </a:ext>
            </a:extLst>
          </p:cNvPr>
          <p:cNvSpPr/>
          <p:nvPr/>
        </p:nvSpPr>
        <p:spPr>
          <a:xfrm>
            <a:off x="4764156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0" name="!!c">
            <a:extLst>
              <a:ext uri="{FF2B5EF4-FFF2-40B4-BE49-F238E27FC236}">
                <a16:creationId xmlns:a16="http://schemas.microsoft.com/office/drawing/2014/main" id="{EE25B44C-510E-8789-FA0F-0829147D90EE}"/>
              </a:ext>
            </a:extLst>
          </p:cNvPr>
          <p:cNvSpPr/>
          <p:nvPr/>
        </p:nvSpPr>
        <p:spPr>
          <a:xfrm>
            <a:off x="6517958" y="6685868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/>
              <p:nvPr/>
            </p:nvSpPr>
            <p:spPr>
              <a:xfrm>
                <a:off x="5192592" y="9760664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592" y="9760664"/>
                <a:ext cx="812901" cy="794544"/>
              </a:xfrm>
              <a:prstGeom prst="roundRect">
                <a:avLst/>
              </a:prstGeom>
              <a:blipFill>
                <a:blip r:embed="rId6"/>
                <a:stretch>
                  <a:fillRect l="-30667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/>
              <p:nvPr/>
            </p:nvSpPr>
            <p:spPr>
              <a:xfrm>
                <a:off x="4764156" y="5784139"/>
                <a:ext cx="1669774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4156" y="5784139"/>
                <a:ext cx="1669774" cy="888186"/>
              </a:xfrm>
              <a:prstGeom prst="roundRect">
                <a:avLst/>
              </a:prstGeom>
              <a:blipFill>
                <a:blip r:embed="rId7"/>
                <a:stretch>
                  <a:fillRect l="-15493"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21647E7-207F-84D3-93DE-E519162BD180}"/>
              </a:ext>
            </a:extLst>
          </p:cNvPr>
          <p:cNvSpPr/>
          <p:nvPr/>
        </p:nvSpPr>
        <p:spPr>
          <a:xfrm>
            <a:off x="8448259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4" name="!!c">
            <a:extLst>
              <a:ext uri="{FF2B5EF4-FFF2-40B4-BE49-F238E27FC236}">
                <a16:creationId xmlns:a16="http://schemas.microsoft.com/office/drawing/2014/main" id="{10217B99-6410-D1BF-437D-FEBF168AF857}"/>
              </a:ext>
            </a:extLst>
          </p:cNvPr>
          <p:cNvSpPr/>
          <p:nvPr/>
        </p:nvSpPr>
        <p:spPr>
          <a:xfrm>
            <a:off x="10202061" y="6685868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/>
              <p:nvPr/>
            </p:nvSpPr>
            <p:spPr>
              <a:xfrm>
                <a:off x="8876695" y="9717725"/>
                <a:ext cx="812901" cy="88042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6695" y="9717725"/>
                <a:ext cx="812901" cy="880423"/>
              </a:xfrm>
              <a:prstGeom prst="roundRect">
                <a:avLst/>
              </a:prstGeom>
              <a:blipFill>
                <a:blip r:embed="rId8"/>
                <a:stretch>
                  <a:fillRect l="-46667" b="-6173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/>
              <p:nvPr/>
            </p:nvSpPr>
            <p:spPr>
              <a:xfrm>
                <a:off x="8448259" y="5721782"/>
                <a:ext cx="1669774" cy="101290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8259" y="5721782"/>
                <a:ext cx="1669774" cy="1012901"/>
              </a:xfrm>
              <a:prstGeom prst="roundRect">
                <a:avLst/>
              </a:prstGeom>
              <a:blipFill>
                <a:blip r:embed="rId9"/>
                <a:stretch>
                  <a:fillRect l="-20979" r="-1399" b="-549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9FC5612-2BF1-F9A0-D526-525506F693F3}"/>
              </a:ext>
            </a:extLst>
          </p:cNvPr>
          <p:cNvSpPr txBox="1"/>
          <p:nvPr/>
        </p:nvSpPr>
        <p:spPr>
          <a:xfrm>
            <a:off x="12192000" y="7199556"/>
            <a:ext cx="2226366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………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0D6B5E7-41AB-9153-2FCE-07E58FFC7B25}"/>
              </a:ext>
            </a:extLst>
          </p:cNvPr>
          <p:cNvSpPr/>
          <p:nvPr/>
        </p:nvSpPr>
        <p:spPr>
          <a:xfrm>
            <a:off x="14916828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/>
              <p:nvPr/>
            </p:nvSpPr>
            <p:spPr>
              <a:xfrm>
                <a:off x="16656835" y="6725625"/>
                <a:ext cx="656590" cy="3014431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vert270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Bucket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𝑟</m:t>
                    </m:r>
                  </m:oMath>
                </a14:m>
                <a:endParaRPr lang="en-US" sz="3600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6835" y="6725625"/>
                <a:ext cx="656590" cy="3014431"/>
              </a:xfrm>
              <a:prstGeom prst="rect">
                <a:avLst/>
              </a:prstGeom>
              <a:blipFill>
                <a:blip r:embed="rId10"/>
                <a:stretch>
                  <a:fillRect l="-6897" r="-27586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/>
              <p:nvPr/>
            </p:nvSpPr>
            <p:spPr>
              <a:xfrm>
                <a:off x="14267305" y="9778244"/>
                <a:ext cx="3166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7305" y="9778244"/>
                <a:ext cx="3166285" cy="143762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/>
              <p:nvPr/>
            </p:nvSpPr>
            <p:spPr>
              <a:xfrm>
                <a:off x="13894905" y="5187875"/>
                <a:ext cx="4035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+1 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4905" y="5187875"/>
                <a:ext cx="4035285" cy="1437628"/>
              </a:xfrm>
              <a:prstGeom prst="roundRect">
                <a:avLst/>
              </a:prstGeom>
              <a:blipFill>
                <a:blip r:embed="rId12"/>
                <a:stretch>
                  <a:fillRect l="-2134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Candy: A problem on leetcode">
            <a:extLst>
              <a:ext uri="{FF2B5EF4-FFF2-40B4-BE49-F238E27FC236}">
                <a16:creationId xmlns:a16="http://schemas.microsoft.com/office/drawing/2014/main" id="{68246809-D3A1-E351-7297-B6245337EA13}"/>
              </a:ext>
            </a:extLst>
          </p:cNvPr>
          <p:cNvSpPr/>
          <p:nvPr/>
        </p:nvSpPr>
        <p:spPr>
          <a:xfrm>
            <a:off x="686771" y="11696768"/>
            <a:ext cx="11505229" cy="1431100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/>
              <a:t>How many buckets are there?</a:t>
            </a:r>
            <a:endParaRPr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E8CC2B28-6643-6A53-C581-2C0CD186C9BF}"/>
                  </a:ext>
                </a:extLst>
              </p:cNvPr>
              <p:cNvSpPr/>
              <p:nvPr/>
            </p:nvSpPr>
            <p:spPr>
              <a:xfrm>
                <a:off x="13305183" y="12015046"/>
                <a:ext cx="3321201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log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∗</m:t>
                              </m:r>
                            </m:sup>
                          </m:sSup>
                        </m:fName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E8CC2B28-6643-6A53-C581-2C0CD186C9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5183" y="12015046"/>
                <a:ext cx="3321201" cy="794544"/>
              </a:xfrm>
              <a:prstGeom prst="roundRect">
                <a:avLst/>
              </a:prstGeom>
              <a:blipFill>
                <a:blip r:embed="rId13"/>
                <a:stretch>
                  <a:fillRect b="-684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7CD7054F-0476-961D-42B8-5A1F96077D3B}"/>
                  </a:ext>
                </a:extLst>
              </p:cNvPr>
              <p:cNvSpPr/>
              <p:nvPr/>
            </p:nvSpPr>
            <p:spPr>
              <a:xfrm>
                <a:off x="686771" y="677971"/>
                <a:ext cx="17243419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5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7CD7054F-0476-961D-42B8-5A1F96077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71" y="677971"/>
                <a:ext cx="17243419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!!runbox13">
                <a:extLst>
                  <a:ext uri="{FF2B5EF4-FFF2-40B4-BE49-F238E27FC236}">
                    <a16:creationId xmlns:a16="http://schemas.microsoft.com/office/drawing/2014/main" id="{F0B7D8E4-BFF8-DD56-DF4C-0159C61BA05E}"/>
                  </a:ext>
                </a:extLst>
              </p:cNvPr>
              <p:cNvSpPr/>
              <p:nvPr/>
            </p:nvSpPr>
            <p:spPr>
              <a:xfrm>
                <a:off x="10171433" y="685376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6" name="!!runbox13">
                <a:extLst>
                  <a:ext uri="{FF2B5EF4-FFF2-40B4-BE49-F238E27FC236}">
                    <a16:creationId xmlns:a16="http://schemas.microsoft.com/office/drawing/2014/main" id="{F0B7D8E4-BFF8-DD56-DF4C-0159C61BA0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1433" y="685376"/>
                <a:ext cx="1467646" cy="668126"/>
              </a:xfrm>
              <a:prstGeom prst="roundRect">
                <a:avLst/>
              </a:prstGeom>
              <a:blipFill>
                <a:blip r:embed="rId15"/>
                <a:stretch>
                  <a:fillRect l="-2381" b="-6250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!!runbox11">
            <a:extLst>
              <a:ext uri="{FF2B5EF4-FFF2-40B4-BE49-F238E27FC236}">
                <a16:creationId xmlns:a16="http://schemas.microsoft.com/office/drawing/2014/main" id="{95DE1195-9506-4447-94DD-3B2AC1F35236}"/>
              </a:ext>
            </a:extLst>
          </p:cNvPr>
          <p:cNvSpPr/>
          <p:nvPr/>
        </p:nvSpPr>
        <p:spPr>
          <a:xfrm>
            <a:off x="10171433" y="695166"/>
            <a:ext cx="1467646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!!runbox13">
                <a:extLst>
                  <a:ext uri="{FF2B5EF4-FFF2-40B4-BE49-F238E27FC236}">
                    <a16:creationId xmlns:a16="http://schemas.microsoft.com/office/drawing/2014/main" id="{E8F28879-DBE8-87E1-36D4-E484DB78FE71}"/>
                  </a:ext>
                </a:extLst>
              </p:cNvPr>
              <p:cNvSpPr/>
              <p:nvPr/>
            </p:nvSpPr>
            <p:spPr>
              <a:xfrm>
                <a:off x="10171433" y="695166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8" name="!!runbox13">
                <a:extLst>
                  <a:ext uri="{FF2B5EF4-FFF2-40B4-BE49-F238E27FC236}">
                    <a16:creationId xmlns:a16="http://schemas.microsoft.com/office/drawing/2014/main" id="{E8F28879-DBE8-87E1-36D4-E484DB78FE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1433" y="695166"/>
                <a:ext cx="1467646" cy="668126"/>
              </a:xfrm>
              <a:prstGeom prst="roundRect">
                <a:avLst/>
              </a:prstGeom>
              <a:blipFill>
                <a:blip r:embed="rId16"/>
                <a:stretch>
                  <a:fillRect l="-2381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5B0D159D-8ACF-5E47-4515-6FB5EBB02DDB}"/>
              </a:ext>
            </a:extLst>
          </p:cNvPr>
          <p:cNvSpPr/>
          <p:nvPr/>
        </p:nvSpPr>
        <p:spPr>
          <a:xfrm>
            <a:off x="19239505" y="6063016"/>
            <a:ext cx="685712" cy="67166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416A28A3-F5FD-6A4A-6216-2D2065BC68D4}"/>
              </a:ext>
            </a:extLst>
          </p:cNvPr>
          <p:cNvSpPr/>
          <p:nvPr/>
        </p:nvSpPr>
        <p:spPr>
          <a:xfrm>
            <a:off x="20340938" y="5997016"/>
            <a:ext cx="3511289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E44100CC-C2C9-BAFC-30C4-D2E917493234}"/>
              </a:ext>
            </a:extLst>
          </p:cNvPr>
          <p:cNvSpPr/>
          <p:nvPr/>
        </p:nvSpPr>
        <p:spPr>
          <a:xfrm>
            <a:off x="19268627" y="7071028"/>
            <a:ext cx="656590" cy="7945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158A06B7-3F4F-D993-0DDB-63E672B4C4E1}"/>
              </a:ext>
            </a:extLst>
          </p:cNvPr>
          <p:cNvSpPr/>
          <p:nvPr/>
        </p:nvSpPr>
        <p:spPr>
          <a:xfrm>
            <a:off x="20358920" y="7071028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BCBAD87E-D721-8311-F5D6-B7BBB69AE7D4}"/>
                  </a:ext>
                </a:extLst>
              </p:cNvPr>
              <p:cNvSpPr/>
              <p:nvPr/>
            </p:nvSpPr>
            <p:spPr>
              <a:xfrm>
                <a:off x="18468408" y="170899"/>
                <a:ext cx="5624044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BCBAD87E-D721-8311-F5D6-B7BBB69AE7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8408" y="170899"/>
                <a:ext cx="5624044" cy="5016976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0497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E48DF3A-88F2-4E4F-A0FD-A41E727BC456}"/>
              </a:ext>
            </a:extLst>
          </p:cNvPr>
          <p:cNvSpPr/>
          <p:nvPr/>
        </p:nvSpPr>
        <p:spPr>
          <a:xfrm>
            <a:off x="852280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6" name="!!c">
            <a:extLst>
              <a:ext uri="{FF2B5EF4-FFF2-40B4-BE49-F238E27FC236}">
                <a16:creationId xmlns:a16="http://schemas.microsoft.com/office/drawing/2014/main" id="{92BF9C17-EC94-F658-687E-8428046AF234}"/>
              </a:ext>
            </a:extLst>
          </p:cNvPr>
          <p:cNvSpPr/>
          <p:nvPr/>
        </p:nvSpPr>
        <p:spPr>
          <a:xfrm>
            <a:off x="2606082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/>
              <p:nvPr/>
            </p:nvSpPr>
            <p:spPr>
              <a:xfrm>
                <a:off x="1280716" y="5160921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716" y="5160921"/>
                <a:ext cx="812901" cy="794544"/>
              </a:xfrm>
              <a:prstGeom prst="roundRect">
                <a:avLst/>
              </a:prstGeom>
              <a:blipFill>
                <a:blip r:embed="rId2"/>
                <a:stretch>
                  <a:fillRect l="-31081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/>
              <p:nvPr/>
            </p:nvSpPr>
            <p:spPr>
              <a:xfrm>
                <a:off x="991429" y="1231216"/>
                <a:ext cx="1371600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429" y="1231216"/>
                <a:ext cx="1371600" cy="794544"/>
              </a:xfrm>
              <a:prstGeom prst="roundRect">
                <a:avLst/>
              </a:prstGeom>
              <a:blipFill>
                <a:blip r:embed="rId3"/>
                <a:stretch>
                  <a:fillRect l="-21849" b="-958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29E66D4-AF40-32AD-5E46-C45D16E93BF0}"/>
              </a:ext>
            </a:extLst>
          </p:cNvPr>
          <p:cNvSpPr/>
          <p:nvPr/>
        </p:nvSpPr>
        <p:spPr>
          <a:xfrm>
            <a:off x="4364106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0" name="!!c">
            <a:extLst>
              <a:ext uri="{FF2B5EF4-FFF2-40B4-BE49-F238E27FC236}">
                <a16:creationId xmlns:a16="http://schemas.microsoft.com/office/drawing/2014/main" id="{EE25B44C-510E-8789-FA0F-0829147D90EE}"/>
              </a:ext>
            </a:extLst>
          </p:cNvPr>
          <p:cNvSpPr/>
          <p:nvPr/>
        </p:nvSpPr>
        <p:spPr>
          <a:xfrm>
            <a:off x="6117908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/>
              <p:nvPr/>
            </p:nvSpPr>
            <p:spPr>
              <a:xfrm>
                <a:off x="4792542" y="5160921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542" y="5160921"/>
                <a:ext cx="812901" cy="794544"/>
              </a:xfrm>
              <a:prstGeom prst="roundRect">
                <a:avLst/>
              </a:prstGeom>
              <a:blipFill>
                <a:blip r:embed="rId4"/>
                <a:stretch>
                  <a:fillRect l="-30667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/>
              <p:nvPr/>
            </p:nvSpPr>
            <p:spPr>
              <a:xfrm>
                <a:off x="4364106" y="1184396"/>
                <a:ext cx="1669774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106" y="1184396"/>
                <a:ext cx="1669774" cy="888186"/>
              </a:xfrm>
              <a:prstGeom prst="roundRect">
                <a:avLst/>
              </a:prstGeom>
              <a:blipFill>
                <a:blip r:embed="rId5"/>
                <a:stretch>
                  <a:fillRect l="-15385"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21647E7-207F-84D3-93DE-E519162BD180}"/>
              </a:ext>
            </a:extLst>
          </p:cNvPr>
          <p:cNvSpPr/>
          <p:nvPr/>
        </p:nvSpPr>
        <p:spPr>
          <a:xfrm>
            <a:off x="8048209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4" name="!!c">
            <a:extLst>
              <a:ext uri="{FF2B5EF4-FFF2-40B4-BE49-F238E27FC236}">
                <a16:creationId xmlns:a16="http://schemas.microsoft.com/office/drawing/2014/main" id="{10217B99-6410-D1BF-437D-FEBF168AF857}"/>
              </a:ext>
            </a:extLst>
          </p:cNvPr>
          <p:cNvSpPr/>
          <p:nvPr/>
        </p:nvSpPr>
        <p:spPr>
          <a:xfrm>
            <a:off x="9802011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/>
              <p:nvPr/>
            </p:nvSpPr>
            <p:spPr>
              <a:xfrm>
                <a:off x="8476645" y="5117982"/>
                <a:ext cx="812901" cy="88042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645" y="5117982"/>
                <a:ext cx="812901" cy="880423"/>
              </a:xfrm>
              <a:prstGeom prst="roundRect">
                <a:avLst/>
              </a:prstGeom>
              <a:blipFill>
                <a:blip r:embed="rId6"/>
                <a:stretch>
                  <a:fillRect l="-45333" b="-7500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/>
              <p:nvPr/>
            </p:nvSpPr>
            <p:spPr>
              <a:xfrm>
                <a:off x="8048209" y="1122039"/>
                <a:ext cx="1669774" cy="101290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209" y="1122039"/>
                <a:ext cx="1669774" cy="1012901"/>
              </a:xfrm>
              <a:prstGeom prst="roundRect">
                <a:avLst/>
              </a:prstGeom>
              <a:blipFill>
                <a:blip r:embed="rId7"/>
                <a:stretch>
                  <a:fillRect l="-20280" r="-2098" b="-549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9FC5612-2BF1-F9A0-D526-525506F693F3}"/>
              </a:ext>
            </a:extLst>
          </p:cNvPr>
          <p:cNvSpPr txBox="1"/>
          <p:nvPr/>
        </p:nvSpPr>
        <p:spPr>
          <a:xfrm>
            <a:off x="11791950" y="2599813"/>
            <a:ext cx="2226366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………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0D6B5E7-41AB-9153-2FCE-07E58FFC7B25}"/>
              </a:ext>
            </a:extLst>
          </p:cNvPr>
          <p:cNvSpPr/>
          <p:nvPr/>
        </p:nvSpPr>
        <p:spPr>
          <a:xfrm>
            <a:off x="14516778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/>
              <p:nvPr/>
            </p:nvSpPr>
            <p:spPr>
              <a:xfrm>
                <a:off x="16256785" y="2125882"/>
                <a:ext cx="656590" cy="3014431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vert270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Bucket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𝑟</m:t>
                    </m:r>
                  </m:oMath>
                </a14:m>
                <a:endParaRPr lang="en-US" sz="3600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6785" y="2125882"/>
                <a:ext cx="656590" cy="3014431"/>
              </a:xfrm>
              <a:prstGeom prst="rect">
                <a:avLst/>
              </a:prstGeom>
              <a:blipFill>
                <a:blip r:embed="rId8"/>
                <a:stretch>
                  <a:fillRect l="-6897" r="-27586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/>
              <p:nvPr/>
            </p:nvSpPr>
            <p:spPr>
              <a:xfrm>
                <a:off x="13867255" y="5178501"/>
                <a:ext cx="3166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7255" y="5178501"/>
                <a:ext cx="3166285" cy="143762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/>
              <p:nvPr/>
            </p:nvSpPr>
            <p:spPr>
              <a:xfrm>
                <a:off x="13494855" y="588132"/>
                <a:ext cx="4035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+1 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4855" y="588132"/>
                <a:ext cx="4035285" cy="1437628"/>
              </a:xfrm>
              <a:prstGeom prst="roundRect">
                <a:avLst/>
              </a:prstGeom>
              <a:blipFill>
                <a:blip r:embed="rId10"/>
                <a:stretch>
                  <a:fillRect l="-212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!!xrank">
            <a:extLst>
              <a:ext uri="{FF2B5EF4-FFF2-40B4-BE49-F238E27FC236}">
                <a16:creationId xmlns:a16="http://schemas.microsoft.com/office/drawing/2014/main" id="{C8FF7BC0-71E3-73A9-CC8A-6CAB1A0DBC47}"/>
              </a:ext>
            </a:extLst>
          </p:cNvPr>
          <p:cNvSpPr/>
          <p:nvPr/>
        </p:nvSpPr>
        <p:spPr>
          <a:xfrm>
            <a:off x="5988460" y="6675988"/>
            <a:ext cx="168079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!!star1">
            <a:extLst>
              <a:ext uri="{FF2B5EF4-FFF2-40B4-BE49-F238E27FC236}">
                <a16:creationId xmlns:a16="http://schemas.microsoft.com/office/drawing/2014/main" id="{80E60CA4-7BE0-AB96-FC32-21B085242831}"/>
              </a:ext>
            </a:extLst>
          </p:cNvPr>
          <p:cNvSpPr/>
          <p:nvPr/>
        </p:nvSpPr>
        <p:spPr>
          <a:xfrm>
            <a:off x="5353648" y="6616129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9A6472B2-EDA7-541C-B702-9B03DF330F8D}"/>
              </a:ext>
            </a:extLst>
          </p:cNvPr>
          <p:cNvSpPr/>
          <p:nvPr/>
        </p:nvSpPr>
        <p:spPr>
          <a:xfrm>
            <a:off x="4487886" y="7511561"/>
            <a:ext cx="3560323" cy="3891063"/>
          </a:xfrm>
          <a:custGeom>
            <a:avLst/>
            <a:gdLst>
              <a:gd name="connsiteX0" fmla="*/ 1264595 w 3560323"/>
              <a:gd name="connsiteY0" fmla="*/ 0 h 3891063"/>
              <a:gd name="connsiteX1" fmla="*/ 1264595 w 3560323"/>
              <a:gd name="connsiteY1" fmla="*/ 0 h 3891063"/>
              <a:gd name="connsiteX2" fmla="*/ 1108953 w 3560323"/>
              <a:gd name="connsiteY2" fmla="*/ 155642 h 3891063"/>
              <a:gd name="connsiteX3" fmla="*/ 1031132 w 3560323"/>
              <a:gd name="connsiteY3" fmla="*/ 214008 h 3891063"/>
              <a:gd name="connsiteX4" fmla="*/ 953310 w 3560323"/>
              <a:gd name="connsiteY4" fmla="*/ 291829 h 3891063"/>
              <a:gd name="connsiteX5" fmla="*/ 797668 w 3560323"/>
              <a:gd name="connsiteY5" fmla="*/ 428017 h 3891063"/>
              <a:gd name="connsiteX6" fmla="*/ 758757 w 3560323"/>
              <a:gd name="connsiteY6" fmla="*/ 486382 h 3891063"/>
              <a:gd name="connsiteX7" fmla="*/ 700391 w 3560323"/>
              <a:gd name="connsiteY7" fmla="*/ 564204 h 3891063"/>
              <a:gd name="connsiteX8" fmla="*/ 583659 w 3560323"/>
              <a:gd name="connsiteY8" fmla="*/ 700391 h 3891063"/>
              <a:gd name="connsiteX9" fmla="*/ 544749 w 3560323"/>
              <a:gd name="connsiteY9" fmla="*/ 758757 h 3891063"/>
              <a:gd name="connsiteX10" fmla="*/ 525293 w 3560323"/>
              <a:gd name="connsiteY10" fmla="*/ 817123 h 3891063"/>
              <a:gd name="connsiteX11" fmla="*/ 466927 w 3560323"/>
              <a:gd name="connsiteY11" fmla="*/ 875489 h 3891063"/>
              <a:gd name="connsiteX12" fmla="*/ 389106 w 3560323"/>
              <a:gd name="connsiteY12" fmla="*/ 972765 h 3891063"/>
              <a:gd name="connsiteX13" fmla="*/ 350195 w 3560323"/>
              <a:gd name="connsiteY13" fmla="*/ 1031131 h 3891063"/>
              <a:gd name="connsiteX14" fmla="*/ 252919 w 3560323"/>
              <a:gd name="connsiteY14" fmla="*/ 1147863 h 3891063"/>
              <a:gd name="connsiteX15" fmla="*/ 214008 w 3560323"/>
              <a:gd name="connsiteY15" fmla="*/ 1264595 h 3891063"/>
              <a:gd name="connsiteX16" fmla="*/ 175098 w 3560323"/>
              <a:gd name="connsiteY16" fmla="*/ 1322961 h 3891063"/>
              <a:gd name="connsiteX17" fmla="*/ 136187 w 3560323"/>
              <a:gd name="connsiteY17" fmla="*/ 1439693 h 3891063"/>
              <a:gd name="connsiteX18" fmla="*/ 97276 w 3560323"/>
              <a:gd name="connsiteY18" fmla="*/ 1575880 h 3891063"/>
              <a:gd name="connsiteX19" fmla="*/ 77821 w 3560323"/>
              <a:gd name="connsiteY19" fmla="*/ 1634246 h 3891063"/>
              <a:gd name="connsiteX20" fmla="*/ 19455 w 3560323"/>
              <a:gd name="connsiteY20" fmla="*/ 1906621 h 3891063"/>
              <a:gd name="connsiteX21" fmla="*/ 0 w 3560323"/>
              <a:gd name="connsiteY21" fmla="*/ 2101174 h 3891063"/>
              <a:gd name="connsiteX22" fmla="*/ 19455 w 3560323"/>
              <a:gd name="connsiteY22" fmla="*/ 2568102 h 3891063"/>
              <a:gd name="connsiteX23" fmla="*/ 38910 w 3560323"/>
              <a:gd name="connsiteY23" fmla="*/ 2626468 h 3891063"/>
              <a:gd name="connsiteX24" fmla="*/ 58366 w 3560323"/>
              <a:gd name="connsiteY24" fmla="*/ 2723744 h 3891063"/>
              <a:gd name="connsiteX25" fmla="*/ 77821 w 3560323"/>
              <a:gd name="connsiteY25" fmla="*/ 2859931 h 3891063"/>
              <a:gd name="connsiteX26" fmla="*/ 116732 w 3560323"/>
              <a:gd name="connsiteY26" fmla="*/ 2976663 h 3891063"/>
              <a:gd name="connsiteX27" fmla="*/ 136187 w 3560323"/>
              <a:gd name="connsiteY27" fmla="*/ 3035029 h 3891063"/>
              <a:gd name="connsiteX28" fmla="*/ 194553 w 3560323"/>
              <a:gd name="connsiteY28" fmla="*/ 3210127 h 3891063"/>
              <a:gd name="connsiteX29" fmla="*/ 214008 w 3560323"/>
              <a:gd name="connsiteY29" fmla="*/ 3268493 h 3891063"/>
              <a:gd name="connsiteX30" fmla="*/ 252919 w 3560323"/>
              <a:gd name="connsiteY30" fmla="*/ 3326859 h 3891063"/>
              <a:gd name="connsiteX31" fmla="*/ 272374 w 3560323"/>
              <a:gd name="connsiteY31" fmla="*/ 3385225 h 3891063"/>
              <a:gd name="connsiteX32" fmla="*/ 408561 w 3560323"/>
              <a:gd name="connsiteY32" fmla="*/ 3560323 h 3891063"/>
              <a:gd name="connsiteX33" fmla="*/ 525293 w 3560323"/>
              <a:gd name="connsiteY33" fmla="*/ 3638144 h 3891063"/>
              <a:gd name="connsiteX34" fmla="*/ 583659 w 3560323"/>
              <a:gd name="connsiteY34" fmla="*/ 3657600 h 3891063"/>
              <a:gd name="connsiteX35" fmla="*/ 700391 w 3560323"/>
              <a:gd name="connsiteY35" fmla="*/ 3754876 h 3891063"/>
              <a:gd name="connsiteX36" fmla="*/ 817123 w 3560323"/>
              <a:gd name="connsiteY36" fmla="*/ 3793787 h 3891063"/>
              <a:gd name="connsiteX37" fmla="*/ 953310 w 3560323"/>
              <a:gd name="connsiteY37" fmla="*/ 3832697 h 3891063"/>
              <a:gd name="connsiteX38" fmla="*/ 1070042 w 3560323"/>
              <a:gd name="connsiteY38" fmla="*/ 3852153 h 3891063"/>
              <a:gd name="connsiteX39" fmla="*/ 1206230 w 3560323"/>
              <a:gd name="connsiteY39" fmla="*/ 3871608 h 3891063"/>
              <a:gd name="connsiteX40" fmla="*/ 1498059 w 3560323"/>
              <a:gd name="connsiteY40" fmla="*/ 3891063 h 3891063"/>
              <a:gd name="connsiteX41" fmla="*/ 2003898 w 3560323"/>
              <a:gd name="connsiteY41" fmla="*/ 3871608 h 3891063"/>
              <a:gd name="connsiteX42" fmla="*/ 2062264 w 3560323"/>
              <a:gd name="connsiteY42" fmla="*/ 3852153 h 3891063"/>
              <a:gd name="connsiteX43" fmla="*/ 2178995 w 3560323"/>
              <a:gd name="connsiteY43" fmla="*/ 3832697 h 3891063"/>
              <a:gd name="connsiteX44" fmla="*/ 2373549 w 3560323"/>
              <a:gd name="connsiteY44" fmla="*/ 3774331 h 3891063"/>
              <a:gd name="connsiteX45" fmla="*/ 2490281 w 3560323"/>
              <a:gd name="connsiteY45" fmla="*/ 3696510 h 3891063"/>
              <a:gd name="connsiteX46" fmla="*/ 2548647 w 3560323"/>
              <a:gd name="connsiteY46" fmla="*/ 3657600 h 3891063"/>
              <a:gd name="connsiteX47" fmla="*/ 2607012 w 3560323"/>
              <a:gd name="connsiteY47" fmla="*/ 3638144 h 3891063"/>
              <a:gd name="connsiteX48" fmla="*/ 2743200 w 3560323"/>
              <a:gd name="connsiteY48" fmla="*/ 3560323 h 3891063"/>
              <a:gd name="connsiteX49" fmla="*/ 2879387 w 3560323"/>
              <a:gd name="connsiteY49" fmla="*/ 3463046 h 3891063"/>
              <a:gd name="connsiteX50" fmla="*/ 2937753 w 3560323"/>
              <a:gd name="connsiteY50" fmla="*/ 3424136 h 3891063"/>
              <a:gd name="connsiteX51" fmla="*/ 3015574 w 3560323"/>
              <a:gd name="connsiteY51" fmla="*/ 3346314 h 3891063"/>
              <a:gd name="connsiteX52" fmla="*/ 3210127 w 3560323"/>
              <a:gd name="connsiteY52" fmla="*/ 3210127 h 3891063"/>
              <a:gd name="connsiteX53" fmla="*/ 3326859 w 3560323"/>
              <a:gd name="connsiteY53" fmla="*/ 3112851 h 3891063"/>
              <a:gd name="connsiteX54" fmla="*/ 3404681 w 3560323"/>
              <a:gd name="connsiteY54" fmla="*/ 2996119 h 3891063"/>
              <a:gd name="connsiteX55" fmla="*/ 3424136 w 3560323"/>
              <a:gd name="connsiteY55" fmla="*/ 2937753 h 3891063"/>
              <a:gd name="connsiteX56" fmla="*/ 3501957 w 3560323"/>
              <a:gd name="connsiteY56" fmla="*/ 2821021 h 3891063"/>
              <a:gd name="connsiteX57" fmla="*/ 3560323 w 3560323"/>
              <a:gd name="connsiteY57" fmla="*/ 2626468 h 3891063"/>
              <a:gd name="connsiteX58" fmla="*/ 3540868 w 3560323"/>
              <a:gd name="connsiteY58" fmla="*/ 2023353 h 3891063"/>
              <a:gd name="connsiteX59" fmla="*/ 3501957 w 3560323"/>
              <a:gd name="connsiteY59" fmla="*/ 1906621 h 3891063"/>
              <a:gd name="connsiteX60" fmla="*/ 3482502 w 3560323"/>
              <a:gd name="connsiteY60" fmla="*/ 1848255 h 3891063"/>
              <a:gd name="connsiteX61" fmla="*/ 3463047 w 3560323"/>
              <a:gd name="connsiteY61" fmla="*/ 1789889 h 3891063"/>
              <a:gd name="connsiteX62" fmla="*/ 3424136 w 3560323"/>
              <a:gd name="connsiteY62" fmla="*/ 1731523 h 3891063"/>
              <a:gd name="connsiteX63" fmla="*/ 3346315 w 3560323"/>
              <a:gd name="connsiteY63" fmla="*/ 1614791 h 3891063"/>
              <a:gd name="connsiteX64" fmla="*/ 3229583 w 3560323"/>
              <a:gd name="connsiteY64" fmla="*/ 1439693 h 3891063"/>
              <a:gd name="connsiteX65" fmla="*/ 3190672 w 3560323"/>
              <a:gd name="connsiteY65" fmla="*/ 1381327 h 3891063"/>
              <a:gd name="connsiteX66" fmla="*/ 3132306 w 3560323"/>
              <a:gd name="connsiteY66" fmla="*/ 1342417 h 3891063"/>
              <a:gd name="connsiteX67" fmla="*/ 2996119 w 3560323"/>
              <a:gd name="connsiteY67" fmla="*/ 1167319 h 3891063"/>
              <a:gd name="connsiteX68" fmla="*/ 2937753 w 3560323"/>
              <a:gd name="connsiteY68" fmla="*/ 1108953 h 3891063"/>
              <a:gd name="connsiteX69" fmla="*/ 2898842 w 3560323"/>
              <a:gd name="connsiteY69" fmla="*/ 1050587 h 3891063"/>
              <a:gd name="connsiteX70" fmla="*/ 2782110 w 3560323"/>
              <a:gd name="connsiteY70" fmla="*/ 953310 h 3891063"/>
              <a:gd name="connsiteX71" fmla="*/ 2684834 w 3560323"/>
              <a:gd name="connsiteY71" fmla="*/ 856034 h 3891063"/>
              <a:gd name="connsiteX72" fmla="*/ 2645923 w 3560323"/>
              <a:gd name="connsiteY72" fmla="*/ 797668 h 3891063"/>
              <a:gd name="connsiteX73" fmla="*/ 2529191 w 3560323"/>
              <a:gd name="connsiteY73" fmla="*/ 719846 h 3891063"/>
              <a:gd name="connsiteX74" fmla="*/ 2451370 w 3560323"/>
              <a:gd name="connsiteY74" fmla="*/ 661480 h 3891063"/>
              <a:gd name="connsiteX75" fmla="*/ 2393004 w 3560323"/>
              <a:gd name="connsiteY75" fmla="*/ 603114 h 3891063"/>
              <a:gd name="connsiteX76" fmla="*/ 2276272 w 3560323"/>
              <a:gd name="connsiteY76" fmla="*/ 525293 h 3891063"/>
              <a:gd name="connsiteX77" fmla="*/ 2120630 w 3560323"/>
              <a:gd name="connsiteY77" fmla="*/ 350195 h 3891063"/>
              <a:gd name="connsiteX78" fmla="*/ 2062264 w 3560323"/>
              <a:gd name="connsiteY78" fmla="*/ 291829 h 3891063"/>
              <a:gd name="connsiteX79" fmla="*/ 1945532 w 3560323"/>
              <a:gd name="connsiteY79" fmla="*/ 214008 h 3891063"/>
              <a:gd name="connsiteX80" fmla="*/ 1887166 w 3560323"/>
              <a:gd name="connsiteY80" fmla="*/ 175097 h 3891063"/>
              <a:gd name="connsiteX81" fmla="*/ 1770434 w 3560323"/>
              <a:gd name="connsiteY81" fmla="*/ 136187 h 3891063"/>
              <a:gd name="connsiteX82" fmla="*/ 1712068 w 3560323"/>
              <a:gd name="connsiteY82" fmla="*/ 97276 h 3891063"/>
              <a:gd name="connsiteX83" fmla="*/ 1517515 w 3560323"/>
              <a:gd name="connsiteY83" fmla="*/ 58365 h 3891063"/>
              <a:gd name="connsiteX84" fmla="*/ 1342417 w 3560323"/>
              <a:gd name="connsiteY84" fmla="*/ 19455 h 3891063"/>
              <a:gd name="connsiteX85" fmla="*/ 1264595 w 3560323"/>
              <a:gd name="connsiteY85" fmla="*/ 0 h 389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560323" h="3891063">
                <a:moveTo>
                  <a:pt x="1264595" y="0"/>
                </a:moveTo>
                <a:lnTo>
                  <a:pt x="1264595" y="0"/>
                </a:lnTo>
                <a:cubicBezTo>
                  <a:pt x="1212714" y="51881"/>
                  <a:pt x="1163038" y="106064"/>
                  <a:pt x="1108953" y="155642"/>
                </a:cubicBezTo>
                <a:cubicBezTo>
                  <a:pt x="1085050" y="177553"/>
                  <a:pt x="1055535" y="192656"/>
                  <a:pt x="1031132" y="214008"/>
                </a:cubicBezTo>
                <a:cubicBezTo>
                  <a:pt x="1003523" y="238165"/>
                  <a:pt x="980919" y="267672"/>
                  <a:pt x="953310" y="291829"/>
                </a:cubicBezTo>
                <a:cubicBezTo>
                  <a:pt x="851095" y="381267"/>
                  <a:pt x="892812" y="317015"/>
                  <a:pt x="797668" y="428017"/>
                </a:cubicBezTo>
                <a:cubicBezTo>
                  <a:pt x="782451" y="445770"/>
                  <a:pt x="772348" y="467355"/>
                  <a:pt x="758757" y="486382"/>
                </a:cubicBezTo>
                <a:cubicBezTo>
                  <a:pt x="739910" y="512768"/>
                  <a:pt x="721493" y="539584"/>
                  <a:pt x="700391" y="564204"/>
                </a:cubicBezTo>
                <a:cubicBezTo>
                  <a:pt x="579183" y="705614"/>
                  <a:pt x="705572" y="529712"/>
                  <a:pt x="583659" y="700391"/>
                </a:cubicBezTo>
                <a:cubicBezTo>
                  <a:pt x="570068" y="719418"/>
                  <a:pt x="555206" y="737843"/>
                  <a:pt x="544749" y="758757"/>
                </a:cubicBezTo>
                <a:cubicBezTo>
                  <a:pt x="535578" y="777100"/>
                  <a:pt x="536669" y="800060"/>
                  <a:pt x="525293" y="817123"/>
                </a:cubicBezTo>
                <a:cubicBezTo>
                  <a:pt x="510031" y="840016"/>
                  <a:pt x="486382" y="856034"/>
                  <a:pt x="466927" y="875489"/>
                </a:cubicBezTo>
                <a:cubicBezTo>
                  <a:pt x="429052" y="989115"/>
                  <a:pt x="477107" y="884765"/>
                  <a:pt x="389106" y="972765"/>
                </a:cubicBezTo>
                <a:cubicBezTo>
                  <a:pt x="372572" y="989299"/>
                  <a:pt x="365164" y="1013168"/>
                  <a:pt x="350195" y="1031131"/>
                </a:cubicBezTo>
                <a:cubicBezTo>
                  <a:pt x="225362" y="1180931"/>
                  <a:pt x="349528" y="1002951"/>
                  <a:pt x="252919" y="1147863"/>
                </a:cubicBezTo>
                <a:cubicBezTo>
                  <a:pt x="239949" y="1186774"/>
                  <a:pt x="236759" y="1230468"/>
                  <a:pt x="214008" y="1264595"/>
                </a:cubicBezTo>
                <a:cubicBezTo>
                  <a:pt x="201038" y="1284050"/>
                  <a:pt x="184594" y="1301594"/>
                  <a:pt x="175098" y="1322961"/>
                </a:cubicBezTo>
                <a:cubicBezTo>
                  <a:pt x="158440" y="1360441"/>
                  <a:pt x="149157" y="1400782"/>
                  <a:pt x="136187" y="1439693"/>
                </a:cubicBezTo>
                <a:cubicBezTo>
                  <a:pt x="89545" y="1579618"/>
                  <a:pt x="146129" y="1404898"/>
                  <a:pt x="97276" y="1575880"/>
                </a:cubicBezTo>
                <a:cubicBezTo>
                  <a:pt x="91642" y="1595599"/>
                  <a:pt x="83455" y="1614527"/>
                  <a:pt x="77821" y="1634246"/>
                </a:cubicBezTo>
                <a:cubicBezTo>
                  <a:pt x="58790" y="1700858"/>
                  <a:pt x="22890" y="1872269"/>
                  <a:pt x="19455" y="1906621"/>
                </a:cubicBezTo>
                <a:lnTo>
                  <a:pt x="0" y="2101174"/>
                </a:lnTo>
                <a:cubicBezTo>
                  <a:pt x="6485" y="2256817"/>
                  <a:pt x="7948" y="2412750"/>
                  <a:pt x="19455" y="2568102"/>
                </a:cubicBezTo>
                <a:cubicBezTo>
                  <a:pt x="20970" y="2588554"/>
                  <a:pt x="33936" y="2606573"/>
                  <a:pt x="38910" y="2626468"/>
                </a:cubicBezTo>
                <a:cubicBezTo>
                  <a:pt x="46930" y="2658548"/>
                  <a:pt x="52930" y="2691126"/>
                  <a:pt x="58366" y="2723744"/>
                </a:cubicBezTo>
                <a:cubicBezTo>
                  <a:pt x="65905" y="2768977"/>
                  <a:pt x="67510" y="2815249"/>
                  <a:pt x="77821" y="2859931"/>
                </a:cubicBezTo>
                <a:cubicBezTo>
                  <a:pt x="87044" y="2899896"/>
                  <a:pt x="103762" y="2937752"/>
                  <a:pt x="116732" y="2976663"/>
                </a:cubicBezTo>
                <a:lnTo>
                  <a:pt x="136187" y="3035029"/>
                </a:lnTo>
                <a:lnTo>
                  <a:pt x="194553" y="3210127"/>
                </a:lnTo>
                <a:cubicBezTo>
                  <a:pt x="201038" y="3229582"/>
                  <a:pt x="202632" y="3251430"/>
                  <a:pt x="214008" y="3268493"/>
                </a:cubicBezTo>
                <a:lnTo>
                  <a:pt x="252919" y="3326859"/>
                </a:lnTo>
                <a:cubicBezTo>
                  <a:pt x="259404" y="3346314"/>
                  <a:pt x="262415" y="3367298"/>
                  <a:pt x="272374" y="3385225"/>
                </a:cubicBezTo>
                <a:cubicBezTo>
                  <a:pt x="304355" y="3442791"/>
                  <a:pt x="353077" y="3517169"/>
                  <a:pt x="408561" y="3560323"/>
                </a:cubicBezTo>
                <a:cubicBezTo>
                  <a:pt x="445475" y="3589034"/>
                  <a:pt x="480928" y="3623355"/>
                  <a:pt x="525293" y="3638144"/>
                </a:cubicBezTo>
                <a:lnTo>
                  <a:pt x="583659" y="3657600"/>
                </a:lnTo>
                <a:cubicBezTo>
                  <a:pt x="620311" y="3694251"/>
                  <a:pt x="651637" y="3733207"/>
                  <a:pt x="700391" y="3754876"/>
                </a:cubicBezTo>
                <a:cubicBezTo>
                  <a:pt x="737871" y="3771534"/>
                  <a:pt x="778212" y="3780817"/>
                  <a:pt x="817123" y="3793787"/>
                </a:cubicBezTo>
                <a:cubicBezTo>
                  <a:pt x="872750" y="3812329"/>
                  <a:pt x="892239" y="3820483"/>
                  <a:pt x="953310" y="3832697"/>
                </a:cubicBezTo>
                <a:cubicBezTo>
                  <a:pt x="991991" y="3840433"/>
                  <a:pt x="1031053" y="3846155"/>
                  <a:pt x="1070042" y="3852153"/>
                </a:cubicBezTo>
                <a:cubicBezTo>
                  <a:pt x="1115366" y="3859126"/>
                  <a:pt x="1160561" y="3867456"/>
                  <a:pt x="1206230" y="3871608"/>
                </a:cubicBezTo>
                <a:cubicBezTo>
                  <a:pt x="1303322" y="3880434"/>
                  <a:pt x="1400783" y="3884578"/>
                  <a:pt x="1498059" y="3891063"/>
                </a:cubicBezTo>
                <a:cubicBezTo>
                  <a:pt x="1666672" y="3884578"/>
                  <a:pt x="1835560" y="3883217"/>
                  <a:pt x="2003898" y="3871608"/>
                </a:cubicBezTo>
                <a:cubicBezTo>
                  <a:pt x="2024357" y="3870197"/>
                  <a:pt x="2042245" y="3856602"/>
                  <a:pt x="2062264" y="3852153"/>
                </a:cubicBezTo>
                <a:cubicBezTo>
                  <a:pt x="2100772" y="3843596"/>
                  <a:pt x="2140314" y="3840433"/>
                  <a:pt x="2178995" y="3832697"/>
                </a:cubicBezTo>
                <a:cubicBezTo>
                  <a:pt x="2217839" y="3824928"/>
                  <a:pt x="2352275" y="3788514"/>
                  <a:pt x="2373549" y="3774331"/>
                </a:cubicBezTo>
                <a:lnTo>
                  <a:pt x="2490281" y="3696510"/>
                </a:lnTo>
                <a:cubicBezTo>
                  <a:pt x="2509736" y="3683540"/>
                  <a:pt x="2526465" y="3664994"/>
                  <a:pt x="2548647" y="3657600"/>
                </a:cubicBezTo>
                <a:lnTo>
                  <a:pt x="2607012" y="3638144"/>
                </a:lnTo>
                <a:cubicBezTo>
                  <a:pt x="2795195" y="3497008"/>
                  <a:pt x="2594650" y="3634598"/>
                  <a:pt x="2743200" y="3560323"/>
                </a:cubicBezTo>
                <a:cubicBezTo>
                  <a:pt x="2773766" y="3545040"/>
                  <a:pt x="2858825" y="3477733"/>
                  <a:pt x="2879387" y="3463046"/>
                </a:cubicBezTo>
                <a:cubicBezTo>
                  <a:pt x="2898414" y="3449455"/>
                  <a:pt x="2920000" y="3439353"/>
                  <a:pt x="2937753" y="3424136"/>
                </a:cubicBezTo>
                <a:cubicBezTo>
                  <a:pt x="2965607" y="3400261"/>
                  <a:pt x="2986928" y="3369231"/>
                  <a:pt x="3015574" y="3346314"/>
                </a:cubicBezTo>
                <a:cubicBezTo>
                  <a:pt x="3183023" y="3212354"/>
                  <a:pt x="3078436" y="3323006"/>
                  <a:pt x="3210127" y="3210127"/>
                </a:cubicBezTo>
                <a:cubicBezTo>
                  <a:pt x="3341197" y="3097781"/>
                  <a:pt x="3197865" y="3198846"/>
                  <a:pt x="3326859" y="3112851"/>
                </a:cubicBezTo>
                <a:cubicBezTo>
                  <a:pt x="3352800" y="3073940"/>
                  <a:pt x="3389893" y="3040484"/>
                  <a:pt x="3404681" y="2996119"/>
                </a:cubicBezTo>
                <a:cubicBezTo>
                  <a:pt x="3411166" y="2976664"/>
                  <a:pt x="3414177" y="2955680"/>
                  <a:pt x="3424136" y="2937753"/>
                </a:cubicBezTo>
                <a:cubicBezTo>
                  <a:pt x="3446847" y="2896873"/>
                  <a:pt x="3487169" y="2865386"/>
                  <a:pt x="3501957" y="2821021"/>
                </a:cubicBezTo>
                <a:cubicBezTo>
                  <a:pt x="3549324" y="2678922"/>
                  <a:pt x="3530920" y="2744080"/>
                  <a:pt x="3560323" y="2626468"/>
                </a:cubicBezTo>
                <a:cubicBezTo>
                  <a:pt x="3553838" y="2425430"/>
                  <a:pt x="3557124" y="2223838"/>
                  <a:pt x="3540868" y="2023353"/>
                </a:cubicBezTo>
                <a:cubicBezTo>
                  <a:pt x="3537553" y="1982472"/>
                  <a:pt x="3514927" y="1945532"/>
                  <a:pt x="3501957" y="1906621"/>
                </a:cubicBezTo>
                <a:lnTo>
                  <a:pt x="3482502" y="1848255"/>
                </a:lnTo>
                <a:cubicBezTo>
                  <a:pt x="3476017" y="1828800"/>
                  <a:pt x="3474423" y="1806952"/>
                  <a:pt x="3463047" y="1789889"/>
                </a:cubicBezTo>
                <a:lnTo>
                  <a:pt x="3424136" y="1731523"/>
                </a:lnTo>
                <a:cubicBezTo>
                  <a:pt x="3386929" y="1619900"/>
                  <a:pt x="3431326" y="1724090"/>
                  <a:pt x="3346315" y="1614791"/>
                </a:cubicBezTo>
                <a:cubicBezTo>
                  <a:pt x="3346295" y="1614766"/>
                  <a:pt x="3249047" y="1468890"/>
                  <a:pt x="3229583" y="1439693"/>
                </a:cubicBezTo>
                <a:cubicBezTo>
                  <a:pt x="3216613" y="1420238"/>
                  <a:pt x="3210127" y="1394297"/>
                  <a:pt x="3190672" y="1381327"/>
                </a:cubicBezTo>
                <a:lnTo>
                  <a:pt x="3132306" y="1342417"/>
                </a:lnTo>
                <a:cubicBezTo>
                  <a:pt x="3095450" y="1231847"/>
                  <a:pt x="3127352" y="1298552"/>
                  <a:pt x="2996119" y="1167319"/>
                </a:cubicBezTo>
                <a:cubicBezTo>
                  <a:pt x="2976664" y="1147864"/>
                  <a:pt x="2953015" y="1131846"/>
                  <a:pt x="2937753" y="1108953"/>
                </a:cubicBezTo>
                <a:cubicBezTo>
                  <a:pt x="2924783" y="1089498"/>
                  <a:pt x="2915376" y="1067121"/>
                  <a:pt x="2898842" y="1050587"/>
                </a:cubicBezTo>
                <a:cubicBezTo>
                  <a:pt x="2745812" y="897557"/>
                  <a:pt x="2941462" y="1144534"/>
                  <a:pt x="2782110" y="953310"/>
                </a:cubicBezTo>
                <a:cubicBezTo>
                  <a:pt x="2701047" y="856034"/>
                  <a:pt x="2791838" y="927369"/>
                  <a:pt x="2684834" y="856034"/>
                </a:cubicBezTo>
                <a:cubicBezTo>
                  <a:pt x="2671864" y="836579"/>
                  <a:pt x="2663520" y="813065"/>
                  <a:pt x="2645923" y="797668"/>
                </a:cubicBezTo>
                <a:cubicBezTo>
                  <a:pt x="2610729" y="766873"/>
                  <a:pt x="2566603" y="747905"/>
                  <a:pt x="2529191" y="719846"/>
                </a:cubicBezTo>
                <a:cubicBezTo>
                  <a:pt x="2503251" y="700391"/>
                  <a:pt x="2475989" y="682582"/>
                  <a:pt x="2451370" y="661480"/>
                </a:cubicBezTo>
                <a:cubicBezTo>
                  <a:pt x="2430480" y="643574"/>
                  <a:pt x="2414722" y="620006"/>
                  <a:pt x="2393004" y="603114"/>
                </a:cubicBezTo>
                <a:cubicBezTo>
                  <a:pt x="2356090" y="574403"/>
                  <a:pt x="2276272" y="525293"/>
                  <a:pt x="2276272" y="525293"/>
                </a:cubicBezTo>
                <a:cubicBezTo>
                  <a:pt x="2206837" y="421142"/>
                  <a:pt x="2253894" y="483460"/>
                  <a:pt x="2120630" y="350195"/>
                </a:cubicBezTo>
                <a:cubicBezTo>
                  <a:pt x="2101175" y="330740"/>
                  <a:pt x="2085157" y="307091"/>
                  <a:pt x="2062264" y="291829"/>
                </a:cubicBezTo>
                <a:lnTo>
                  <a:pt x="1945532" y="214008"/>
                </a:lnTo>
                <a:cubicBezTo>
                  <a:pt x="1926077" y="201038"/>
                  <a:pt x="1909349" y="182491"/>
                  <a:pt x="1887166" y="175097"/>
                </a:cubicBezTo>
                <a:lnTo>
                  <a:pt x="1770434" y="136187"/>
                </a:lnTo>
                <a:cubicBezTo>
                  <a:pt x="1750979" y="123217"/>
                  <a:pt x="1732982" y="107733"/>
                  <a:pt x="1712068" y="97276"/>
                </a:cubicBezTo>
                <a:cubicBezTo>
                  <a:pt x="1654992" y="68738"/>
                  <a:pt x="1573842" y="68606"/>
                  <a:pt x="1517515" y="58365"/>
                </a:cubicBezTo>
                <a:cubicBezTo>
                  <a:pt x="1427186" y="41941"/>
                  <a:pt x="1441707" y="30487"/>
                  <a:pt x="1342417" y="19455"/>
                </a:cubicBezTo>
                <a:cubicBezTo>
                  <a:pt x="1316635" y="16590"/>
                  <a:pt x="1277565" y="3243"/>
                  <a:pt x="1264595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D2EDA74-97EA-6B74-5A03-D297898B9123}"/>
              </a:ext>
            </a:extLst>
          </p:cNvPr>
          <p:cNvSpPr/>
          <p:nvPr/>
        </p:nvSpPr>
        <p:spPr>
          <a:xfrm>
            <a:off x="10820537" y="9123690"/>
            <a:ext cx="168079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!!star1">
            <a:extLst>
              <a:ext uri="{FF2B5EF4-FFF2-40B4-BE49-F238E27FC236}">
                <a16:creationId xmlns:a16="http://schemas.microsoft.com/office/drawing/2014/main" id="{EAB212DB-C0F1-C562-F23F-3B6BE7465A03}"/>
              </a:ext>
            </a:extLst>
          </p:cNvPr>
          <p:cNvSpPr/>
          <p:nvPr/>
        </p:nvSpPr>
        <p:spPr>
          <a:xfrm>
            <a:off x="10185725" y="9063831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3E7AB413-0EDA-712B-2A75-185DA33A4385}"/>
              </a:ext>
            </a:extLst>
          </p:cNvPr>
          <p:cNvSpPr/>
          <p:nvPr/>
        </p:nvSpPr>
        <p:spPr>
          <a:xfrm>
            <a:off x="9319963" y="9959263"/>
            <a:ext cx="3560323" cy="3891063"/>
          </a:xfrm>
          <a:custGeom>
            <a:avLst/>
            <a:gdLst>
              <a:gd name="connsiteX0" fmla="*/ 1264595 w 3560323"/>
              <a:gd name="connsiteY0" fmla="*/ 0 h 3891063"/>
              <a:gd name="connsiteX1" fmla="*/ 1264595 w 3560323"/>
              <a:gd name="connsiteY1" fmla="*/ 0 h 3891063"/>
              <a:gd name="connsiteX2" fmla="*/ 1108953 w 3560323"/>
              <a:gd name="connsiteY2" fmla="*/ 155642 h 3891063"/>
              <a:gd name="connsiteX3" fmla="*/ 1031132 w 3560323"/>
              <a:gd name="connsiteY3" fmla="*/ 214008 h 3891063"/>
              <a:gd name="connsiteX4" fmla="*/ 953310 w 3560323"/>
              <a:gd name="connsiteY4" fmla="*/ 291829 h 3891063"/>
              <a:gd name="connsiteX5" fmla="*/ 797668 w 3560323"/>
              <a:gd name="connsiteY5" fmla="*/ 428017 h 3891063"/>
              <a:gd name="connsiteX6" fmla="*/ 758757 w 3560323"/>
              <a:gd name="connsiteY6" fmla="*/ 486382 h 3891063"/>
              <a:gd name="connsiteX7" fmla="*/ 700391 w 3560323"/>
              <a:gd name="connsiteY7" fmla="*/ 564204 h 3891063"/>
              <a:gd name="connsiteX8" fmla="*/ 583659 w 3560323"/>
              <a:gd name="connsiteY8" fmla="*/ 700391 h 3891063"/>
              <a:gd name="connsiteX9" fmla="*/ 544749 w 3560323"/>
              <a:gd name="connsiteY9" fmla="*/ 758757 h 3891063"/>
              <a:gd name="connsiteX10" fmla="*/ 525293 w 3560323"/>
              <a:gd name="connsiteY10" fmla="*/ 817123 h 3891063"/>
              <a:gd name="connsiteX11" fmla="*/ 466927 w 3560323"/>
              <a:gd name="connsiteY11" fmla="*/ 875489 h 3891063"/>
              <a:gd name="connsiteX12" fmla="*/ 389106 w 3560323"/>
              <a:gd name="connsiteY12" fmla="*/ 972765 h 3891063"/>
              <a:gd name="connsiteX13" fmla="*/ 350195 w 3560323"/>
              <a:gd name="connsiteY13" fmla="*/ 1031131 h 3891063"/>
              <a:gd name="connsiteX14" fmla="*/ 252919 w 3560323"/>
              <a:gd name="connsiteY14" fmla="*/ 1147863 h 3891063"/>
              <a:gd name="connsiteX15" fmla="*/ 214008 w 3560323"/>
              <a:gd name="connsiteY15" fmla="*/ 1264595 h 3891063"/>
              <a:gd name="connsiteX16" fmla="*/ 175098 w 3560323"/>
              <a:gd name="connsiteY16" fmla="*/ 1322961 h 3891063"/>
              <a:gd name="connsiteX17" fmla="*/ 136187 w 3560323"/>
              <a:gd name="connsiteY17" fmla="*/ 1439693 h 3891063"/>
              <a:gd name="connsiteX18" fmla="*/ 97276 w 3560323"/>
              <a:gd name="connsiteY18" fmla="*/ 1575880 h 3891063"/>
              <a:gd name="connsiteX19" fmla="*/ 77821 w 3560323"/>
              <a:gd name="connsiteY19" fmla="*/ 1634246 h 3891063"/>
              <a:gd name="connsiteX20" fmla="*/ 19455 w 3560323"/>
              <a:gd name="connsiteY20" fmla="*/ 1906621 h 3891063"/>
              <a:gd name="connsiteX21" fmla="*/ 0 w 3560323"/>
              <a:gd name="connsiteY21" fmla="*/ 2101174 h 3891063"/>
              <a:gd name="connsiteX22" fmla="*/ 19455 w 3560323"/>
              <a:gd name="connsiteY22" fmla="*/ 2568102 h 3891063"/>
              <a:gd name="connsiteX23" fmla="*/ 38910 w 3560323"/>
              <a:gd name="connsiteY23" fmla="*/ 2626468 h 3891063"/>
              <a:gd name="connsiteX24" fmla="*/ 58366 w 3560323"/>
              <a:gd name="connsiteY24" fmla="*/ 2723744 h 3891063"/>
              <a:gd name="connsiteX25" fmla="*/ 77821 w 3560323"/>
              <a:gd name="connsiteY25" fmla="*/ 2859931 h 3891063"/>
              <a:gd name="connsiteX26" fmla="*/ 116732 w 3560323"/>
              <a:gd name="connsiteY26" fmla="*/ 2976663 h 3891063"/>
              <a:gd name="connsiteX27" fmla="*/ 136187 w 3560323"/>
              <a:gd name="connsiteY27" fmla="*/ 3035029 h 3891063"/>
              <a:gd name="connsiteX28" fmla="*/ 194553 w 3560323"/>
              <a:gd name="connsiteY28" fmla="*/ 3210127 h 3891063"/>
              <a:gd name="connsiteX29" fmla="*/ 214008 w 3560323"/>
              <a:gd name="connsiteY29" fmla="*/ 3268493 h 3891063"/>
              <a:gd name="connsiteX30" fmla="*/ 252919 w 3560323"/>
              <a:gd name="connsiteY30" fmla="*/ 3326859 h 3891063"/>
              <a:gd name="connsiteX31" fmla="*/ 272374 w 3560323"/>
              <a:gd name="connsiteY31" fmla="*/ 3385225 h 3891063"/>
              <a:gd name="connsiteX32" fmla="*/ 408561 w 3560323"/>
              <a:gd name="connsiteY32" fmla="*/ 3560323 h 3891063"/>
              <a:gd name="connsiteX33" fmla="*/ 525293 w 3560323"/>
              <a:gd name="connsiteY33" fmla="*/ 3638144 h 3891063"/>
              <a:gd name="connsiteX34" fmla="*/ 583659 w 3560323"/>
              <a:gd name="connsiteY34" fmla="*/ 3657600 h 3891063"/>
              <a:gd name="connsiteX35" fmla="*/ 700391 w 3560323"/>
              <a:gd name="connsiteY35" fmla="*/ 3754876 h 3891063"/>
              <a:gd name="connsiteX36" fmla="*/ 817123 w 3560323"/>
              <a:gd name="connsiteY36" fmla="*/ 3793787 h 3891063"/>
              <a:gd name="connsiteX37" fmla="*/ 953310 w 3560323"/>
              <a:gd name="connsiteY37" fmla="*/ 3832697 h 3891063"/>
              <a:gd name="connsiteX38" fmla="*/ 1070042 w 3560323"/>
              <a:gd name="connsiteY38" fmla="*/ 3852153 h 3891063"/>
              <a:gd name="connsiteX39" fmla="*/ 1206230 w 3560323"/>
              <a:gd name="connsiteY39" fmla="*/ 3871608 h 3891063"/>
              <a:gd name="connsiteX40" fmla="*/ 1498059 w 3560323"/>
              <a:gd name="connsiteY40" fmla="*/ 3891063 h 3891063"/>
              <a:gd name="connsiteX41" fmla="*/ 2003898 w 3560323"/>
              <a:gd name="connsiteY41" fmla="*/ 3871608 h 3891063"/>
              <a:gd name="connsiteX42" fmla="*/ 2062264 w 3560323"/>
              <a:gd name="connsiteY42" fmla="*/ 3852153 h 3891063"/>
              <a:gd name="connsiteX43" fmla="*/ 2178995 w 3560323"/>
              <a:gd name="connsiteY43" fmla="*/ 3832697 h 3891063"/>
              <a:gd name="connsiteX44" fmla="*/ 2373549 w 3560323"/>
              <a:gd name="connsiteY44" fmla="*/ 3774331 h 3891063"/>
              <a:gd name="connsiteX45" fmla="*/ 2490281 w 3560323"/>
              <a:gd name="connsiteY45" fmla="*/ 3696510 h 3891063"/>
              <a:gd name="connsiteX46" fmla="*/ 2548647 w 3560323"/>
              <a:gd name="connsiteY46" fmla="*/ 3657600 h 3891063"/>
              <a:gd name="connsiteX47" fmla="*/ 2607012 w 3560323"/>
              <a:gd name="connsiteY47" fmla="*/ 3638144 h 3891063"/>
              <a:gd name="connsiteX48" fmla="*/ 2743200 w 3560323"/>
              <a:gd name="connsiteY48" fmla="*/ 3560323 h 3891063"/>
              <a:gd name="connsiteX49" fmla="*/ 2879387 w 3560323"/>
              <a:gd name="connsiteY49" fmla="*/ 3463046 h 3891063"/>
              <a:gd name="connsiteX50" fmla="*/ 2937753 w 3560323"/>
              <a:gd name="connsiteY50" fmla="*/ 3424136 h 3891063"/>
              <a:gd name="connsiteX51" fmla="*/ 3015574 w 3560323"/>
              <a:gd name="connsiteY51" fmla="*/ 3346314 h 3891063"/>
              <a:gd name="connsiteX52" fmla="*/ 3210127 w 3560323"/>
              <a:gd name="connsiteY52" fmla="*/ 3210127 h 3891063"/>
              <a:gd name="connsiteX53" fmla="*/ 3326859 w 3560323"/>
              <a:gd name="connsiteY53" fmla="*/ 3112851 h 3891063"/>
              <a:gd name="connsiteX54" fmla="*/ 3404681 w 3560323"/>
              <a:gd name="connsiteY54" fmla="*/ 2996119 h 3891063"/>
              <a:gd name="connsiteX55" fmla="*/ 3424136 w 3560323"/>
              <a:gd name="connsiteY55" fmla="*/ 2937753 h 3891063"/>
              <a:gd name="connsiteX56" fmla="*/ 3501957 w 3560323"/>
              <a:gd name="connsiteY56" fmla="*/ 2821021 h 3891063"/>
              <a:gd name="connsiteX57" fmla="*/ 3560323 w 3560323"/>
              <a:gd name="connsiteY57" fmla="*/ 2626468 h 3891063"/>
              <a:gd name="connsiteX58" fmla="*/ 3540868 w 3560323"/>
              <a:gd name="connsiteY58" fmla="*/ 2023353 h 3891063"/>
              <a:gd name="connsiteX59" fmla="*/ 3501957 w 3560323"/>
              <a:gd name="connsiteY59" fmla="*/ 1906621 h 3891063"/>
              <a:gd name="connsiteX60" fmla="*/ 3482502 w 3560323"/>
              <a:gd name="connsiteY60" fmla="*/ 1848255 h 3891063"/>
              <a:gd name="connsiteX61" fmla="*/ 3463047 w 3560323"/>
              <a:gd name="connsiteY61" fmla="*/ 1789889 h 3891063"/>
              <a:gd name="connsiteX62" fmla="*/ 3424136 w 3560323"/>
              <a:gd name="connsiteY62" fmla="*/ 1731523 h 3891063"/>
              <a:gd name="connsiteX63" fmla="*/ 3346315 w 3560323"/>
              <a:gd name="connsiteY63" fmla="*/ 1614791 h 3891063"/>
              <a:gd name="connsiteX64" fmla="*/ 3229583 w 3560323"/>
              <a:gd name="connsiteY64" fmla="*/ 1439693 h 3891063"/>
              <a:gd name="connsiteX65" fmla="*/ 3190672 w 3560323"/>
              <a:gd name="connsiteY65" fmla="*/ 1381327 h 3891063"/>
              <a:gd name="connsiteX66" fmla="*/ 3132306 w 3560323"/>
              <a:gd name="connsiteY66" fmla="*/ 1342417 h 3891063"/>
              <a:gd name="connsiteX67" fmla="*/ 2996119 w 3560323"/>
              <a:gd name="connsiteY67" fmla="*/ 1167319 h 3891063"/>
              <a:gd name="connsiteX68" fmla="*/ 2937753 w 3560323"/>
              <a:gd name="connsiteY68" fmla="*/ 1108953 h 3891063"/>
              <a:gd name="connsiteX69" fmla="*/ 2898842 w 3560323"/>
              <a:gd name="connsiteY69" fmla="*/ 1050587 h 3891063"/>
              <a:gd name="connsiteX70" fmla="*/ 2782110 w 3560323"/>
              <a:gd name="connsiteY70" fmla="*/ 953310 h 3891063"/>
              <a:gd name="connsiteX71" fmla="*/ 2684834 w 3560323"/>
              <a:gd name="connsiteY71" fmla="*/ 856034 h 3891063"/>
              <a:gd name="connsiteX72" fmla="*/ 2645923 w 3560323"/>
              <a:gd name="connsiteY72" fmla="*/ 797668 h 3891063"/>
              <a:gd name="connsiteX73" fmla="*/ 2529191 w 3560323"/>
              <a:gd name="connsiteY73" fmla="*/ 719846 h 3891063"/>
              <a:gd name="connsiteX74" fmla="*/ 2451370 w 3560323"/>
              <a:gd name="connsiteY74" fmla="*/ 661480 h 3891063"/>
              <a:gd name="connsiteX75" fmla="*/ 2393004 w 3560323"/>
              <a:gd name="connsiteY75" fmla="*/ 603114 h 3891063"/>
              <a:gd name="connsiteX76" fmla="*/ 2276272 w 3560323"/>
              <a:gd name="connsiteY76" fmla="*/ 525293 h 3891063"/>
              <a:gd name="connsiteX77" fmla="*/ 2120630 w 3560323"/>
              <a:gd name="connsiteY77" fmla="*/ 350195 h 3891063"/>
              <a:gd name="connsiteX78" fmla="*/ 2062264 w 3560323"/>
              <a:gd name="connsiteY78" fmla="*/ 291829 h 3891063"/>
              <a:gd name="connsiteX79" fmla="*/ 1945532 w 3560323"/>
              <a:gd name="connsiteY79" fmla="*/ 214008 h 3891063"/>
              <a:gd name="connsiteX80" fmla="*/ 1887166 w 3560323"/>
              <a:gd name="connsiteY80" fmla="*/ 175097 h 3891063"/>
              <a:gd name="connsiteX81" fmla="*/ 1770434 w 3560323"/>
              <a:gd name="connsiteY81" fmla="*/ 136187 h 3891063"/>
              <a:gd name="connsiteX82" fmla="*/ 1712068 w 3560323"/>
              <a:gd name="connsiteY82" fmla="*/ 97276 h 3891063"/>
              <a:gd name="connsiteX83" fmla="*/ 1517515 w 3560323"/>
              <a:gd name="connsiteY83" fmla="*/ 58365 h 3891063"/>
              <a:gd name="connsiteX84" fmla="*/ 1342417 w 3560323"/>
              <a:gd name="connsiteY84" fmla="*/ 19455 h 3891063"/>
              <a:gd name="connsiteX85" fmla="*/ 1264595 w 3560323"/>
              <a:gd name="connsiteY85" fmla="*/ 0 h 389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560323" h="3891063">
                <a:moveTo>
                  <a:pt x="1264595" y="0"/>
                </a:moveTo>
                <a:lnTo>
                  <a:pt x="1264595" y="0"/>
                </a:lnTo>
                <a:cubicBezTo>
                  <a:pt x="1212714" y="51881"/>
                  <a:pt x="1163038" y="106064"/>
                  <a:pt x="1108953" y="155642"/>
                </a:cubicBezTo>
                <a:cubicBezTo>
                  <a:pt x="1085050" y="177553"/>
                  <a:pt x="1055535" y="192656"/>
                  <a:pt x="1031132" y="214008"/>
                </a:cubicBezTo>
                <a:cubicBezTo>
                  <a:pt x="1003523" y="238165"/>
                  <a:pt x="980919" y="267672"/>
                  <a:pt x="953310" y="291829"/>
                </a:cubicBezTo>
                <a:cubicBezTo>
                  <a:pt x="851095" y="381267"/>
                  <a:pt x="892812" y="317015"/>
                  <a:pt x="797668" y="428017"/>
                </a:cubicBezTo>
                <a:cubicBezTo>
                  <a:pt x="782451" y="445770"/>
                  <a:pt x="772348" y="467355"/>
                  <a:pt x="758757" y="486382"/>
                </a:cubicBezTo>
                <a:cubicBezTo>
                  <a:pt x="739910" y="512768"/>
                  <a:pt x="721493" y="539584"/>
                  <a:pt x="700391" y="564204"/>
                </a:cubicBezTo>
                <a:cubicBezTo>
                  <a:pt x="579183" y="705614"/>
                  <a:pt x="705572" y="529712"/>
                  <a:pt x="583659" y="700391"/>
                </a:cubicBezTo>
                <a:cubicBezTo>
                  <a:pt x="570068" y="719418"/>
                  <a:pt x="555206" y="737843"/>
                  <a:pt x="544749" y="758757"/>
                </a:cubicBezTo>
                <a:cubicBezTo>
                  <a:pt x="535578" y="777100"/>
                  <a:pt x="536669" y="800060"/>
                  <a:pt x="525293" y="817123"/>
                </a:cubicBezTo>
                <a:cubicBezTo>
                  <a:pt x="510031" y="840016"/>
                  <a:pt x="486382" y="856034"/>
                  <a:pt x="466927" y="875489"/>
                </a:cubicBezTo>
                <a:cubicBezTo>
                  <a:pt x="429052" y="989115"/>
                  <a:pt x="477107" y="884765"/>
                  <a:pt x="389106" y="972765"/>
                </a:cubicBezTo>
                <a:cubicBezTo>
                  <a:pt x="372572" y="989299"/>
                  <a:pt x="365164" y="1013168"/>
                  <a:pt x="350195" y="1031131"/>
                </a:cubicBezTo>
                <a:cubicBezTo>
                  <a:pt x="225362" y="1180931"/>
                  <a:pt x="349528" y="1002951"/>
                  <a:pt x="252919" y="1147863"/>
                </a:cubicBezTo>
                <a:cubicBezTo>
                  <a:pt x="239949" y="1186774"/>
                  <a:pt x="236759" y="1230468"/>
                  <a:pt x="214008" y="1264595"/>
                </a:cubicBezTo>
                <a:cubicBezTo>
                  <a:pt x="201038" y="1284050"/>
                  <a:pt x="184594" y="1301594"/>
                  <a:pt x="175098" y="1322961"/>
                </a:cubicBezTo>
                <a:cubicBezTo>
                  <a:pt x="158440" y="1360441"/>
                  <a:pt x="149157" y="1400782"/>
                  <a:pt x="136187" y="1439693"/>
                </a:cubicBezTo>
                <a:cubicBezTo>
                  <a:pt x="89545" y="1579618"/>
                  <a:pt x="146129" y="1404898"/>
                  <a:pt x="97276" y="1575880"/>
                </a:cubicBezTo>
                <a:cubicBezTo>
                  <a:pt x="91642" y="1595599"/>
                  <a:pt x="83455" y="1614527"/>
                  <a:pt x="77821" y="1634246"/>
                </a:cubicBezTo>
                <a:cubicBezTo>
                  <a:pt x="58790" y="1700858"/>
                  <a:pt x="22890" y="1872269"/>
                  <a:pt x="19455" y="1906621"/>
                </a:cubicBezTo>
                <a:lnTo>
                  <a:pt x="0" y="2101174"/>
                </a:lnTo>
                <a:cubicBezTo>
                  <a:pt x="6485" y="2256817"/>
                  <a:pt x="7948" y="2412750"/>
                  <a:pt x="19455" y="2568102"/>
                </a:cubicBezTo>
                <a:cubicBezTo>
                  <a:pt x="20970" y="2588554"/>
                  <a:pt x="33936" y="2606573"/>
                  <a:pt x="38910" y="2626468"/>
                </a:cubicBezTo>
                <a:cubicBezTo>
                  <a:pt x="46930" y="2658548"/>
                  <a:pt x="52930" y="2691126"/>
                  <a:pt x="58366" y="2723744"/>
                </a:cubicBezTo>
                <a:cubicBezTo>
                  <a:pt x="65905" y="2768977"/>
                  <a:pt x="67510" y="2815249"/>
                  <a:pt x="77821" y="2859931"/>
                </a:cubicBezTo>
                <a:cubicBezTo>
                  <a:pt x="87044" y="2899896"/>
                  <a:pt x="103762" y="2937752"/>
                  <a:pt x="116732" y="2976663"/>
                </a:cubicBezTo>
                <a:lnTo>
                  <a:pt x="136187" y="3035029"/>
                </a:lnTo>
                <a:lnTo>
                  <a:pt x="194553" y="3210127"/>
                </a:lnTo>
                <a:cubicBezTo>
                  <a:pt x="201038" y="3229582"/>
                  <a:pt x="202632" y="3251430"/>
                  <a:pt x="214008" y="3268493"/>
                </a:cubicBezTo>
                <a:lnTo>
                  <a:pt x="252919" y="3326859"/>
                </a:lnTo>
                <a:cubicBezTo>
                  <a:pt x="259404" y="3346314"/>
                  <a:pt x="262415" y="3367298"/>
                  <a:pt x="272374" y="3385225"/>
                </a:cubicBezTo>
                <a:cubicBezTo>
                  <a:pt x="304355" y="3442791"/>
                  <a:pt x="353077" y="3517169"/>
                  <a:pt x="408561" y="3560323"/>
                </a:cubicBezTo>
                <a:cubicBezTo>
                  <a:pt x="445475" y="3589034"/>
                  <a:pt x="480928" y="3623355"/>
                  <a:pt x="525293" y="3638144"/>
                </a:cubicBezTo>
                <a:lnTo>
                  <a:pt x="583659" y="3657600"/>
                </a:lnTo>
                <a:cubicBezTo>
                  <a:pt x="620311" y="3694251"/>
                  <a:pt x="651637" y="3733207"/>
                  <a:pt x="700391" y="3754876"/>
                </a:cubicBezTo>
                <a:cubicBezTo>
                  <a:pt x="737871" y="3771534"/>
                  <a:pt x="778212" y="3780817"/>
                  <a:pt x="817123" y="3793787"/>
                </a:cubicBezTo>
                <a:cubicBezTo>
                  <a:pt x="872750" y="3812329"/>
                  <a:pt x="892239" y="3820483"/>
                  <a:pt x="953310" y="3832697"/>
                </a:cubicBezTo>
                <a:cubicBezTo>
                  <a:pt x="991991" y="3840433"/>
                  <a:pt x="1031053" y="3846155"/>
                  <a:pt x="1070042" y="3852153"/>
                </a:cubicBezTo>
                <a:cubicBezTo>
                  <a:pt x="1115366" y="3859126"/>
                  <a:pt x="1160561" y="3867456"/>
                  <a:pt x="1206230" y="3871608"/>
                </a:cubicBezTo>
                <a:cubicBezTo>
                  <a:pt x="1303322" y="3880434"/>
                  <a:pt x="1400783" y="3884578"/>
                  <a:pt x="1498059" y="3891063"/>
                </a:cubicBezTo>
                <a:cubicBezTo>
                  <a:pt x="1666672" y="3884578"/>
                  <a:pt x="1835560" y="3883217"/>
                  <a:pt x="2003898" y="3871608"/>
                </a:cubicBezTo>
                <a:cubicBezTo>
                  <a:pt x="2024357" y="3870197"/>
                  <a:pt x="2042245" y="3856602"/>
                  <a:pt x="2062264" y="3852153"/>
                </a:cubicBezTo>
                <a:cubicBezTo>
                  <a:pt x="2100772" y="3843596"/>
                  <a:pt x="2140314" y="3840433"/>
                  <a:pt x="2178995" y="3832697"/>
                </a:cubicBezTo>
                <a:cubicBezTo>
                  <a:pt x="2217839" y="3824928"/>
                  <a:pt x="2352275" y="3788514"/>
                  <a:pt x="2373549" y="3774331"/>
                </a:cubicBezTo>
                <a:lnTo>
                  <a:pt x="2490281" y="3696510"/>
                </a:lnTo>
                <a:cubicBezTo>
                  <a:pt x="2509736" y="3683540"/>
                  <a:pt x="2526465" y="3664994"/>
                  <a:pt x="2548647" y="3657600"/>
                </a:cubicBezTo>
                <a:lnTo>
                  <a:pt x="2607012" y="3638144"/>
                </a:lnTo>
                <a:cubicBezTo>
                  <a:pt x="2795195" y="3497008"/>
                  <a:pt x="2594650" y="3634598"/>
                  <a:pt x="2743200" y="3560323"/>
                </a:cubicBezTo>
                <a:cubicBezTo>
                  <a:pt x="2773766" y="3545040"/>
                  <a:pt x="2858825" y="3477733"/>
                  <a:pt x="2879387" y="3463046"/>
                </a:cubicBezTo>
                <a:cubicBezTo>
                  <a:pt x="2898414" y="3449455"/>
                  <a:pt x="2920000" y="3439353"/>
                  <a:pt x="2937753" y="3424136"/>
                </a:cubicBezTo>
                <a:cubicBezTo>
                  <a:pt x="2965607" y="3400261"/>
                  <a:pt x="2986928" y="3369231"/>
                  <a:pt x="3015574" y="3346314"/>
                </a:cubicBezTo>
                <a:cubicBezTo>
                  <a:pt x="3183023" y="3212354"/>
                  <a:pt x="3078436" y="3323006"/>
                  <a:pt x="3210127" y="3210127"/>
                </a:cubicBezTo>
                <a:cubicBezTo>
                  <a:pt x="3341197" y="3097781"/>
                  <a:pt x="3197865" y="3198846"/>
                  <a:pt x="3326859" y="3112851"/>
                </a:cubicBezTo>
                <a:cubicBezTo>
                  <a:pt x="3352800" y="3073940"/>
                  <a:pt x="3389893" y="3040484"/>
                  <a:pt x="3404681" y="2996119"/>
                </a:cubicBezTo>
                <a:cubicBezTo>
                  <a:pt x="3411166" y="2976664"/>
                  <a:pt x="3414177" y="2955680"/>
                  <a:pt x="3424136" y="2937753"/>
                </a:cubicBezTo>
                <a:cubicBezTo>
                  <a:pt x="3446847" y="2896873"/>
                  <a:pt x="3487169" y="2865386"/>
                  <a:pt x="3501957" y="2821021"/>
                </a:cubicBezTo>
                <a:cubicBezTo>
                  <a:pt x="3549324" y="2678922"/>
                  <a:pt x="3530920" y="2744080"/>
                  <a:pt x="3560323" y="2626468"/>
                </a:cubicBezTo>
                <a:cubicBezTo>
                  <a:pt x="3553838" y="2425430"/>
                  <a:pt x="3557124" y="2223838"/>
                  <a:pt x="3540868" y="2023353"/>
                </a:cubicBezTo>
                <a:cubicBezTo>
                  <a:pt x="3537553" y="1982472"/>
                  <a:pt x="3514927" y="1945532"/>
                  <a:pt x="3501957" y="1906621"/>
                </a:cubicBezTo>
                <a:lnTo>
                  <a:pt x="3482502" y="1848255"/>
                </a:lnTo>
                <a:cubicBezTo>
                  <a:pt x="3476017" y="1828800"/>
                  <a:pt x="3474423" y="1806952"/>
                  <a:pt x="3463047" y="1789889"/>
                </a:cubicBezTo>
                <a:lnTo>
                  <a:pt x="3424136" y="1731523"/>
                </a:lnTo>
                <a:cubicBezTo>
                  <a:pt x="3386929" y="1619900"/>
                  <a:pt x="3431326" y="1724090"/>
                  <a:pt x="3346315" y="1614791"/>
                </a:cubicBezTo>
                <a:cubicBezTo>
                  <a:pt x="3346295" y="1614766"/>
                  <a:pt x="3249047" y="1468890"/>
                  <a:pt x="3229583" y="1439693"/>
                </a:cubicBezTo>
                <a:cubicBezTo>
                  <a:pt x="3216613" y="1420238"/>
                  <a:pt x="3210127" y="1394297"/>
                  <a:pt x="3190672" y="1381327"/>
                </a:cubicBezTo>
                <a:lnTo>
                  <a:pt x="3132306" y="1342417"/>
                </a:lnTo>
                <a:cubicBezTo>
                  <a:pt x="3095450" y="1231847"/>
                  <a:pt x="3127352" y="1298552"/>
                  <a:pt x="2996119" y="1167319"/>
                </a:cubicBezTo>
                <a:cubicBezTo>
                  <a:pt x="2976664" y="1147864"/>
                  <a:pt x="2953015" y="1131846"/>
                  <a:pt x="2937753" y="1108953"/>
                </a:cubicBezTo>
                <a:cubicBezTo>
                  <a:pt x="2924783" y="1089498"/>
                  <a:pt x="2915376" y="1067121"/>
                  <a:pt x="2898842" y="1050587"/>
                </a:cubicBezTo>
                <a:cubicBezTo>
                  <a:pt x="2745812" y="897557"/>
                  <a:pt x="2941462" y="1144534"/>
                  <a:pt x="2782110" y="953310"/>
                </a:cubicBezTo>
                <a:cubicBezTo>
                  <a:pt x="2701047" y="856034"/>
                  <a:pt x="2791838" y="927369"/>
                  <a:pt x="2684834" y="856034"/>
                </a:cubicBezTo>
                <a:cubicBezTo>
                  <a:pt x="2671864" y="836579"/>
                  <a:pt x="2663520" y="813065"/>
                  <a:pt x="2645923" y="797668"/>
                </a:cubicBezTo>
                <a:cubicBezTo>
                  <a:pt x="2610729" y="766873"/>
                  <a:pt x="2566603" y="747905"/>
                  <a:pt x="2529191" y="719846"/>
                </a:cubicBezTo>
                <a:cubicBezTo>
                  <a:pt x="2503251" y="700391"/>
                  <a:pt x="2475989" y="682582"/>
                  <a:pt x="2451370" y="661480"/>
                </a:cubicBezTo>
                <a:cubicBezTo>
                  <a:pt x="2430480" y="643574"/>
                  <a:pt x="2414722" y="620006"/>
                  <a:pt x="2393004" y="603114"/>
                </a:cubicBezTo>
                <a:cubicBezTo>
                  <a:pt x="2356090" y="574403"/>
                  <a:pt x="2276272" y="525293"/>
                  <a:pt x="2276272" y="525293"/>
                </a:cubicBezTo>
                <a:cubicBezTo>
                  <a:pt x="2206837" y="421142"/>
                  <a:pt x="2253894" y="483460"/>
                  <a:pt x="2120630" y="350195"/>
                </a:cubicBezTo>
                <a:cubicBezTo>
                  <a:pt x="2101175" y="330740"/>
                  <a:pt x="2085157" y="307091"/>
                  <a:pt x="2062264" y="291829"/>
                </a:cubicBezTo>
                <a:lnTo>
                  <a:pt x="1945532" y="214008"/>
                </a:lnTo>
                <a:cubicBezTo>
                  <a:pt x="1926077" y="201038"/>
                  <a:pt x="1909349" y="182491"/>
                  <a:pt x="1887166" y="175097"/>
                </a:cubicBezTo>
                <a:lnTo>
                  <a:pt x="1770434" y="136187"/>
                </a:lnTo>
                <a:cubicBezTo>
                  <a:pt x="1750979" y="123217"/>
                  <a:pt x="1732982" y="107733"/>
                  <a:pt x="1712068" y="97276"/>
                </a:cubicBezTo>
                <a:cubicBezTo>
                  <a:pt x="1654992" y="68738"/>
                  <a:pt x="1573842" y="68606"/>
                  <a:pt x="1517515" y="58365"/>
                </a:cubicBezTo>
                <a:cubicBezTo>
                  <a:pt x="1427186" y="41941"/>
                  <a:pt x="1441707" y="30487"/>
                  <a:pt x="1342417" y="19455"/>
                </a:cubicBezTo>
                <a:cubicBezTo>
                  <a:pt x="1316635" y="16590"/>
                  <a:pt x="1277565" y="3243"/>
                  <a:pt x="1264595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!!runbox30">
                <a:extLst>
                  <a:ext uri="{FF2B5EF4-FFF2-40B4-BE49-F238E27FC236}">
                    <a16:creationId xmlns:a16="http://schemas.microsoft.com/office/drawing/2014/main" id="{B0E2D93A-18FD-ABCA-AF20-0F11C0E1FE28}"/>
                  </a:ext>
                </a:extLst>
              </p:cNvPr>
              <p:cNvSpPr/>
              <p:nvPr/>
            </p:nvSpPr>
            <p:spPr>
              <a:xfrm>
                <a:off x="5704905" y="9571395"/>
                <a:ext cx="1123950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2" name="!!runbox30">
                <a:extLst>
                  <a:ext uri="{FF2B5EF4-FFF2-40B4-BE49-F238E27FC236}">
                    <a16:creationId xmlns:a16="http://schemas.microsoft.com/office/drawing/2014/main" id="{B0E2D93A-18FD-ABCA-AF20-0F11C0E1FE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905" y="9571395"/>
                <a:ext cx="1123950" cy="658336"/>
              </a:xfrm>
              <a:prstGeom prst="roundRect">
                <a:avLst/>
              </a:prstGeom>
              <a:blipFill>
                <a:blip r:embed="rId11"/>
                <a:stretch>
                  <a:fillRect l="-2020"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!!runbox31">
                <a:extLst>
                  <a:ext uri="{FF2B5EF4-FFF2-40B4-BE49-F238E27FC236}">
                    <a16:creationId xmlns:a16="http://schemas.microsoft.com/office/drawing/2014/main" id="{3CDD0678-0E8A-9AA1-3AD9-A9FA2776634C}"/>
                  </a:ext>
                </a:extLst>
              </p:cNvPr>
              <p:cNvSpPr/>
              <p:nvPr/>
            </p:nvSpPr>
            <p:spPr>
              <a:xfrm>
                <a:off x="10642925" y="12215210"/>
                <a:ext cx="1123950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3" name="!!runbox31">
                <a:extLst>
                  <a:ext uri="{FF2B5EF4-FFF2-40B4-BE49-F238E27FC236}">
                    <a16:creationId xmlns:a16="http://schemas.microsoft.com/office/drawing/2014/main" id="{3CDD0678-0E8A-9AA1-3AD9-A9FA277663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2925" y="12215210"/>
                <a:ext cx="1123950" cy="658336"/>
              </a:xfrm>
              <a:prstGeom prst="roundRect">
                <a:avLst/>
              </a:prstGeom>
              <a:blipFill>
                <a:blip r:embed="rId12"/>
                <a:stretch>
                  <a:fillRect l="-2020" b="-317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!!box2">
                <a:extLst>
                  <a:ext uri="{FF2B5EF4-FFF2-40B4-BE49-F238E27FC236}">
                    <a16:creationId xmlns:a16="http://schemas.microsoft.com/office/drawing/2014/main" id="{15BFFC22-0BD4-4842-D43B-378243C03EBE}"/>
                  </a:ext>
                </a:extLst>
              </p:cNvPr>
              <p:cNvSpPr/>
              <p:nvPr/>
            </p:nvSpPr>
            <p:spPr>
              <a:xfrm>
                <a:off x="16462430" y="6694074"/>
                <a:ext cx="7921570" cy="44721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nion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,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 b="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 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= 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:</m:t>
                    </m:r>
                  </m:oMath>
                </a14:m>
                <a:endParaRPr lang="en-US" sz="3200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be the root having smaller rank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	if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)+1</a:t>
                </a:r>
              </a:p>
            </p:txBody>
          </p:sp>
        </mc:Choice>
        <mc:Fallback xmlns="">
          <p:sp>
            <p:nvSpPr>
              <p:cNvPr id="84" name="!!box2">
                <a:extLst>
                  <a:ext uri="{FF2B5EF4-FFF2-40B4-BE49-F238E27FC236}">
                    <a16:creationId xmlns:a16="http://schemas.microsoft.com/office/drawing/2014/main" id="{15BFFC22-0BD4-4842-D43B-378243C03E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62430" y="6694074"/>
                <a:ext cx="7921570" cy="4472146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!!box4">
            <a:extLst>
              <a:ext uri="{FF2B5EF4-FFF2-40B4-BE49-F238E27FC236}">
                <a16:creationId xmlns:a16="http://schemas.microsoft.com/office/drawing/2014/main" id="{BF1BB07B-6063-FB3C-A121-9656C46447E0}"/>
              </a:ext>
            </a:extLst>
          </p:cNvPr>
          <p:cNvSpPr/>
          <p:nvPr/>
        </p:nvSpPr>
        <p:spPr>
          <a:xfrm>
            <a:off x="17793055" y="1618685"/>
            <a:ext cx="6275887" cy="2095859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us see now how nodes are partitioned into buckets.</a:t>
            </a:r>
          </a:p>
        </p:txBody>
      </p:sp>
    </p:spTree>
    <p:extLst>
      <p:ext uri="{BB962C8B-B14F-4D97-AF65-F5344CB8AC3E}">
        <p14:creationId xmlns:p14="http://schemas.microsoft.com/office/powerpoint/2010/main" val="1767518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E48DF3A-88F2-4E4F-A0FD-A41E727BC456}"/>
              </a:ext>
            </a:extLst>
          </p:cNvPr>
          <p:cNvSpPr/>
          <p:nvPr/>
        </p:nvSpPr>
        <p:spPr>
          <a:xfrm>
            <a:off x="852280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6" name="!!c">
            <a:extLst>
              <a:ext uri="{FF2B5EF4-FFF2-40B4-BE49-F238E27FC236}">
                <a16:creationId xmlns:a16="http://schemas.microsoft.com/office/drawing/2014/main" id="{92BF9C17-EC94-F658-687E-8428046AF234}"/>
              </a:ext>
            </a:extLst>
          </p:cNvPr>
          <p:cNvSpPr/>
          <p:nvPr/>
        </p:nvSpPr>
        <p:spPr>
          <a:xfrm>
            <a:off x="2606082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/>
              <p:nvPr/>
            </p:nvSpPr>
            <p:spPr>
              <a:xfrm>
                <a:off x="1280716" y="5160921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716" y="5160921"/>
                <a:ext cx="812901" cy="794544"/>
              </a:xfrm>
              <a:prstGeom prst="roundRect">
                <a:avLst/>
              </a:prstGeom>
              <a:blipFill>
                <a:blip r:embed="rId2"/>
                <a:stretch>
                  <a:fillRect l="-31081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/>
              <p:nvPr/>
            </p:nvSpPr>
            <p:spPr>
              <a:xfrm>
                <a:off x="991429" y="1231216"/>
                <a:ext cx="1371600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429" y="1231216"/>
                <a:ext cx="1371600" cy="794544"/>
              </a:xfrm>
              <a:prstGeom prst="roundRect">
                <a:avLst/>
              </a:prstGeom>
              <a:blipFill>
                <a:blip r:embed="rId3"/>
                <a:stretch>
                  <a:fillRect l="-21849" b="-958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29E66D4-AF40-32AD-5E46-C45D16E93BF0}"/>
              </a:ext>
            </a:extLst>
          </p:cNvPr>
          <p:cNvSpPr/>
          <p:nvPr/>
        </p:nvSpPr>
        <p:spPr>
          <a:xfrm>
            <a:off x="4364106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0" name="!!c">
            <a:extLst>
              <a:ext uri="{FF2B5EF4-FFF2-40B4-BE49-F238E27FC236}">
                <a16:creationId xmlns:a16="http://schemas.microsoft.com/office/drawing/2014/main" id="{EE25B44C-510E-8789-FA0F-0829147D90EE}"/>
              </a:ext>
            </a:extLst>
          </p:cNvPr>
          <p:cNvSpPr/>
          <p:nvPr/>
        </p:nvSpPr>
        <p:spPr>
          <a:xfrm>
            <a:off x="6117908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/>
              <p:nvPr/>
            </p:nvSpPr>
            <p:spPr>
              <a:xfrm>
                <a:off x="4792542" y="5160921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542" y="5160921"/>
                <a:ext cx="812901" cy="794544"/>
              </a:xfrm>
              <a:prstGeom prst="roundRect">
                <a:avLst/>
              </a:prstGeom>
              <a:blipFill>
                <a:blip r:embed="rId4"/>
                <a:stretch>
                  <a:fillRect l="-30667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/>
              <p:nvPr/>
            </p:nvSpPr>
            <p:spPr>
              <a:xfrm>
                <a:off x="4364106" y="1184396"/>
                <a:ext cx="1669774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106" y="1184396"/>
                <a:ext cx="1669774" cy="888186"/>
              </a:xfrm>
              <a:prstGeom prst="roundRect">
                <a:avLst/>
              </a:prstGeom>
              <a:blipFill>
                <a:blip r:embed="rId5"/>
                <a:stretch>
                  <a:fillRect l="-15385"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21647E7-207F-84D3-93DE-E519162BD180}"/>
              </a:ext>
            </a:extLst>
          </p:cNvPr>
          <p:cNvSpPr/>
          <p:nvPr/>
        </p:nvSpPr>
        <p:spPr>
          <a:xfrm>
            <a:off x="8048209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4" name="!!c">
            <a:extLst>
              <a:ext uri="{FF2B5EF4-FFF2-40B4-BE49-F238E27FC236}">
                <a16:creationId xmlns:a16="http://schemas.microsoft.com/office/drawing/2014/main" id="{10217B99-6410-D1BF-437D-FEBF168AF857}"/>
              </a:ext>
            </a:extLst>
          </p:cNvPr>
          <p:cNvSpPr/>
          <p:nvPr/>
        </p:nvSpPr>
        <p:spPr>
          <a:xfrm>
            <a:off x="9802011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/>
              <p:nvPr/>
            </p:nvSpPr>
            <p:spPr>
              <a:xfrm>
                <a:off x="8476645" y="5117982"/>
                <a:ext cx="812901" cy="88042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645" y="5117982"/>
                <a:ext cx="812901" cy="880423"/>
              </a:xfrm>
              <a:prstGeom prst="roundRect">
                <a:avLst/>
              </a:prstGeom>
              <a:blipFill>
                <a:blip r:embed="rId6"/>
                <a:stretch>
                  <a:fillRect l="-45333" b="-7500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/>
              <p:nvPr/>
            </p:nvSpPr>
            <p:spPr>
              <a:xfrm>
                <a:off x="8048209" y="1122039"/>
                <a:ext cx="1669774" cy="101290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209" y="1122039"/>
                <a:ext cx="1669774" cy="1012901"/>
              </a:xfrm>
              <a:prstGeom prst="roundRect">
                <a:avLst/>
              </a:prstGeom>
              <a:blipFill>
                <a:blip r:embed="rId7"/>
                <a:stretch>
                  <a:fillRect l="-20280" r="-2098" b="-549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9FC5612-2BF1-F9A0-D526-525506F693F3}"/>
              </a:ext>
            </a:extLst>
          </p:cNvPr>
          <p:cNvSpPr txBox="1"/>
          <p:nvPr/>
        </p:nvSpPr>
        <p:spPr>
          <a:xfrm>
            <a:off x="11791950" y="2599813"/>
            <a:ext cx="2226366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………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0D6B5E7-41AB-9153-2FCE-07E58FFC7B25}"/>
              </a:ext>
            </a:extLst>
          </p:cNvPr>
          <p:cNvSpPr/>
          <p:nvPr/>
        </p:nvSpPr>
        <p:spPr>
          <a:xfrm>
            <a:off x="14516778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/>
              <p:nvPr/>
            </p:nvSpPr>
            <p:spPr>
              <a:xfrm>
                <a:off x="16256785" y="2125882"/>
                <a:ext cx="656590" cy="3014431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vert270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Bucket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𝑟</m:t>
                    </m:r>
                  </m:oMath>
                </a14:m>
                <a:endParaRPr lang="en-US" sz="3600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6785" y="2125882"/>
                <a:ext cx="656590" cy="3014431"/>
              </a:xfrm>
              <a:prstGeom prst="rect">
                <a:avLst/>
              </a:prstGeom>
              <a:blipFill>
                <a:blip r:embed="rId8"/>
                <a:stretch>
                  <a:fillRect l="-6897" r="-27586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/>
              <p:nvPr/>
            </p:nvSpPr>
            <p:spPr>
              <a:xfrm>
                <a:off x="13867255" y="5178501"/>
                <a:ext cx="3166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7255" y="5178501"/>
                <a:ext cx="3166285" cy="143762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/>
              <p:nvPr/>
            </p:nvSpPr>
            <p:spPr>
              <a:xfrm>
                <a:off x="13494855" y="588132"/>
                <a:ext cx="4035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+1 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4855" y="588132"/>
                <a:ext cx="4035285" cy="1437628"/>
              </a:xfrm>
              <a:prstGeom prst="roundRect">
                <a:avLst/>
              </a:prstGeom>
              <a:blipFill>
                <a:blip r:embed="rId10"/>
                <a:stretch>
                  <a:fillRect l="-212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!!box2">
                <a:extLst>
                  <a:ext uri="{FF2B5EF4-FFF2-40B4-BE49-F238E27FC236}">
                    <a16:creationId xmlns:a16="http://schemas.microsoft.com/office/drawing/2014/main" id="{15BFFC22-0BD4-4842-D43B-378243C03EBE}"/>
                  </a:ext>
                </a:extLst>
              </p:cNvPr>
              <p:cNvSpPr/>
              <p:nvPr/>
            </p:nvSpPr>
            <p:spPr>
              <a:xfrm>
                <a:off x="16462430" y="6694074"/>
                <a:ext cx="7921570" cy="44721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nion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,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 b="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 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= 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:</m:t>
                    </m:r>
                  </m:oMath>
                </a14:m>
                <a:endParaRPr lang="en-US" sz="3200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be the root having smaller rank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	if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)+1</a:t>
                </a:r>
              </a:p>
            </p:txBody>
          </p:sp>
        </mc:Choice>
        <mc:Fallback xmlns="">
          <p:sp>
            <p:nvSpPr>
              <p:cNvPr id="84" name="!!box2">
                <a:extLst>
                  <a:ext uri="{FF2B5EF4-FFF2-40B4-BE49-F238E27FC236}">
                    <a16:creationId xmlns:a16="http://schemas.microsoft.com/office/drawing/2014/main" id="{15BFFC22-0BD4-4842-D43B-378243C03E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62430" y="6694074"/>
                <a:ext cx="7921570" cy="447214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!!xrank">
            <a:extLst>
              <a:ext uri="{FF2B5EF4-FFF2-40B4-BE49-F238E27FC236}">
                <a16:creationId xmlns:a16="http://schemas.microsoft.com/office/drawing/2014/main" id="{9FE4811B-9E54-0711-3633-E6B8CDB1E0C4}"/>
              </a:ext>
            </a:extLst>
          </p:cNvPr>
          <p:cNvSpPr/>
          <p:nvPr/>
        </p:nvSpPr>
        <p:spPr>
          <a:xfrm>
            <a:off x="7375597" y="6286136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!!star1">
            <a:extLst>
              <a:ext uri="{FF2B5EF4-FFF2-40B4-BE49-F238E27FC236}">
                <a16:creationId xmlns:a16="http://schemas.microsoft.com/office/drawing/2014/main" id="{715B8000-65A2-8BA8-5771-AE8103260E9C}"/>
              </a:ext>
            </a:extLst>
          </p:cNvPr>
          <p:cNvSpPr/>
          <p:nvPr/>
        </p:nvSpPr>
        <p:spPr>
          <a:xfrm>
            <a:off x="6777892" y="6220633"/>
            <a:ext cx="860951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59D948B-565D-8D54-71B3-CD84E0C96396}"/>
              </a:ext>
            </a:extLst>
          </p:cNvPr>
          <p:cNvSpPr/>
          <p:nvPr/>
        </p:nvSpPr>
        <p:spPr>
          <a:xfrm>
            <a:off x="4792542" y="6979206"/>
            <a:ext cx="6827958" cy="5974794"/>
          </a:xfrm>
          <a:custGeom>
            <a:avLst/>
            <a:gdLst>
              <a:gd name="connsiteX0" fmla="*/ 1264595 w 3560323"/>
              <a:gd name="connsiteY0" fmla="*/ 0 h 3891063"/>
              <a:gd name="connsiteX1" fmla="*/ 1264595 w 3560323"/>
              <a:gd name="connsiteY1" fmla="*/ 0 h 3891063"/>
              <a:gd name="connsiteX2" fmla="*/ 1108953 w 3560323"/>
              <a:gd name="connsiteY2" fmla="*/ 155642 h 3891063"/>
              <a:gd name="connsiteX3" fmla="*/ 1031132 w 3560323"/>
              <a:gd name="connsiteY3" fmla="*/ 214008 h 3891063"/>
              <a:gd name="connsiteX4" fmla="*/ 953310 w 3560323"/>
              <a:gd name="connsiteY4" fmla="*/ 291829 h 3891063"/>
              <a:gd name="connsiteX5" fmla="*/ 797668 w 3560323"/>
              <a:gd name="connsiteY5" fmla="*/ 428017 h 3891063"/>
              <a:gd name="connsiteX6" fmla="*/ 758757 w 3560323"/>
              <a:gd name="connsiteY6" fmla="*/ 486382 h 3891063"/>
              <a:gd name="connsiteX7" fmla="*/ 700391 w 3560323"/>
              <a:gd name="connsiteY7" fmla="*/ 564204 h 3891063"/>
              <a:gd name="connsiteX8" fmla="*/ 583659 w 3560323"/>
              <a:gd name="connsiteY8" fmla="*/ 700391 h 3891063"/>
              <a:gd name="connsiteX9" fmla="*/ 544749 w 3560323"/>
              <a:gd name="connsiteY9" fmla="*/ 758757 h 3891063"/>
              <a:gd name="connsiteX10" fmla="*/ 525293 w 3560323"/>
              <a:gd name="connsiteY10" fmla="*/ 817123 h 3891063"/>
              <a:gd name="connsiteX11" fmla="*/ 466927 w 3560323"/>
              <a:gd name="connsiteY11" fmla="*/ 875489 h 3891063"/>
              <a:gd name="connsiteX12" fmla="*/ 389106 w 3560323"/>
              <a:gd name="connsiteY12" fmla="*/ 972765 h 3891063"/>
              <a:gd name="connsiteX13" fmla="*/ 350195 w 3560323"/>
              <a:gd name="connsiteY13" fmla="*/ 1031131 h 3891063"/>
              <a:gd name="connsiteX14" fmla="*/ 252919 w 3560323"/>
              <a:gd name="connsiteY14" fmla="*/ 1147863 h 3891063"/>
              <a:gd name="connsiteX15" fmla="*/ 214008 w 3560323"/>
              <a:gd name="connsiteY15" fmla="*/ 1264595 h 3891063"/>
              <a:gd name="connsiteX16" fmla="*/ 175098 w 3560323"/>
              <a:gd name="connsiteY16" fmla="*/ 1322961 h 3891063"/>
              <a:gd name="connsiteX17" fmla="*/ 136187 w 3560323"/>
              <a:gd name="connsiteY17" fmla="*/ 1439693 h 3891063"/>
              <a:gd name="connsiteX18" fmla="*/ 97276 w 3560323"/>
              <a:gd name="connsiteY18" fmla="*/ 1575880 h 3891063"/>
              <a:gd name="connsiteX19" fmla="*/ 77821 w 3560323"/>
              <a:gd name="connsiteY19" fmla="*/ 1634246 h 3891063"/>
              <a:gd name="connsiteX20" fmla="*/ 19455 w 3560323"/>
              <a:gd name="connsiteY20" fmla="*/ 1906621 h 3891063"/>
              <a:gd name="connsiteX21" fmla="*/ 0 w 3560323"/>
              <a:gd name="connsiteY21" fmla="*/ 2101174 h 3891063"/>
              <a:gd name="connsiteX22" fmla="*/ 19455 w 3560323"/>
              <a:gd name="connsiteY22" fmla="*/ 2568102 h 3891063"/>
              <a:gd name="connsiteX23" fmla="*/ 38910 w 3560323"/>
              <a:gd name="connsiteY23" fmla="*/ 2626468 h 3891063"/>
              <a:gd name="connsiteX24" fmla="*/ 58366 w 3560323"/>
              <a:gd name="connsiteY24" fmla="*/ 2723744 h 3891063"/>
              <a:gd name="connsiteX25" fmla="*/ 77821 w 3560323"/>
              <a:gd name="connsiteY25" fmla="*/ 2859931 h 3891063"/>
              <a:gd name="connsiteX26" fmla="*/ 116732 w 3560323"/>
              <a:gd name="connsiteY26" fmla="*/ 2976663 h 3891063"/>
              <a:gd name="connsiteX27" fmla="*/ 136187 w 3560323"/>
              <a:gd name="connsiteY27" fmla="*/ 3035029 h 3891063"/>
              <a:gd name="connsiteX28" fmla="*/ 194553 w 3560323"/>
              <a:gd name="connsiteY28" fmla="*/ 3210127 h 3891063"/>
              <a:gd name="connsiteX29" fmla="*/ 214008 w 3560323"/>
              <a:gd name="connsiteY29" fmla="*/ 3268493 h 3891063"/>
              <a:gd name="connsiteX30" fmla="*/ 252919 w 3560323"/>
              <a:gd name="connsiteY30" fmla="*/ 3326859 h 3891063"/>
              <a:gd name="connsiteX31" fmla="*/ 272374 w 3560323"/>
              <a:gd name="connsiteY31" fmla="*/ 3385225 h 3891063"/>
              <a:gd name="connsiteX32" fmla="*/ 408561 w 3560323"/>
              <a:gd name="connsiteY32" fmla="*/ 3560323 h 3891063"/>
              <a:gd name="connsiteX33" fmla="*/ 525293 w 3560323"/>
              <a:gd name="connsiteY33" fmla="*/ 3638144 h 3891063"/>
              <a:gd name="connsiteX34" fmla="*/ 583659 w 3560323"/>
              <a:gd name="connsiteY34" fmla="*/ 3657600 h 3891063"/>
              <a:gd name="connsiteX35" fmla="*/ 700391 w 3560323"/>
              <a:gd name="connsiteY35" fmla="*/ 3754876 h 3891063"/>
              <a:gd name="connsiteX36" fmla="*/ 817123 w 3560323"/>
              <a:gd name="connsiteY36" fmla="*/ 3793787 h 3891063"/>
              <a:gd name="connsiteX37" fmla="*/ 953310 w 3560323"/>
              <a:gd name="connsiteY37" fmla="*/ 3832697 h 3891063"/>
              <a:gd name="connsiteX38" fmla="*/ 1070042 w 3560323"/>
              <a:gd name="connsiteY38" fmla="*/ 3852153 h 3891063"/>
              <a:gd name="connsiteX39" fmla="*/ 1206230 w 3560323"/>
              <a:gd name="connsiteY39" fmla="*/ 3871608 h 3891063"/>
              <a:gd name="connsiteX40" fmla="*/ 1498059 w 3560323"/>
              <a:gd name="connsiteY40" fmla="*/ 3891063 h 3891063"/>
              <a:gd name="connsiteX41" fmla="*/ 2003898 w 3560323"/>
              <a:gd name="connsiteY41" fmla="*/ 3871608 h 3891063"/>
              <a:gd name="connsiteX42" fmla="*/ 2062264 w 3560323"/>
              <a:gd name="connsiteY42" fmla="*/ 3852153 h 3891063"/>
              <a:gd name="connsiteX43" fmla="*/ 2178995 w 3560323"/>
              <a:gd name="connsiteY43" fmla="*/ 3832697 h 3891063"/>
              <a:gd name="connsiteX44" fmla="*/ 2373549 w 3560323"/>
              <a:gd name="connsiteY44" fmla="*/ 3774331 h 3891063"/>
              <a:gd name="connsiteX45" fmla="*/ 2490281 w 3560323"/>
              <a:gd name="connsiteY45" fmla="*/ 3696510 h 3891063"/>
              <a:gd name="connsiteX46" fmla="*/ 2548647 w 3560323"/>
              <a:gd name="connsiteY46" fmla="*/ 3657600 h 3891063"/>
              <a:gd name="connsiteX47" fmla="*/ 2607012 w 3560323"/>
              <a:gd name="connsiteY47" fmla="*/ 3638144 h 3891063"/>
              <a:gd name="connsiteX48" fmla="*/ 2743200 w 3560323"/>
              <a:gd name="connsiteY48" fmla="*/ 3560323 h 3891063"/>
              <a:gd name="connsiteX49" fmla="*/ 2879387 w 3560323"/>
              <a:gd name="connsiteY49" fmla="*/ 3463046 h 3891063"/>
              <a:gd name="connsiteX50" fmla="*/ 2937753 w 3560323"/>
              <a:gd name="connsiteY50" fmla="*/ 3424136 h 3891063"/>
              <a:gd name="connsiteX51" fmla="*/ 3015574 w 3560323"/>
              <a:gd name="connsiteY51" fmla="*/ 3346314 h 3891063"/>
              <a:gd name="connsiteX52" fmla="*/ 3210127 w 3560323"/>
              <a:gd name="connsiteY52" fmla="*/ 3210127 h 3891063"/>
              <a:gd name="connsiteX53" fmla="*/ 3326859 w 3560323"/>
              <a:gd name="connsiteY53" fmla="*/ 3112851 h 3891063"/>
              <a:gd name="connsiteX54" fmla="*/ 3404681 w 3560323"/>
              <a:gd name="connsiteY54" fmla="*/ 2996119 h 3891063"/>
              <a:gd name="connsiteX55" fmla="*/ 3424136 w 3560323"/>
              <a:gd name="connsiteY55" fmla="*/ 2937753 h 3891063"/>
              <a:gd name="connsiteX56" fmla="*/ 3501957 w 3560323"/>
              <a:gd name="connsiteY56" fmla="*/ 2821021 h 3891063"/>
              <a:gd name="connsiteX57" fmla="*/ 3560323 w 3560323"/>
              <a:gd name="connsiteY57" fmla="*/ 2626468 h 3891063"/>
              <a:gd name="connsiteX58" fmla="*/ 3540868 w 3560323"/>
              <a:gd name="connsiteY58" fmla="*/ 2023353 h 3891063"/>
              <a:gd name="connsiteX59" fmla="*/ 3501957 w 3560323"/>
              <a:gd name="connsiteY59" fmla="*/ 1906621 h 3891063"/>
              <a:gd name="connsiteX60" fmla="*/ 3482502 w 3560323"/>
              <a:gd name="connsiteY60" fmla="*/ 1848255 h 3891063"/>
              <a:gd name="connsiteX61" fmla="*/ 3463047 w 3560323"/>
              <a:gd name="connsiteY61" fmla="*/ 1789889 h 3891063"/>
              <a:gd name="connsiteX62" fmla="*/ 3424136 w 3560323"/>
              <a:gd name="connsiteY62" fmla="*/ 1731523 h 3891063"/>
              <a:gd name="connsiteX63" fmla="*/ 3346315 w 3560323"/>
              <a:gd name="connsiteY63" fmla="*/ 1614791 h 3891063"/>
              <a:gd name="connsiteX64" fmla="*/ 3229583 w 3560323"/>
              <a:gd name="connsiteY64" fmla="*/ 1439693 h 3891063"/>
              <a:gd name="connsiteX65" fmla="*/ 3190672 w 3560323"/>
              <a:gd name="connsiteY65" fmla="*/ 1381327 h 3891063"/>
              <a:gd name="connsiteX66" fmla="*/ 3132306 w 3560323"/>
              <a:gd name="connsiteY66" fmla="*/ 1342417 h 3891063"/>
              <a:gd name="connsiteX67" fmla="*/ 2996119 w 3560323"/>
              <a:gd name="connsiteY67" fmla="*/ 1167319 h 3891063"/>
              <a:gd name="connsiteX68" fmla="*/ 2937753 w 3560323"/>
              <a:gd name="connsiteY68" fmla="*/ 1108953 h 3891063"/>
              <a:gd name="connsiteX69" fmla="*/ 2898842 w 3560323"/>
              <a:gd name="connsiteY69" fmla="*/ 1050587 h 3891063"/>
              <a:gd name="connsiteX70" fmla="*/ 2782110 w 3560323"/>
              <a:gd name="connsiteY70" fmla="*/ 953310 h 3891063"/>
              <a:gd name="connsiteX71" fmla="*/ 2684834 w 3560323"/>
              <a:gd name="connsiteY71" fmla="*/ 856034 h 3891063"/>
              <a:gd name="connsiteX72" fmla="*/ 2645923 w 3560323"/>
              <a:gd name="connsiteY72" fmla="*/ 797668 h 3891063"/>
              <a:gd name="connsiteX73" fmla="*/ 2529191 w 3560323"/>
              <a:gd name="connsiteY73" fmla="*/ 719846 h 3891063"/>
              <a:gd name="connsiteX74" fmla="*/ 2451370 w 3560323"/>
              <a:gd name="connsiteY74" fmla="*/ 661480 h 3891063"/>
              <a:gd name="connsiteX75" fmla="*/ 2393004 w 3560323"/>
              <a:gd name="connsiteY75" fmla="*/ 603114 h 3891063"/>
              <a:gd name="connsiteX76" fmla="*/ 2276272 w 3560323"/>
              <a:gd name="connsiteY76" fmla="*/ 525293 h 3891063"/>
              <a:gd name="connsiteX77" fmla="*/ 2120630 w 3560323"/>
              <a:gd name="connsiteY77" fmla="*/ 350195 h 3891063"/>
              <a:gd name="connsiteX78" fmla="*/ 2062264 w 3560323"/>
              <a:gd name="connsiteY78" fmla="*/ 291829 h 3891063"/>
              <a:gd name="connsiteX79" fmla="*/ 1945532 w 3560323"/>
              <a:gd name="connsiteY79" fmla="*/ 214008 h 3891063"/>
              <a:gd name="connsiteX80" fmla="*/ 1887166 w 3560323"/>
              <a:gd name="connsiteY80" fmla="*/ 175097 h 3891063"/>
              <a:gd name="connsiteX81" fmla="*/ 1770434 w 3560323"/>
              <a:gd name="connsiteY81" fmla="*/ 136187 h 3891063"/>
              <a:gd name="connsiteX82" fmla="*/ 1712068 w 3560323"/>
              <a:gd name="connsiteY82" fmla="*/ 97276 h 3891063"/>
              <a:gd name="connsiteX83" fmla="*/ 1517515 w 3560323"/>
              <a:gd name="connsiteY83" fmla="*/ 58365 h 3891063"/>
              <a:gd name="connsiteX84" fmla="*/ 1342417 w 3560323"/>
              <a:gd name="connsiteY84" fmla="*/ 19455 h 3891063"/>
              <a:gd name="connsiteX85" fmla="*/ 1264595 w 3560323"/>
              <a:gd name="connsiteY85" fmla="*/ 0 h 389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560323" h="3891063">
                <a:moveTo>
                  <a:pt x="1264595" y="0"/>
                </a:moveTo>
                <a:lnTo>
                  <a:pt x="1264595" y="0"/>
                </a:lnTo>
                <a:cubicBezTo>
                  <a:pt x="1212714" y="51881"/>
                  <a:pt x="1163038" y="106064"/>
                  <a:pt x="1108953" y="155642"/>
                </a:cubicBezTo>
                <a:cubicBezTo>
                  <a:pt x="1085050" y="177553"/>
                  <a:pt x="1055535" y="192656"/>
                  <a:pt x="1031132" y="214008"/>
                </a:cubicBezTo>
                <a:cubicBezTo>
                  <a:pt x="1003523" y="238165"/>
                  <a:pt x="980919" y="267672"/>
                  <a:pt x="953310" y="291829"/>
                </a:cubicBezTo>
                <a:cubicBezTo>
                  <a:pt x="851095" y="381267"/>
                  <a:pt x="892812" y="317015"/>
                  <a:pt x="797668" y="428017"/>
                </a:cubicBezTo>
                <a:cubicBezTo>
                  <a:pt x="782451" y="445770"/>
                  <a:pt x="772348" y="467355"/>
                  <a:pt x="758757" y="486382"/>
                </a:cubicBezTo>
                <a:cubicBezTo>
                  <a:pt x="739910" y="512768"/>
                  <a:pt x="721493" y="539584"/>
                  <a:pt x="700391" y="564204"/>
                </a:cubicBezTo>
                <a:cubicBezTo>
                  <a:pt x="579183" y="705614"/>
                  <a:pt x="705572" y="529712"/>
                  <a:pt x="583659" y="700391"/>
                </a:cubicBezTo>
                <a:cubicBezTo>
                  <a:pt x="570068" y="719418"/>
                  <a:pt x="555206" y="737843"/>
                  <a:pt x="544749" y="758757"/>
                </a:cubicBezTo>
                <a:cubicBezTo>
                  <a:pt x="535578" y="777100"/>
                  <a:pt x="536669" y="800060"/>
                  <a:pt x="525293" y="817123"/>
                </a:cubicBezTo>
                <a:cubicBezTo>
                  <a:pt x="510031" y="840016"/>
                  <a:pt x="486382" y="856034"/>
                  <a:pt x="466927" y="875489"/>
                </a:cubicBezTo>
                <a:cubicBezTo>
                  <a:pt x="429052" y="989115"/>
                  <a:pt x="477107" y="884765"/>
                  <a:pt x="389106" y="972765"/>
                </a:cubicBezTo>
                <a:cubicBezTo>
                  <a:pt x="372572" y="989299"/>
                  <a:pt x="365164" y="1013168"/>
                  <a:pt x="350195" y="1031131"/>
                </a:cubicBezTo>
                <a:cubicBezTo>
                  <a:pt x="225362" y="1180931"/>
                  <a:pt x="349528" y="1002951"/>
                  <a:pt x="252919" y="1147863"/>
                </a:cubicBezTo>
                <a:cubicBezTo>
                  <a:pt x="239949" y="1186774"/>
                  <a:pt x="236759" y="1230468"/>
                  <a:pt x="214008" y="1264595"/>
                </a:cubicBezTo>
                <a:cubicBezTo>
                  <a:pt x="201038" y="1284050"/>
                  <a:pt x="184594" y="1301594"/>
                  <a:pt x="175098" y="1322961"/>
                </a:cubicBezTo>
                <a:cubicBezTo>
                  <a:pt x="158440" y="1360441"/>
                  <a:pt x="149157" y="1400782"/>
                  <a:pt x="136187" y="1439693"/>
                </a:cubicBezTo>
                <a:cubicBezTo>
                  <a:pt x="89545" y="1579618"/>
                  <a:pt x="146129" y="1404898"/>
                  <a:pt x="97276" y="1575880"/>
                </a:cubicBezTo>
                <a:cubicBezTo>
                  <a:pt x="91642" y="1595599"/>
                  <a:pt x="83455" y="1614527"/>
                  <a:pt x="77821" y="1634246"/>
                </a:cubicBezTo>
                <a:cubicBezTo>
                  <a:pt x="58790" y="1700858"/>
                  <a:pt x="22890" y="1872269"/>
                  <a:pt x="19455" y="1906621"/>
                </a:cubicBezTo>
                <a:lnTo>
                  <a:pt x="0" y="2101174"/>
                </a:lnTo>
                <a:cubicBezTo>
                  <a:pt x="6485" y="2256817"/>
                  <a:pt x="7948" y="2412750"/>
                  <a:pt x="19455" y="2568102"/>
                </a:cubicBezTo>
                <a:cubicBezTo>
                  <a:pt x="20970" y="2588554"/>
                  <a:pt x="33936" y="2606573"/>
                  <a:pt x="38910" y="2626468"/>
                </a:cubicBezTo>
                <a:cubicBezTo>
                  <a:pt x="46930" y="2658548"/>
                  <a:pt x="52930" y="2691126"/>
                  <a:pt x="58366" y="2723744"/>
                </a:cubicBezTo>
                <a:cubicBezTo>
                  <a:pt x="65905" y="2768977"/>
                  <a:pt x="67510" y="2815249"/>
                  <a:pt x="77821" y="2859931"/>
                </a:cubicBezTo>
                <a:cubicBezTo>
                  <a:pt x="87044" y="2899896"/>
                  <a:pt x="103762" y="2937752"/>
                  <a:pt x="116732" y="2976663"/>
                </a:cubicBezTo>
                <a:lnTo>
                  <a:pt x="136187" y="3035029"/>
                </a:lnTo>
                <a:lnTo>
                  <a:pt x="194553" y="3210127"/>
                </a:lnTo>
                <a:cubicBezTo>
                  <a:pt x="201038" y="3229582"/>
                  <a:pt x="202632" y="3251430"/>
                  <a:pt x="214008" y="3268493"/>
                </a:cubicBezTo>
                <a:lnTo>
                  <a:pt x="252919" y="3326859"/>
                </a:lnTo>
                <a:cubicBezTo>
                  <a:pt x="259404" y="3346314"/>
                  <a:pt x="262415" y="3367298"/>
                  <a:pt x="272374" y="3385225"/>
                </a:cubicBezTo>
                <a:cubicBezTo>
                  <a:pt x="304355" y="3442791"/>
                  <a:pt x="353077" y="3517169"/>
                  <a:pt x="408561" y="3560323"/>
                </a:cubicBezTo>
                <a:cubicBezTo>
                  <a:pt x="445475" y="3589034"/>
                  <a:pt x="480928" y="3623355"/>
                  <a:pt x="525293" y="3638144"/>
                </a:cubicBezTo>
                <a:lnTo>
                  <a:pt x="583659" y="3657600"/>
                </a:lnTo>
                <a:cubicBezTo>
                  <a:pt x="620311" y="3694251"/>
                  <a:pt x="651637" y="3733207"/>
                  <a:pt x="700391" y="3754876"/>
                </a:cubicBezTo>
                <a:cubicBezTo>
                  <a:pt x="737871" y="3771534"/>
                  <a:pt x="778212" y="3780817"/>
                  <a:pt x="817123" y="3793787"/>
                </a:cubicBezTo>
                <a:cubicBezTo>
                  <a:pt x="872750" y="3812329"/>
                  <a:pt x="892239" y="3820483"/>
                  <a:pt x="953310" y="3832697"/>
                </a:cubicBezTo>
                <a:cubicBezTo>
                  <a:pt x="991991" y="3840433"/>
                  <a:pt x="1031053" y="3846155"/>
                  <a:pt x="1070042" y="3852153"/>
                </a:cubicBezTo>
                <a:cubicBezTo>
                  <a:pt x="1115366" y="3859126"/>
                  <a:pt x="1160561" y="3867456"/>
                  <a:pt x="1206230" y="3871608"/>
                </a:cubicBezTo>
                <a:cubicBezTo>
                  <a:pt x="1303322" y="3880434"/>
                  <a:pt x="1400783" y="3884578"/>
                  <a:pt x="1498059" y="3891063"/>
                </a:cubicBezTo>
                <a:cubicBezTo>
                  <a:pt x="1666672" y="3884578"/>
                  <a:pt x="1835560" y="3883217"/>
                  <a:pt x="2003898" y="3871608"/>
                </a:cubicBezTo>
                <a:cubicBezTo>
                  <a:pt x="2024357" y="3870197"/>
                  <a:pt x="2042245" y="3856602"/>
                  <a:pt x="2062264" y="3852153"/>
                </a:cubicBezTo>
                <a:cubicBezTo>
                  <a:pt x="2100772" y="3843596"/>
                  <a:pt x="2140314" y="3840433"/>
                  <a:pt x="2178995" y="3832697"/>
                </a:cubicBezTo>
                <a:cubicBezTo>
                  <a:pt x="2217839" y="3824928"/>
                  <a:pt x="2352275" y="3788514"/>
                  <a:pt x="2373549" y="3774331"/>
                </a:cubicBezTo>
                <a:lnTo>
                  <a:pt x="2490281" y="3696510"/>
                </a:lnTo>
                <a:cubicBezTo>
                  <a:pt x="2509736" y="3683540"/>
                  <a:pt x="2526465" y="3664994"/>
                  <a:pt x="2548647" y="3657600"/>
                </a:cubicBezTo>
                <a:lnTo>
                  <a:pt x="2607012" y="3638144"/>
                </a:lnTo>
                <a:cubicBezTo>
                  <a:pt x="2795195" y="3497008"/>
                  <a:pt x="2594650" y="3634598"/>
                  <a:pt x="2743200" y="3560323"/>
                </a:cubicBezTo>
                <a:cubicBezTo>
                  <a:pt x="2773766" y="3545040"/>
                  <a:pt x="2858825" y="3477733"/>
                  <a:pt x="2879387" y="3463046"/>
                </a:cubicBezTo>
                <a:cubicBezTo>
                  <a:pt x="2898414" y="3449455"/>
                  <a:pt x="2920000" y="3439353"/>
                  <a:pt x="2937753" y="3424136"/>
                </a:cubicBezTo>
                <a:cubicBezTo>
                  <a:pt x="2965607" y="3400261"/>
                  <a:pt x="2986928" y="3369231"/>
                  <a:pt x="3015574" y="3346314"/>
                </a:cubicBezTo>
                <a:cubicBezTo>
                  <a:pt x="3183023" y="3212354"/>
                  <a:pt x="3078436" y="3323006"/>
                  <a:pt x="3210127" y="3210127"/>
                </a:cubicBezTo>
                <a:cubicBezTo>
                  <a:pt x="3341197" y="3097781"/>
                  <a:pt x="3197865" y="3198846"/>
                  <a:pt x="3326859" y="3112851"/>
                </a:cubicBezTo>
                <a:cubicBezTo>
                  <a:pt x="3352800" y="3073940"/>
                  <a:pt x="3389893" y="3040484"/>
                  <a:pt x="3404681" y="2996119"/>
                </a:cubicBezTo>
                <a:cubicBezTo>
                  <a:pt x="3411166" y="2976664"/>
                  <a:pt x="3414177" y="2955680"/>
                  <a:pt x="3424136" y="2937753"/>
                </a:cubicBezTo>
                <a:cubicBezTo>
                  <a:pt x="3446847" y="2896873"/>
                  <a:pt x="3487169" y="2865386"/>
                  <a:pt x="3501957" y="2821021"/>
                </a:cubicBezTo>
                <a:cubicBezTo>
                  <a:pt x="3549324" y="2678922"/>
                  <a:pt x="3530920" y="2744080"/>
                  <a:pt x="3560323" y="2626468"/>
                </a:cubicBezTo>
                <a:cubicBezTo>
                  <a:pt x="3553838" y="2425430"/>
                  <a:pt x="3557124" y="2223838"/>
                  <a:pt x="3540868" y="2023353"/>
                </a:cubicBezTo>
                <a:cubicBezTo>
                  <a:pt x="3537553" y="1982472"/>
                  <a:pt x="3514927" y="1945532"/>
                  <a:pt x="3501957" y="1906621"/>
                </a:cubicBezTo>
                <a:lnTo>
                  <a:pt x="3482502" y="1848255"/>
                </a:lnTo>
                <a:cubicBezTo>
                  <a:pt x="3476017" y="1828800"/>
                  <a:pt x="3474423" y="1806952"/>
                  <a:pt x="3463047" y="1789889"/>
                </a:cubicBezTo>
                <a:lnTo>
                  <a:pt x="3424136" y="1731523"/>
                </a:lnTo>
                <a:cubicBezTo>
                  <a:pt x="3386929" y="1619900"/>
                  <a:pt x="3431326" y="1724090"/>
                  <a:pt x="3346315" y="1614791"/>
                </a:cubicBezTo>
                <a:cubicBezTo>
                  <a:pt x="3346295" y="1614766"/>
                  <a:pt x="3249047" y="1468890"/>
                  <a:pt x="3229583" y="1439693"/>
                </a:cubicBezTo>
                <a:cubicBezTo>
                  <a:pt x="3216613" y="1420238"/>
                  <a:pt x="3210127" y="1394297"/>
                  <a:pt x="3190672" y="1381327"/>
                </a:cubicBezTo>
                <a:lnTo>
                  <a:pt x="3132306" y="1342417"/>
                </a:lnTo>
                <a:cubicBezTo>
                  <a:pt x="3095450" y="1231847"/>
                  <a:pt x="3127352" y="1298552"/>
                  <a:pt x="2996119" y="1167319"/>
                </a:cubicBezTo>
                <a:cubicBezTo>
                  <a:pt x="2976664" y="1147864"/>
                  <a:pt x="2953015" y="1131846"/>
                  <a:pt x="2937753" y="1108953"/>
                </a:cubicBezTo>
                <a:cubicBezTo>
                  <a:pt x="2924783" y="1089498"/>
                  <a:pt x="2915376" y="1067121"/>
                  <a:pt x="2898842" y="1050587"/>
                </a:cubicBezTo>
                <a:cubicBezTo>
                  <a:pt x="2745812" y="897557"/>
                  <a:pt x="2941462" y="1144534"/>
                  <a:pt x="2782110" y="953310"/>
                </a:cubicBezTo>
                <a:cubicBezTo>
                  <a:pt x="2701047" y="856034"/>
                  <a:pt x="2791838" y="927369"/>
                  <a:pt x="2684834" y="856034"/>
                </a:cubicBezTo>
                <a:cubicBezTo>
                  <a:pt x="2671864" y="836579"/>
                  <a:pt x="2663520" y="813065"/>
                  <a:pt x="2645923" y="797668"/>
                </a:cubicBezTo>
                <a:cubicBezTo>
                  <a:pt x="2610729" y="766873"/>
                  <a:pt x="2566603" y="747905"/>
                  <a:pt x="2529191" y="719846"/>
                </a:cubicBezTo>
                <a:cubicBezTo>
                  <a:pt x="2503251" y="700391"/>
                  <a:pt x="2475989" y="682582"/>
                  <a:pt x="2451370" y="661480"/>
                </a:cubicBezTo>
                <a:cubicBezTo>
                  <a:pt x="2430480" y="643574"/>
                  <a:pt x="2414722" y="620006"/>
                  <a:pt x="2393004" y="603114"/>
                </a:cubicBezTo>
                <a:cubicBezTo>
                  <a:pt x="2356090" y="574403"/>
                  <a:pt x="2276272" y="525293"/>
                  <a:pt x="2276272" y="525293"/>
                </a:cubicBezTo>
                <a:cubicBezTo>
                  <a:pt x="2206837" y="421142"/>
                  <a:pt x="2253894" y="483460"/>
                  <a:pt x="2120630" y="350195"/>
                </a:cubicBezTo>
                <a:cubicBezTo>
                  <a:pt x="2101175" y="330740"/>
                  <a:pt x="2085157" y="307091"/>
                  <a:pt x="2062264" y="291829"/>
                </a:cubicBezTo>
                <a:lnTo>
                  <a:pt x="1945532" y="214008"/>
                </a:lnTo>
                <a:cubicBezTo>
                  <a:pt x="1926077" y="201038"/>
                  <a:pt x="1909349" y="182491"/>
                  <a:pt x="1887166" y="175097"/>
                </a:cubicBezTo>
                <a:lnTo>
                  <a:pt x="1770434" y="136187"/>
                </a:lnTo>
                <a:cubicBezTo>
                  <a:pt x="1750979" y="123217"/>
                  <a:pt x="1732982" y="107733"/>
                  <a:pt x="1712068" y="97276"/>
                </a:cubicBezTo>
                <a:cubicBezTo>
                  <a:pt x="1654992" y="68738"/>
                  <a:pt x="1573842" y="68606"/>
                  <a:pt x="1517515" y="58365"/>
                </a:cubicBezTo>
                <a:cubicBezTo>
                  <a:pt x="1427186" y="41941"/>
                  <a:pt x="1441707" y="30487"/>
                  <a:pt x="1342417" y="19455"/>
                </a:cubicBezTo>
                <a:cubicBezTo>
                  <a:pt x="1316635" y="16590"/>
                  <a:pt x="1277565" y="3243"/>
                  <a:pt x="1264595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9DD692-B447-A6E2-816E-9E46B6F6DECF}"/>
              </a:ext>
            </a:extLst>
          </p:cNvPr>
          <p:cNvSpPr/>
          <p:nvPr/>
        </p:nvSpPr>
        <p:spPr>
          <a:xfrm>
            <a:off x="9109893" y="8303427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!!star1">
            <a:extLst>
              <a:ext uri="{FF2B5EF4-FFF2-40B4-BE49-F238E27FC236}">
                <a16:creationId xmlns:a16="http://schemas.microsoft.com/office/drawing/2014/main" id="{6B16D6D7-FE12-A40C-880F-7A35E1030929}"/>
              </a:ext>
            </a:extLst>
          </p:cNvPr>
          <p:cNvSpPr/>
          <p:nvPr/>
        </p:nvSpPr>
        <p:spPr>
          <a:xfrm>
            <a:off x="8512188" y="8237924"/>
            <a:ext cx="860951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runbox30">
                <a:extLst>
                  <a:ext uri="{FF2B5EF4-FFF2-40B4-BE49-F238E27FC236}">
                    <a16:creationId xmlns:a16="http://schemas.microsoft.com/office/drawing/2014/main" id="{929EDBD0-737E-F3BD-3E47-E7170C223D8E}"/>
                  </a:ext>
                </a:extLst>
              </p:cNvPr>
              <p:cNvSpPr/>
              <p:nvPr/>
            </p:nvSpPr>
            <p:spPr>
              <a:xfrm>
                <a:off x="5878495" y="9693233"/>
                <a:ext cx="1940418" cy="86264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2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!!runbox30">
                <a:extLst>
                  <a:ext uri="{FF2B5EF4-FFF2-40B4-BE49-F238E27FC236}">
                    <a16:creationId xmlns:a16="http://schemas.microsoft.com/office/drawing/2014/main" id="{929EDBD0-737E-F3BD-3E47-E7170C223D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495" y="9693233"/>
                <a:ext cx="1940418" cy="862648"/>
              </a:xfrm>
              <a:prstGeom prst="roundRect">
                <a:avLst/>
              </a:prstGeom>
              <a:blipFill>
                <a:blip r:embed="rId12"/>
                <a:stretch>
                  <a:fillRect b="-8861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7FFEDF-8746-271C-A060-BAA95AFE9AA9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7512760" y="6934828"/>
            <a:ext cx="1125511" cy="1425633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6DD1D890-ABBB-CCB3-68F6-6E755C24D7D8}"/>
              </a:ext>
            </a:extLst>
          </p:cNvPr>
          <p:cNvSpPr/>
          <p:nvPr/>
        </p:nvSpPr>
        <p:spPr>
          <a:xfrm>
            <a:off x="7697032" y="9044230"/>
            <a:ext cx="3352212" cy="3164134"/>
          </a:xfrm>
          <a:custGeom>
            <a:avLst/>
            <a:gdLst>
              <a:gd name="connsiteX0" fmla="*/ 1264595 w 3560323"/>
              <a:gd name="connsiteY0" fmla="*/ 0 h 3891063"/>
              <a:gd name="connsiteX1" fmla="*/ 1264595 w 3560323"/>
              <a:gd name="connsiteY1" fmla="*/ 0 h 3891063"/>
              <a:gd name="connsiteX2" fmla="*/ 1108953 w 3560323"/>
              <a:gd name="connsiteY2" fmla="*/ 155642 h 3891063"/>
              <a:gd name="connsiteX3" fmla="*/ 1031132 w 3560323"/>
              <a:gd name="connsiteY3" fmla="*/ 214008 h 3891063"/>
              <a:gd name="connsiteX4" fmla="*/ 953310 w 3560323"/>
              <a:gd name="connsiteY4" fmla="*/ 291829 h 3891063"/>
              <a:gd name="connsiteX5" fmla="*/ 797668 w 3560323"/>
              <a:gd name="connsiteY5" fmla="*/ 428017 h 3891063"/>
              <a:gd name="connsiteX6" fmla="*/ 758757 w 3560323"/>
              <a:gd name="connsiteY6" fmla="*/ 486382 h 3891063"/>
              <a:gd name="connsiteX7" fmla="*/ 700391 w 3560323"/>
              <a:gd name="connsiteY7" fmla="*/ 564204 h 3891063"/>
              <a:gd name="connsiteX8" fmla="*/ 583659 w 3560323"/>
              <a:gd name="connsiteY8" fmla="*/ 700391 h 3891063"/>
              <a:gd name="connsiteX9" fmla="*/ 544749 w 3560323"/>
              <a:gd name="connsiteY9" fmla="*/ 758757 h 3891063"/>
              <a:gd name="connsiteX10" fmla="*/ 525293 w 3560323"/>
              <a:gd name="connsiteY10" fmla="*/ 817123 h 3891063"/>
              <a:gd name="connsiteX11" fmla="*/ 466927 w 3560323"/>
              <a:gd name="connsiteY11" fmla="*/ 875489 h 3891063"/>
              <a:gd name="connsiteX12" fmla="*/ 389106 w 3560323"/>
              <a:gd name="connsiteY12" fmla="*/ 972765 h 3891063"/>
              <a:gd name="connsiteX13" fmla="*/ 350195 w 3560323"/>
              <a:gd name="connsiteY13" fmla="*/ 1031131 h 3891063"/>
              <a:gd name="connsiteX14" fmla="*/ 252919 w 3560323"/>
              <a:gd name="connsiteY14" fmla="*/ 1147863 h 3891063"/>
              <a:gd name="connsiteX15" fmla="*/ 214008 w 3560323"/>
              <a:gd name="connsiteY15" fmla="*/ 1264595 h 3891063"/>
              <a:gd name="connsiteX16" fmla="*/ 175098 w 3560323"/>
              <a:gd name="connsiteY16" fmla="*/ 1322961 h 3891063"/>
              <a:gd name="connsiteX17" fmla="*/ 136187 w 3560323"/>
              <a:gd name="connsiteY17" fmla="*/ 1439693 h 3891063"/>
              <a:gd name="connsiteX18" fmla="*/ 97276 w 3560323"/>
              <a:gd name="connsiteY18" fmla="*/ 1575880 h 3891063"/>
              <a:gd name="connsiteX19" fmla="*/ 77821 w 3560323"/>
              <a:gd name="connsiteY19" fmla="*/ 1634246 h 3891063"/>
              <a:gd name="connsiteX20" fmla="*/ 19455 w 3560323"/>
              <a:gd name="connsiteY20" fmla="*/ 1906621 h 3891063"/>
              <a:gd name="connsiteX21" fmla="*/ 0 w 3560323"/>
              <a:gd name="connsiteY21" fmla="*/ 2101174 h 3891063"/>
              <a:gd name="connsiteX22" fmla="*/ 19455 w 3560323"/>
              <a:gd name="connsiteY22" fmla="*/ 2568102 h 3891063"/>
              <a:gd name="connsiteX23" fmla="*/ 38910 w 3560323"/>
              <a:gd name="connsiteY23" fmla="*/ 2626468 h 3891063"/>
              <a:gd name="connsiteX24" fmla="*/ 58366 w 3560323"/>
              <a:gd name="connsiteY24" fmla="*/ 2723744 h 3891063"/>
              <a:gd name="connsiteX25" fmla="*/ 77821 w 3560323"/>
              <a:gd name="connsiteY25" fmla="*/ 2859931 h 3891063"/>
              <a:gd name="connsiteX26" fmla="*/ 116732 w 3560323"/>
              <a:gd name="connsiteY26" fmla="*/ 2976663 h 3891063"/>
              <a:gd name="connsiteX27" fmla="*/ 136187 w 3560323"/>
              <a:gd name="connsiteY27" fmla="*/ 3035029 h 3891063"/>
              <a:gd name="connsiteX28" fmla="*/ 194553 w 3560323"/>
              <a:gd name="connsiteY28" fmla="*/ 3210127 h 3891063"/>
              <a:gd name="connsiteX29" fmla="*/ 214008 w 3560323"/>
              <a:gd name="connsiteY29" fmla="*/ 3268493 h 3891063"/>
              <a:gd name="connsiteX30" fmla="*/ 252919 w 3560323"/>
              <a:gd name="connsiteY30" fmla="*/ 3326859 h 3891063"/>
              <a:gd name="connsiteX31" fmla="*/ 272374 w 3560323"/>
              <a:gd name="connsiteY31" fmla="*/ 3385225 h 3891063"/>
              <a:gd name="connsiteX32" fmla="*/ 408561 w 3560323"/>
              <a:gd name="connsiteY32" fmla="*/ 3560323 h 3891063"/>
              <a:gd name="connsiteX33" fmla="*/ 525293 w 3560323"/>
              <a:gd name="connsiteY33" fmla="*/ 3638144 h 3891063"/>
              <a:gd name="connsiteX34" fmla="*/ 583659 w 3560323"/>
              <a:gd name="connsiteY34" fmla="*/ 3657600 h 3891063"/>
              <a:gd name="connsiteX35" fmla="*/ 700391 w 3560323"/>
              <a:gd name="connsiteY35" fmla="*/ 3754876 h 3891063"/>
              <a:gd name="connsiteX36" fmla="*/ 817123 w 3560323"/>
              <a:gd name="connsiteY36" fmla="*/ 3793787 h 3891063"/>
              <a:gd name="connsiteX37" fmla="*/ 953310 w 3560323"/>
              <a:gd name="connsiteY37" fmla="*/ 3832697 h 3891063"/>
              <a:gd name="connsiteX38" fmla="*/ 1070042 w 3560323"/>
              <a:gd name="connsiteY38" fmla="*/ 3852153 h 3891063"/>
              <a:gd name="connsiteX39" fmla="*/ 1206230 w 3560323"/>
              <a:gd name="connsiteY39" fmla="*/ 3871608 h 3891063"/>
              <a:gd name="connsiteX40" fmla="*/ 1498059 w 3560323"/>
              <a:gd name="connsiteY40" fmla="*/ 3891063 h 3891063"/>
              <a:gd name="connsiteX41" fmla="*/ 2003898 w 3560323"/>
              <a:gd name="connsiteY41" fmla="*/ 3871608 h 3891063"/>
              <a:gd name="connsiteX42" fmla="*/ 2062264 w 3560323"/>
              <a:gd name="connsiteY42" fmla="*/ 3852153 h 3891063"/>
              <a:gd name="connsiteX43" fmla="*/ 2178995 w 3560323"/>
              <a:gd name="connsiteY43" fmla="*/ 3832697 h 3891063"/>
              <a:gd name="connsiteX44" fmla="*/ 2373549 w 3560323"/>
              <a:gd name="connsiteY44" fmla="*/ 3774331 h 3891063"/>
              <a:gd name="connsiteX45" fmla="*/ 2490281 w 3560323"/>
              <a:gd name="connsiteY45" fmla="*/ 3696510 h 3891063"/>
              <a:gd name="connsiteX46" fmla="*/ 2548647 w 3560323"/>
              <a:gd name="connsiteY46" fmla="*/ 3657600 h 3891063"/>
              <a:gd name="connsiteX47" fmla="*/ 2607012 w 3560323"/>
              <a:gd name="connsiteY47" fmla="*/ 3638144 h 3891063"/>
              <a:gd name="connsiteX48" fmla="*/ 2743200 w 3560323"/>
              <a:gd name="connsiteY48" fmla="*/ 3560323 h 3891063"/>
              <a:gd name="connsiteX49" fmla="*/ 2879387 w 3560323"/>
              <a:gd name="connsiteY49" fmla="*/ 3463046 h 3891063"/>
              <a:gd name="connsiteX50" fmla="*/ 2937753 w 3560323"/>
              <a:gd name="connsiteY50" fmla="*/ 3424136 h 3891063"/>
              <a:gd name="connsiteX51" fmla="*/ 3015574 w 3560323"/>
              <a:gd name="connsiteY51" fmla="*/ 3346314 h 3891063"/>
              <a:gd name="connsiteX52" fmla="*/ 3210127 w 3560323"/>
              <a:gd name="connsiteY52" fmla="*/ 3210127 h 3891063"/>
              <a:gd name="connsiteX53" fmla="*/ 3326859 w 3560323"/>
              <a:gd name="connsiteY53" fmla="*/ 3112851 h 3891063"/>
              <a:gd name="connsiteX54" fmla="*/ 3404681 w 3560323"/>
              <a:gd name="connsiteY54" fmla="*/ 2996119 h 3891063"/>
              <a:gd name="connsiteX55" fmla="*/ 3424136 w 3560323"/>
              <a:gd name="connsiteY55" fmla="*/ 2937753 h 3891063"/>
              <a:gd name="connsiteX56" fmla="*/ 3501957 w 3560323"/>
              <a:gd name="connsiteY56" fmla="*/ 2821021 h 3891063"/>
              <a:gd name="connsiteX57" fmla="*/ 3560323 w 3560323"/>
              <a:gd name="connsiteY57" fmla="*/ 2626468 h 3891063"/>
              <a:gd name="connsiteX58" fmla="*/ 3540868 w 3560323"/>
              <a:gd name="connsiteY58" fmla="*/ 2023353 h 3891063"/>
              <a:gd name="connsiteX59" fmla="*/ 3501957 w 3560323"/>
              <a:gd name="connsiteY59" fmla="*/ 1906621 h 3891063"/>
              <a:gd name="connsiteX60" fmla="*/ 3482502 w 3560323"/>
              <a:gd name="connsiteY60" fmla="*/ 1848255 h 3891063"/>
              <a:gd name="connsiteX61" fmla="*/ 3463047 w 3560323"/>
              <a:gd name="connsiteY61" fmla="*/ 1789889 h 3891063"/>
              <a:gd name="connsiteX62" fmla="*/ 3424136 w 3560323"/>
              <a:gd name="connsiteY62" fmla="*/ 1731523 h 3891063"/>
              <a:gd name="connsiteX63" fmla="*/ 3346315 w 3560323"/>
              <a:gd name="connsiteY63" fmla="*/ 1614791 h 3891063"/>
              <a:gd name="connsiteX64" fmla="*/ 3229583 w 3560323"/>
              <a:gd name="connsiteY64" fmla="*/ 1439693 h 3891063"/>
              <a:gd name="connsiteX65" fmla="*/ 3190672 w 3560323"/>
              <a:gd name="connsiteY65" fmla="*/ 1381327 h 3891063"/>
              <a:gd name="connsiteX66" fmla="*/ 3132306 w 3560323"/>
              <a:gd name="connsiteY66" fmla="*/ 1342417 h 3891063"/>
              <a:gd name="connsiteX67" fmla="*/ 2996119 w 3560323"/>
              <a:gd name="connsiteY67" fmla="*/ 1167319 h 3891063"/>
              <a:gd name="connsiteX68" fmla="*/ 2937753 w 3560323"/>
              <a:gd name="connsiteY68" fmla="*/ 1108953 h 3891063"/>
              <a:gd name="connsiteX69" fmla="*/ 2898842 w 3560323"/>
              <a:gd name="connsiteY69" fmla="*/ 1050587 h 3891063"/>
              <a:gd name="connsiteX70" fmla="*/ 2782110 w 3560323"/>
              <a:gd name="connsiteY70" fmla="*/ 953310 h 3891063"/>
              <a:gd name="connsiteX71" fmla="*/ 2684834 w 3560323"/>
              <a:gd name="connsiteY71" fmla="*/ 856034 h 3891063"/>
              <a:gd name="connsiteX72" fmla="*/ 2645923 w 3560323"/>
              <a:gd name="connsiteY72" fmla="*/ 797668 h 3891063"/>
              <a:gd name="connsiteX73" fmla="*/ 2529191 w 3560323"/>
              <a:gd name="connsiteY73" fmla="*/ 719846 h 3891063"/>
              <a:gd name="connsiteX74" fmla="*/ 2451370 w 3560323"/>
              <a:gd name="connsiteY74" fmla="*/ 661480 h 3891063"/>
              <a:gd name="connsiteX75" fmla="*/ 2393004 w 3560323"/>
              <a:gd name="connsiteY75" fmla="*/ 603114 h 3891063"/>
              <a:gd name="connsiteX76" fmla="*/ 2276272 w 3560323"/>
              <a:gd name="connsiteY76" fmla="*/ 525293 h 3891063"/>
              <a:gd name="connsiteX77" fmla="*/ 2120630 w 3560323"/>
              <a:gd name="connsiteY77" fmla="*/ 350195 h 3891063"/>
              <a:gd name="connsiteX78" fmla="*/ 2062264 w 3560323"/>
              <a:gd name="connsiteY78" fmla="*/ 291829 h 3891063"/>
              <a:gd name="connsiteX79" fmla="*/ 1945532 w 3560323"/>
              <a:gd name="connsiteY79" fmla="*/ 214008 h 3891063"/>
              <a:gd name="connsiteX80" fmla="*/ 1887166 w 3560323"/>
              <a:gd name="connsiteY80" fmla="*/ 175097 h 3891063"/>
              <a:gd name="connsiteX81" fmla="*/ 1770434 w 3560323"/>
              <a:gd name="connsiteY81" fmla="*/ 136187 h 3891063"/>
              <a:gd name="connsiteX82" fmla="*/ 1712068 w 3560323"/>
              <a:gd name="connsiteY82" fmla="*/ 97276 h 3891063"/>
              <a:gd name="connsiteX83" fmla="*/ 1517515 w 3560323"/>
              <a:gd name="connsiteY83" fmla="*/ 58365 h 3891063"/>
              <a:gd name="connsiteX84" fmla="*/ 1342417 w 3560323"/>
              <a:gd name="connsiteY84" fmla="*/ 19455 h 3891063"/>
              <a:gd name="connsiteX85" fmla="*/ 1264595 w 3560323"/>
              <a:gd name="connsiteY85" fmla="*/ 0 h 389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560323" h="3891063">
                <a:moveTo>
                  <a:pt x="1264595" y="0"/>
                </a:moveTo>
                <a:lnTo>
                  <a:pt x="1264595" y="0"/>
                </a:lnTo>
                <a:cubicBezTo>
                  <a:pt x="1212714" y="51881"/>
                  <a:pt x="1163038" y="106064"/>
                  <a:pt x="1108953" y="155642"/>
                </a:cubicBezTo>
                <a:cubicBezTo>
                  <a:pt x="1085050" y="177553"/>
                  <a:pt x="1055535" y="192656"/>
                  <a:pt x="1031132" y="214008"/>
                </a:cubicBezTo>
                <a:cubicBezTo>
                  <a:pt x="1003523" y="238165"/>
                  <a:pt x="980919" y="267672"/>
                  <a:pt x="953310" y="291829"/>
                </a:cubicBezTo>
                <a:cubicBezTo>
                  <a:pt x="851095" y="381267"/>
                  <a:pt x="892812" y="317015"/>
                  <a:pt x="797668" y="428017"/>
                </a:cubicBezTo>
                <a:cubicBezTo>
                  <a:pt x="782451" y="445770"/>
                  <a:pt x="772348" y="467355"/>
                  <a:pt x="758757" y="486382"/>
                </a:cubicBezTo>
                <a:cubicBezTo>
                  <a:pt x="739910" y="512768"/>
                  <a:pt x="721493" y="539584"/>
                  <a:pt x="700391" y="564204"/>
                </a:cubicBezTo>
                <a:cubicBezTo>
                  <a:pt x="579183" y="705614"/>
                  <a:pt x="705572" y="529712"/>
                  <a:pt x="583659" y="700391"/>
                </a:cubicBezTo>
                <a:cubicBezTo>
                  <a:pt x="570068" y="719418"/>
                  <a:pt x="555206" y="737843"/>
                  <a:pt x="544749" y="758757"/>
                </a:cubicBezTo>
                <a:cubicBezTo>
                  <a:pt x="535578" y="777100"/>
                  <a:pt x="536669" y="800060"/>
                  <a:pt x="525293" y="817123"/>
                </a:cubicBezTo>
                <a:cubicBezTo>
                  <a:pt x="510031" y="840016"/>
                  <a:pt x="486382" y="856034"/>
                  <a:pt x="466927" y="875489"/>
                </a:cubicBezTo>
                <a:cubicBezTo>
                  <a:pt x="429052" y="989115"/>
                  <a:pt x="477107" y="884765"/>
                  <a:pt x="389106" y="972765"/>
                </a:cubicBezTo>
                <a:cubicBezTo>
                  <a:pt x="372572" y="989299"/>
                  <a:pt x="365164" y="1013168"/>
                  <a:pt x="350195" y="1031131"/>
                </a:cubicBezTo>
                <a:cubicBezTo>
                  <a:pt x="225362" y="1180931"/>
                  <a:pt x="349528" y="1002951"/>
                  <a:pt x="252919" y="1147863"/>
                </a:cubicBezTo>
                <a:cubicBezTo>
                  <a:pt x="239949" y="1186774"/>
                  <a:pt x="236759" y="1230468"/>
                  <a:pt x="214008" y="1264595"/>
                </a:cubicBezTo>
                <a:cubicBezTo>
                  <a:pt x="201038" y="1284050"/>
                  <a:pt x="184594" y="1301594"/>
                  <a:pt x="175098" y="1322961"/>
                </a:cubicBezTo>
                <a:cubicBezTo>
                  <a:pt x="158440" y="1360441"/>
                  <a:pt x="149157" y="1400782"/>
                  <a:pt x="136187" y="1439693"/>
                </a:cubicBezTo>
                <a:cubicBezTo>
                  <a:pt x="89545" y="1579618"/>
                  <a:pt x="146129" y="1404898"/>
                  <a:pt x="97276" y="1575880"/>
                </a:cubicBezTo>
                <a:cubicBezTo>
                  <a:pt x="91642" y="1595599"/>
                  <a:pt x="83455" y="1614527"/>
                  <a:pt x="77821" y="1634246"/>
                </a:cubicBezTo>
                <a:cubicBezTo>
                  <a:pt x="58790" y="1700858"/>
                  <a:pt x="22890" y="1872269"/>
                  <a:pt x="19455" y="1906621"/>
                </a:cubicBezTo>
                <a:lnTo>
                  <a:pt x="0" y="2101174"/>
                </a:lnTo>
                <a:cubicBezTo>
                  <a:pt x="6485" y="2256817"/>
                  <a:pt x="7948" y="2412750"/>
                  <a:pt x="19455" y="2568102"/>
                </a:cubicBezTo>
                <a:cubicBezTo>
                  <a:pt x="20970" y="2588554"/>
                  <a:pt x="33936" y="2606573"/>
                  <a:pt x="38910" y="2626468"/>
                </a:cubicBezTo>
                <a:cubicBezTo>
                  <a:pt x="46930" y="2658548"/>
                  <a:pt x="52930" y="2691126"/>
                  <a:pt x="58366" y="2723744"/>
                </a:cubicBezTo>
                <a:cubicBezTo>
                  <a:pt x="65905" y="2768977"/>
                  <a:pt x="67510" y="2815249"/>
                  <a:pt x="77821" y="2859931"/>
                </a:cubicBezTo>
                <a:cubicBezTo>
                  <a:pt x="87044" y="2899896"/>
                  <a:pt x="103762" y="2937752"/>
                  <a:pt x="116732" y="2976663"/>
                </a:cubicBezTo>
                <a:lnTo>
                  <a:pt x="136187" y="3035029"/>
                </a:lnTo>
                <a:lnTo>
                  <a:pt x="194553" y="3210127"/>
                </a:lnTo>
                <a:cubicBezTo>
                  <a:pt x="201038" y="3229582"/>
                  <a:pt x="202632" y="3251430"/>
                  <a:pt x="214008" y="3268493"/>
                </a:cubicBezTo>
                <a:lnTo>
                  <a:pt x="252919" y="3326859"/>
                </a:lnTo>
                <a:cubicBezTo>
                  <a:pt x="259404" y="3346314"/>
                  <a:pt x="262415" y="3367298"/>
                  <a:pt x="272374" y="3385225"/>
                </a:cubicBezTo>
                <a:cubicBezTo>
                  <a:pt x="304355" y="3442791"/>
                  <a:pt x="353077" y="3517169"/>
                  <a:pt x="408561" y="3560323"/>
                </a:cubicBezTo>
                <a:cubicBezTo>
                  <a:pt x="445475" y="3589034"/>
                  <a:pt x="480928" y="3623355"/>
                  <a:pt x="525293" y="3638144"/>
                </a:cubicBezTo>
                <a:lnTo>
                  <a:pt x="583659" y="3657600"/>
                </a:lnTo>
                <a:cubicBezTo>
                  <a:pt x="620311" y="3694251"/>
                  <a:pt x="651637" y="3733207"/>
                  <a:pt x="700391" y="3754876"/>
                </a:cubicBezTo>
                <a:cubicBezTo>
                  <a:pt x="737871" y="3771534"/>
                  <a:pt x="778212" y="3780817"/>
                  <a:pt x="817123" y="3793787"/>
                </a:cubicBezTo>
                <a:cubicBezTo>
                  <a:pt x="872750" y="3812329"/>
                  <a:pt x="892239" y="3820483"/>
                  <a:pt x="953310" y="3832697"/>
                </a:cubicBezTo>
                <a:cubicBezTo>
                  <a:pt x="991991" y="3840433"/>
                  <a:pt x="1031053" y="3846155"/>
                  <a:pt x="1070042" y="3852153"/>
                </a:cubicBezTo>
                <a:cubicBezTo>
                  <a:pt x="1115366" y="3859126"/>
                  <a:pt x="1160561" y="3867456"/>
                  <a:pt x="1206230" y="3871608"/>
                </a:cubicBezTo>
                <a:cubicBezTo>
                  <a:pt x="1303322" y="3880434"/>
                  <a:pt x="1400783" y="3884578"/>
                  <a:pt x="1498059" y="3891063"/>
                </a:cubicBezTo>
                <a:cubicBezTo>
                  <a:pt x="1666672" y="3884578"/>
                  <a:pt x="1835560" y="3883217"/>
                  <a:pt x="2003898" y="3871608"/>
                </a:cubicBezTo>
                <a:cubicBezTo>
                  <a:pt x="2024357" y="3870197"/>
                  <a:pt x="2042245" y="3856602"/>
                  <a:pt x="2062264" y="3852153"/>
                </a:cubicBezTo>
                <a:cubicBezTo>
                  <a:pt x="2100772" y="3843596"/>
                  <a:pt x="2140314" y="3840433"/>
                  <a:pt x="2178995" y="3832697"/>
                </a:cubicBezTo>
                <a:cubicBezTo>
                  <a:pt x="2217839" y="3824928"/>
                  <a:pt x="2352275" y="3788514"/>
                  <a:pt x="2373549" y="3774331"/>
                </a:cubicBezTo>
                <a:lnTo>
                  <a:pt x="2490281" y="3696510"/>
                </a:lnTo>
                <a:cubicBezTo>
                  <a:pt x="2509736" y="3683540"/>
                  <a:pt x="2526465" y="3664994"/>
                  <a:pt x="2548647" y="3657600"/>
                </a:cubicBezTo>
                <a:lnTo>
                  <a:pt x="2607012" y="3638144"/>
                </a:lnTo>
                <a:cubicBezTo>
                  <a:pt x="2795195" y="3497008"/>
                  <a:pt x="2594650" y="3634598"/>
                  <a:pt x="2743200" y="3560323"/>
                </a:cubicBezTo>
                <a:cubicBezTo>
                  <a:pt x="2773766" y="3545040"/>
                  <a:pt x="2858825" y="3477733"/>
                  <a:pt x="2879387" y="3463046"/>
                </a:cubicBezTo>
                <a:cubicBezTo>
                  <a:pt x="2898414" y="3449455"/>
                  <a:pt x="2920000" y="3439353"/>
                  <a:pt x="2937753" y="3424136"/>
                </a:cubicBezTo>
                <a:cubicBezTo>
                  <a:pt x="2965607" y="3400261"/>
                  <a:pt x="2986928" y="3369231"/>
                  <a:pt x="3015574" y="3346314"/>
                </a:cubicBezTo>
                <a:cubicBezTo>
                  <a:pt x="3183023" y="3212354"/>
                  <a:pt x="3078436" y="3323006"/>
                  <a:pt x="3210127" y="3210127"/>
                </a:cubicBezTo>
                <a:cubicBezTo>
                  <a:pt x="3341197" y="3097781"/>
                  <a:pt x="3197865" y="3198846"/>
                  <a:pt x="3326859" y="3112851"/>
                </a:cubicBezTo>
                <a:cubicBezTo>
                  <a:pt x="3352800" y="3073940"/>
                  <a:pt x="3389893" y="3040484"/>
                  <a:pt x="3404681" y="2996119"/>
                </a:cubicBezTo>
                <a:cubicBezTo>
                  <a:pt x="3411166" y="2976664"/>
                  <a:pt x="3414177" y="2955680"/>
                  <a:pt x="3424136" y="2937753"/>
                </a:cubicBezTo>
                <a:cubicBezTo>
                  <a:pt x="3446847" y="2896873"/>
                  <a:pt x="3487169" y="2865386"/>
                  <a:pt x="3501957" y="2821021"/>
                </a:cubicBezTo>
                <a:cubicBezTo>
                  <a:pt x="3549324" y="2678922"/>
                  <a:pt x="3530920" y="2744080"/>
                  <a:pt x="3560323" y="2626468"/>
                </a:cubicBezTo>
                <a:cubicBezTo>
                  <a:pt x="3553838" y="2425430"/>
                  <a:pt x="3557124" y="2223838"/>
                  <a:pt x="3540868" y="2023353"/>
                </a:cubicBezTo>
                <a:cubicBezTo>
                  <a:pt x="3537553" y="1982472"/>
                  <a:pt x="3514927" y="1945532"/>
                  <a:pt x="3501957" y="1906621"/>
                </a:cubicBezTo>
                <a:lnTo>
                  <a:pt x="3482502" y="1848255"/>
                </a:lnTo>
                <a:cubicBezTo>
                  <a:pt x="3476017" y="1828800"/>
                  <a:pt x="3474423" y="1806952"/>
                  <a:pt x="3463047" y="1789889"/>
                </a:cubicBezTo>
                <a:lnTo>
                  <a:pt x="3424136" y="1731523"/>
                </a:lnTo>
                <a:cubicBezTo>
                  <a:pt x="3386929" y="1619900"/>
                  <a:pt x="3431326" y="1724090"/>
                  <a:pt x="3346315" y="1614791"/>
                </a:cubicBezTo>
                <a:cubicBezTo>
                  <a:pt x="3346295" y="1614766"/>
                  <a:pt x="3249047" y="1468890"/>
                  <a:pt x="3229583" y="1439693"/>
                </a:cubicBezTo>
                <a:cubicBezTo>
                  <a:pt x="3216613" y="1420238"/>
                  <a:pt x="3210127" y="1394297"/>
                  <a:pt x="3190672" y="1381327"/>
                </a:cubicBezTo>
                <a:lnTo>
                  <a:pt x="3132306" y="1342417"/>
                </a:lnTo>
                <a:cubicBezTo>
                  <a:pt x="3095450" y="1231847"/>
                  <a:pt x="3127352" y="1298552"/>
                  <a:pt x="2996119" y="1167319"/>
                </a:cubicBezTo>
                <a:cubicBezTo>
                  <a:pt x="2976664" y="1147864"/>
                  <a:pt x="2953015" y="1131846"/>
                  <a:pt x="2937753" y="1108953"/>
                </a:cubicBezTo>
                <a:cubicBezTo>
                  <a:pt x="2924783" y="1089498"/>
                  <a:pt x="2915376" y="1067121"/>
                  <a:pt x="2898842" y="1050587"/>
                </a:cubicBezTo>
                <a:cubicBezTo>
                  <a:pt x="2745812" y="897557"/>
                  <a:pt x="2941462" y="1144534"/>
                  <a:pt x="2782110" y="953310"/>
                </a:cubicBezTo>
                <a:cubicBezTo>
                  <a:pt x="2701047" y="856034"/>
                  <a:pt x="2791838" y="927369"/>
                  <a:pt x="2684834" y="856034"/>
                </a:cubicBezTo>
                <a:cubicBezTo>
                  <a:pt x="2671864" y="836579"/>
                  <a:pt x="2663520" y="813065"/>
                  <a:pt x="2645923" y="797668"/>
                </a:cubicBezTo>
                <a:cubicBezTo>
                  <a:pt x="2610729" y="766873"/>
                  <a:pt x="2566603" y="747905"/>
                  <a:pt x="2529191" y="719846"/>
                </a:cubicBezTo>
                <a:cubicBezTo>
                  <a:pt x="2503251" y="700391"/>
                  <a:pt x="2475989" y="682582"/>
                  <a:pt x="2451370" y="661480"/>
                </a:cubicBezTo>
                <a:cubicBezTo>
                  <a:pt x="2430480" y="643574"/>
                  <a:pt x="2414722" y="620006"/>
                  <a:pt x="2393004" y="603114"/>
                </a:cubicBezTo>
                <a:cubicBezTo>
                  <a:pt x="2356090" y="574403"/>
                  <a:pt x="2276272" y="525293"/>
                  <a:pt x="2276272" y="525293"/>
                </a:cubicBezTo>
                <a:cubicBezTo>
                  <a:pt x="2206837" y="421142"/>
                  <a:pt x="2253894" y="483460"/>
                  <a:pt x="2120630" y="350195"/>
                </a:cubicBezTo>
                <a:cubicBezTo>
                  <a:pt x="2101175" y="330740"/>
                  <a:pt x="2085157" y="307091"/>
                  <a:pt x="2062264" y="291829"/>
                </a:cubicBezTo>
                <a:lnTo>
                  <a:pt x="1945532" y="214008"/>
                </a:lnTo>
                <a:cubicBezTo>
                  <a:pt x="1926077" y="201038"/>
                  <a:pt x="1909349" y="182491"/>
                  <a:pt x="1887166" y="175097"/>
                </a:cubicBezTo>
                <a:lnTo>
                  <a:pt x="1770434" y="136187"/>
                </a:lnTo>
                <a:cubicBezTo>
                  <a:pt x="1750979" y="123217"/>
                  <a:pt x="1732982" y="107733"/>
                  <a:pt x="1712068" y="97276"/>
                </a:cubicBezTo>
                <a:cubicBezTo>
                  <a:pt x="1654992" y="68738"/>
                  <a:pt x="1573842" y="68606"/>
                  <a:pt x="1517515" y="58365"/>
                </a:cubicBezTo>
                <a:cubicBezTo>
                  <a:pt x="1427186" y="41941"/>
                  <a:pt x="1441707" y="30487"/>
                  <a:pt x="1342417" y="19455"/>
                </a:cubicBezTo>
                <a:cubicBezTo>
                  <a:pt x="1316635" y="16590"/>
                  <a:pt x="1277565" y="3243"/>
                  <a:pt x="1264595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  <a:alpha val="6731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!!star1">
            <a:extLst>
              <a:ext uri="{FF2B5EF4-FFF2-40B4-BE49-F238E27FC236}">
                <a16:creationId xmlns:a16="http://schemas.microsoft.com/office/drawing/2014/main" id="{0AAC59A4-B251-26E4-9BE2-D00843E67BD8}"/>
              </a:ext>
            </a:extLst>
          </p:cNvPr>
          <p:cNvSpPr/>
          <p:nvPr/>
        </p:nvSpPr>
        <p:spPr>
          <a:xfrm>
            <a:off x="8522779" y="8237924"/>
            <a:ext cx="860951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p:sp>
        <p:nvSpPr>
          <p:cNvPr id="10" name="!!box4">
            <a:extLst>
              <a:ext uri="{FF2B5EF4-FFF2-40B4-BE49-F238E27FC236}">
                <a16:creationId xmlns:a16="http://schemas.microsoft.com/office/drawing/2014/main" id="{49A142B1-ED0F-4020-55C3-D4A0E483E571}"/>
              </a:ext>
            </a:extLst>
          </p:cNvPr>
          <p:cNvSpPr/>
          <p:nvPr/>
        </p:nvSpPr>
        <p:spPr>
          <a:xfrm>
            <a:off x="17793055" y="1618685"/>
            <a:ext cx="6275887" cy="2095859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us see now how nodes are partitioned into buckets.</a:t>
            </a:r>
          </a:p>
        </p:txBody>
      </p:sp>
    </p:spTree>
    <p:extLst>
      <p:ext uri="{BB962C8B-B14F-4D97-AF65-F5344CB8AC3E}">
        <p14:creationId xmlns:p14="http://schemas.microsoft.com/office/powerpoint/2010/main" val="1893139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E48DF3A-88F2-4E4F-A0FD-A41E727BC456}"/>
              </a:ext>
            </a:extLst>
          </p:cNvPr>
          <p:cNvSpPr/>
          <p:nvPr/>
        </p:nvSpPr>
        <p:spPr>
          <a:xfrm>
            <a:off x="852280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6" name="!!c">
            <a:extLst>
              <a:ext uri="{FF2B5EF4-FFF2-40B4-BE49-F238E27FC236}">
                <a16:creationId xmlns:a16="http://schemas.microsoft.com/office/drawing/2014/main" id="{92BF9C17-EC94-F658-687E-8428046AF234}"/>
              </a:ext>
            </a:extLst>
          </p:cNvPr>
          <p:cNvSpPr/>
          <p:nvPr/>
        </p:nvSpPr>
        <p:spPr>
          <a:xfrm>
            <a:off x="2606082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/>
              <p:nvPr/>
            </p:nvSpPr>
            <p:spPr>
              <a:xfrm>
                <a:off x="1280716" y="5160921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716" y="5160921"/>
                <a:ext cx="812901" cy="794544"/>
              </a:xfrm>
              <a:prstGeom prst="roundRect">
                <a:avLst/>
              </a:prstGeom>
              <a:blipFill>
                <a:blip r:embed="rId2"/>
                <a:stretch>
                  <a:fillRect l="-31081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/>
              <p:nvPr/>
            </p:nvSpPr>
            <p:spPr>
              <a:xfrm>
                <a:off x="991429" y="1231216"/>
                <a:ext cx="1371600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429" y="1231216"/>
                <a:ext cx="1371600" cy="794544"/>
              </a:xfrm>
              <a:prstGeom prst="roundRect">
                <a:avLst/>
              </a:prstGeom>
              <a:blipFill>
                <a:blip r:embed="rId3"/>
                <a:stretch>
                  <a:fillRect l="-21849" b="-958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29E66D4-AF40-32AD-5E46-C45D16E93BF0}"/>
              </a:ext>
            </a:extLst>
          </p:cNvPr>
          <p:cNvSpPr/>
          <p:nvPr/>
        </p:nvSpPr>
        <p:spPr>
          <a:xfrm>
            <a:off x="4364106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0" name="!!c">
            <a:extLst>
              <a:ext uri="{FF2B5EF4-FFF2-40B4-BE49-F238E27FC236}">
                <a16:creationId xmlns:a16="http://schemas.microsoft.com/office/drawing/2014/main" id="{EE25B44C-510E-8789-FA0F-0829147D90EE}"/>
              </a:ext>
            </a:extLst>
          </p:cNvPr>
          <p:cNvSpPr/>
          <p:nvPr/>
        </p:nvSpPr>
        <p:spPr>
          <a:xfrm>
            <a:off x="6117908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/>
              <p:nvPr/>
            </p:nvSpPr>
            <p:spPr>
              <a:xfrm>
                <a:off x="4792542" y="5160921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542" y="5160921"/>
                <a:ext cx="812901" cy="794544"/>
              </a:xfrm>
              <a:prstGeom prst="roundRect">
                <a:avLst/>
              </a:prstGeom>
              <a:blipFill>
                <a:blip r:embed="rId4"/>
                <a:stretch>
                  <a:fillRect l="-30667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/>
              <p:nvPr/>
            </p:nvSpPr>
            <p:spPr>
              <a:xfrm>
                <a:off x="4364106" y="1184396"/>
                <a:ext cx="1669774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106" y="1184396"/>
                <a:ext cx="1669774" cy="888186"/>
              </a:xfrm>
              <a:prstGeom prst="roundRect">
                <a:avLst/>
              </a:prstGeom>
              <a:blipFill>
                <a:blip r:embed="rId5"/>
                <a:stretch>
                  <a:fillRect l="-15385"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21647E7-207F-84D3-93DE-E519162BD180}"/>
              </a:ext>
            </a:extLst>
          </p:cNvPr>
          <p:cNvSpPr/>
          <p:nvPr/>
        </p:nvSpPr>
        <p:spPr>
          <a:xfrm>
            <a:off x="8048209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4" name="!!c">
            <a:extLst>
              <a:ext uri="{FF2B5EF4-FFF2-40B4-BE49-F238E27FC236}">
                <a16:creationId xmlns:a16="http://schemas.microsoft.com/office/drawing/2014/main" id="{10217B99-6410-D1BF-437D-FEBF168AF857}"/>
              </a:ext>
            </a:extLst>
          </p:cNvPr>
          <p:cNvSpPr/>
          <p:nvPr/>
        </p:nvSpPr>
        <p:spPr>
          <a:xfrm>
            <a:off x="9802011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/>
              <p:nvPr/>
            </p:nvSpPr>
            <p:spPr>
              <a:xfrm>
                <a:off x="8476645" y="5117982"/>
                <a:ext cx="812901" cy="88042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645" y="5117982"/>
                <a:ext cx="812901" cy="880423"/>
              </a:xfrm>
              <a:prstGeom prst="roundRect">
                <a:avLst/>
              </a:prstGeom>
              <a:blipFill>
                <a:blip r:embed="rId6"/>
                <a:stretch>
                  <a:fillRect l="-45333" b="-7500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/>
              <p:nvPr/>
            </p:nvSpPr>
            <p:spPr>
              <a:xfrm>
                <a:off x="8048209" y="1122039"/>
                <a:ext cx="1669774" cy="101290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209" y="1122039"/>
                <a:ext cx="1669774" cy="1012901"/>
              </a:xfrm>
              <a:prstGeom prst="roundRect">
                <a:avLst/>
              </a:prstGeom>
              <a:blipFill>
                <a:blip r:embed="rId7"/>
                <a:stretch>
                  <a:fillRect l="-20280" r="-2098" b="-549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9FC5612-2BF1-F9A0-D526-525506F693F3}"/>
              </a:ext>
            </a:extLst>
          </p:cNvPr>
          <p:cNvSpPr txBox="1"/>
          <p:nvPr/>
        </p:nvSpPr>
        <p:spPr>
          <a:xfrm>
            <a:off x="11791950" y="2599813"/>
            <a:ext cx="2226366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………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0D6B5E7-41AB-9153-2FCE-07E58FFC7B25}"/>
              </a:ext>
            </a:extLst>
          </p:cNvPr>
          <p:cNvSpPr/>
          <p:nvPr/>
        </p:nvSpPr>
        <p:spPr>
          <a:xfrm>
            <a:off x="14516778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/>
              <p:nvPr/>
            </p:nvSpPr>
            <p:spPr>
              <a:xfrm>
                <a:off x="16256785" y="2125882"/>
                <a:ext cx="656590" cy="3014431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vert270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Bucket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𝑟</m:t>
                    </m:r>
                  </m:oMath>
                </a14:m>
                <a:endParaRPr lang="en-US" sz="3600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6785" y="2125882"/>
                <a:ext cx="656590" cy="3014431"/>
              </a:xfrm>
              <a:prstGeom prst="rect">
                <a:avLst/>
              </a:prstGeom>
              <a:blipFill>
                <a:blip r:embed="rId8"/>
                <a:stretch>
                  <a:fillRect l="-6897" r="-27586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/>
              <p:nvPr/>
            </p:nvSpPr>
            <p:spPr>
              <a:xfrm>
                <a:off x="13867255" y="5178501"/>
                <a:ext cx="3166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7255" y="5178501"/>
                <a:ext cx="3166285" cy="143762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/>
              <p:nvPr/>
            </p:nvSpPr>
            <p:spPr>
              <a:xfrm>
                <a:off x="13494855" y="588132"/>
                <a:ext cx="4035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+1 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4855" y="588132"/>
                <a:ext cx="4035285" cy="1437628"/>
              </a:xfrm>
              <a:prstGeom prst="roundRect">
                <a:avLst/>
              </a:prstGeom>
              <a:blipFill>
                <a:blip r:embed="rId10"/>
                <a:stretch>
                  <a:fillRect l="-212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!!box2">
                <a:extLst>
                  <a:ext uri="{FF2B5EF4-FFF2-40B4-BE49-F238E27FC236}">
                    <a16:creationId xmlns:a16="http://schemas.microsoft.com/office/drawing/2014/main" id="{15BFFC22-0BD4-4842-D43B-378243C03EBE}"/>
                  </a:ext>
                </a:extLst>
              </p:cNvPr>
              <p:cNvSpPr/>
              <p:nvPr/>
            </p:nvSpPr>
            <p:spPr>
              <a:xfrm>
                <a:off x="16462430" y="6694074"/>
                <a:ext cx="7921570" cy="44721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nion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,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 b="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 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= 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:</m:t>
                    </m:r>
                  </m:oMath>
                </a14:m>
                <a:endParaRPr lang="en-US" sz="3200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be the root having smaller rank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	if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)+1</a:t>
                </a:r>
              </a:p>
            </p:txBody>
          </p:sp>
        </mc:Choice>
        <mc:Fallback xmlns="">
          <p:sp>
            <p:nvSpPr>
              <p:cNvPr id="84" name="!!box2">
                <a:extLst>
                  <a:ext uri="{FF2B5EF4-FFF2-40B4-BE49-F238E27FC236}">
                    <a16:creationId xmlns:a16="http://schemas.microsoft.com/office/drawing/2014/main" id="{15BFFC22-0BD4-4842-D43B-378243C03E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62430" y="6694074"/>
                <a:ext cx="7921570" cy="447214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!!xrank">
            <a:extLst>
              <a:ext uri="{FF2B5EF4-FFF2-40B4-BE49-F238E27FC236}">
                <a16:creationId xmlns:a16="http://schemas.microsoft.com/office/drawing/2014/main" id="{9FE4811B-9E54-0711-3633-E6B8CDB1E0C4}"/>
              </a:ext>
            </a:extLst>
          </p:cNvPr>
          <p:cNvSpPr/>
          <p:nvPr/>
        </p:nvSpPr>
        <p:spPr>
          <a:xfrm>
            <a:off x="7375597" y="6286136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!!star1">
            <a:extLst>
              <a:ext uri="{FF2B5EF4-FFF2-40B4-BE49-F238E27FC236}">
                <a16:creationId xmlns:a16="http://schemas.microsoft.com/office/drawing/2014/main" id="{715B8000-65A2-8BA8-5771-AE8103260E9C}"/>
              </a:ext>
            </a:extLst>
          </p:cNvPr>
          <p:cNvSpPr/>
          <p:nvPr/>
        </p:nvSpPr>
        <p:spPr>
          <a:xfrm>
            <a:off x="6777892" y="6298792"/>
            <a:ext cx="860951" cy="680414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x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59D948B-565D-8D54-71B3-CD84E0C96396}"/>
              </a:ext>
            </a:extLst>
          </p:cNvPr>
          <p:cNvSpPr/>
          <p:nvPr/>
        </p:nvSpPr>
        <p:spPr>
          <a:xfrm>
            <a:off x="4792542" y="6979206"/>
            <a:ext cx="6827958" cy="5974794"/>
          </a:xfrm>
          <a:custGeom>
            <a:avLst/>
            <a:gdLst>
              <a:gd name="connsiteX0" fmla="*/ 1264595 w 3560323"/>
              <a:gd name="connsiteY0" fmla="*/ 0 h 3891063"/>
              <a:gd name="connsiteX1" fmla="*/ 1264595 w 3560323"/>
              <a:gd name="connsiteY1" fmla="*/ 0 h 3891063"/>
              <a:gd name="connsiteX2" fmla="*/ 1108953 w 3560323"/>
              <a:gd name="connsiteY2" fmla="*/ 155642 h 3891063"/>
              <a:gd name="connsiteX3" fmla="*/ 1031132 w 3560323"/>
              <a:gd name="connsiteY3" fmla="*/ 214008 h 3891063"/>
              <a:gd name="connsiteX4" fmla="*/ 953310 w 3560323"/>
              <a:gd name="connsiteY4" fmla="*/ 291829 h 3891063"/>
              <a:gd name="connsiteX5" fmla="*/ 797668 w 3560323"/>
              <a:gd name="connsiteY5" fmla="*/ 428017 h 3891063"/>
              <a:gd name="connsiteX6" fmla="*/ 758757 w 3560323"/>
              <a:gd name="connsiteY6" fmla="*/ 486382 h 3891063"/>
              <a:gd name="connsiteX7" fmla="*/ 700391 w 3560323"/>
              <a:gd name="connsiteY7" fmla="*/ 564204 h 3891063"/>
              <a:gd name="connsiteX8" fmla="*/ 583659 w 3560323"/>
              <a:gd name="connsiteY8" fmla="*/ 700391 h 3891063"/>
              <a:gd name="connsiteX9" fmla="*/ 544749 w 3560323"/>
              <a:gd name="connsiteY9" fmla="*/ 758757 h 3891063"/>
              <a:gd name="connsiteX10" fmla="*/ 525293 w 3560323"/>
              <a:gd name="connsiteY10" fmla="*/ 817123 h 3891063"/>
              <a:gd name="connsiteX11" fmla="*/ 466927 w 3560323"/>
              <a:gd name="connsiteY11" fmla="*/ 875489 h 3891063"/>
              <a:gd name="connsiteX12" fmla="*/ 389106 w 3560323"/>
              <a:gd name="connsiteY12" fmla="*/ 972765 h 3891063"/>
              <a:gd name="connsiteX13" fmla="*/ 350195 w 3560323"/>
              <a:gd name="connsiteY13" fmla="*/ 1031131 h 3891063"/>
              <a:gd name="connsiteX14" fmla="*/ 252919 w 3560323"/>
              <a:gd name="connsiteY14" fmla="*/ 1147863 h 3891063"/>
              <a:gd name="connsiteX15" fmla="*/ 214008 w 3560323"/>
              <a:gd name="connsiteY15" fmla="*/ 1264595 h 3891063"/>
              <a:gd name="connsiteX16" fmla="*/ 175098 w 3560323"/>
              <a:gd name="connsiteY16" fmla="*/ 1322961 h 3891063"/>
              <a:gd name="connsiteX17" fmla="*/ 136187 w 3560323"/>
              <a:gd name="connsiteY17" fmla="*/ 1439693 h 3891063"/>
              <a:gd name="connsiteX18" fmla="*/ 97276 w 3560323"/>
              <a:gd name="connsiteY18" fmla="*/ 1575880 h 3891063"/>
              <a:gd name="connsiteX19" fmla="*/ 77821 w 3560323"/>
              <a:gd name="connsiteY19" fmla="*/ 1634246 h 3891063"/>
              <a:gd name="connsiteX20" fmla="*/ 19455 w 3560323"/>
              <a:gd name="connsiteY20" fmla="*/ 1906621 h 3891063"/>
              <a:gd name="connsiteX21" fmla="*/ 0 w 3560323"/>
              <a:gd name="connsiteY21" fmla="*/ 2101174 h 3891063"/>
              <a:gd name="connsiteX22" fmla="*/ 19455 w 3560323"/>
              <a:gd name="connsiteY22" fmla="*/ 2568102 h 3891063"/>
              <a:gd name="connsiteX23" fmla="*/ 38910 w 3560323"/>
              <a:gd name="connsiteY23" fmla="*/ 2626468 h 3891063"/>
              <a:gd name="connsiteX24" fmla="*/ 58366 w 3560323"/>
              <a:gd name="connsiteY24" fmla="*/ 2723744 h 3891063"/>
              <a:gd name="connsiteX25" fmla="*/ 77821 w 3560323"/>
              <a:gd name="connsiteY25" fmla="*/ 2859931 h 3891063"/>
              <a:gd name="connsiteX26" fmla="*/ 116732 w 3560323"/>
              <a:gd name="connsiteY26" fmla="*/ 2976663 h 3891063"/>
              <a:gd name="connsiteX27" fmla="*/ 136187 w 3560323"/>
              <a:gd name="connsiteY27" fmla="*/ 3035029 h 3891063"/>
              <a:gd name="connsiteX28" fmla="*/ 194553 w 3560323"/>
              <a:gd name="connsiteY28" fmla="*/ 3210127 h 3891063"/>
              <a:gd name="connsiteX29" fmla="*/ 214008 w 3560323"/>
              <a:gd name="connsiteY29" fmla="*/ 3268493 h 3891063"/>
              <a:gd name="connsiteX30" fmla="*/ 252919 w 3560323"/>
              <a:gd name="connsiteY30" fmla="*/ 3326859 h 3891063"/>
              <a:gd name="connsiteX31" fmla="*/ 272374 w 3560323"/>
              <a:gd name="connsiteY31" fmla="*/ 3385225 h 3891063"/>
              <a:gd name="connsiteX32" fmla="*/ 408561 w 3560323"/>
              <a:gd name="connsiteY32" fmla="*/ 3560323 h 3891063"/>
              <a:gd name="connsiteX33" fmla="*/ 525293 w 3560323"/>
              <a:gd name="connsiteY33" fmla="*/ 3638144 h 3891063"/>
              <a:gd name="connsiteX34" fmla="*/ 583659 w 3560323"/>
              <a:gd name="connsiteY34" fmla="*/ 3657600 h 3891063"/>
              <a:gd name="connsiteX35" fmla="*/ 700391 w 3560323"/>
              <a:gd name="connsiteY35" fmla="*/ 3754876 h 3891063"/>
              <a:gd name="connsiteX36" fmla="*/ 817123 w 3560323"/>
              <a:gd name="connsiteY36" fmla="*/ 3793787 h 3891063"/>
              <a:gd name="connsiteX37" fmla="*/ 953310 w 3560323"/>
              <a:gd name="connsiteY37" fmla="*/ 3832697 h 3891063"/>
              <a:gd name="connsiteX38" fmla="*/ 1070042 w 3560323"/>
              <a:gd name="connsiteY38" fmla="*/ 3852153 h 3891063"/>
              <a:gd name="connsiteX39" fmla="*/ 1206230 w 3560323"/>
              <a:gd name="connsiteY39" fmla="*/ 3871608 h 3891063"/>
              <a:gd name="connsiteX40" fmla="*/ 1498059 w 3560323"/>
              <a:gd name="connsiteY40" fmla="*/ 3891063 h 3891063"/>
              <a:gd name="connsiteX41" fmla="*/ 2003898 w 3560323"/>
              <a:gd name="connsiteY41" fmla="*/ 3871608 h 3891063"/>
              <a:gd name="connsiteX42" fmla="*/ 2062264 w 3560323"/>
              <a:gd name="connsiteY42" fmla="*/ 3852153 h 3891063"/>
              <a:gd name="connsiteX43" fmla="*/ 2178995 w 3560323"/>
              <a:gd name="connsiteY43" fmla="*/ 3832697 h 3891063"/>
              <a:gd name="connsiteX44" fmla="*/ 2373549 w 3560323"/>
              <a:gd name="connsiteY44" fmla="*/ 3774331 h 3891063"/>
              <a:gd name="connsiteX45" fmla="*/ 2490281 w 3560323"/>
              <a:gd name="connsiteY45" fmla="*/ 3696510 h 3891063"/>
              <a:gd name="connsiteX46" fmla="*/ 2548647 w 3560323"/>
              <a:gd name="connsiteY46" fmla="*/ 3657600 h 3891063"/>
              <a:gd name="connsiteX47" fmla="*/ 2607012 w 3560323"/>
              <a:gd name="connsiteY47" fmla="*/ 3638144 h 3891063"/>
              <a:gd name="connsiteX48" fmla="*/ 2743200 w 3560323"/>
              <a:gd name="connsiteY48" fmla="*/ 3560323 h 3891063"/>
              <a:gd name="connsiteX49" fmla="*/ 2879387 w 3560323"/>
              <a:gd name="connsiteY49" fmla="*/ 3463046 h 3891063"/>
              <a:gd name="connsiteX50" fmla="*/ 2937753 w 3560323"/>
              <a:gd name="connsiteY50" fmla="*/ 3424136 h 3891063"/>
              <a:gd name="connsiteX51" fmla="*/ 3015574 w 3560323"/>
              <a:gd name="connsiteY51" fmla="*/ 3346314 h 3891063"/>
              <a:gd name="connsiteX52" fmla="*/ 3210127 w 3560323"/>
              <a:gd name="connsiteY52" fmla="*/ 3210127 h 3891063"/>
              <a:gd name="connsiteX53" fmla="*/ 3326859 w 3560323"/>
              <a:gd name="connsiteY53" fmla="*/ 3112851 h 3891063"/>
              <a:gd name="connsiteX54" fmla="*/ 3404681 w 3560323"/>
              <a:gd name="connsiteY54" fmla="*/ 2996119 h 3891063"/>
              <a:gd name="connsiteX55" fmla="*/ 3424136 w 3560323"/>
              <a:gd name="connsiteY55" fmla="*/ 2937753 h 3891063"/>
              <a:gd name="connsiteX56" fmla="*/ 3501957 w 3560323"/>
              <a:gd name="connsiteY56" fmla="*/ 2821021 h 3891063"/>
              <a:gd name="connsiteX57" fmla="*/ 3560323 w 3560323"/>
              <a:gd name="connsiteY57" fmla="*/ 2626468 h 3891063"/>
              <a:gd name="connsiteX58" fmla="*/ 3540868 w 3560323"/>
              <a:gd name="connsiteY58" fmla="*/ 2023353 h 3891063"/>
              <a:gd name="connsiteX59" fmla="*/ 3501957 w 3560323"/>
              <a:gd name="connsiteY59" fmla="*/ 1906621 h 3891063"/>
              <a:gd name="connsiteX60" fmla="*/ 3482502 w 3560323"/>
              <a:gd name="connsiteY60" fmla="*/ 1848255 h 3891063"/>
              <a:gd name="connsiteX61" fmla="*/ 3463047 w 3560323"/>
              <a:gd name="connsiteY61" fmla="*/ 1789889 h 3891063"/>
              <a:gd name="connsiteX62" fmla="*/ 3424136 w 3560323"/>
              <a:gd name="connsiteY62" fmla="*/ 1731523 h 3891063"/>
              <a:gd name="connsiteX63" fmla="*/ 3346315 w 3560323"/>
              <a:gd name="connsiteY63" fmla="*/ 1614791 h 3891063"/>
              <a:gd name="connsiteX64" fmla="*/ 3229583 w 3560323"/>
              <a:gd name="connsiteY64" fmla="*/ 1439693 h 3891063"/>
              <a:gd name="connsiteX65" fmla="*/ 3190672 w 3560323"/>
              <a:gd name="connsiteY65" fmla="*/ 1381327 h 3891063"/>
              <a:gd name="connsiteX66" fmla="*/ 3132306 w 3560323"/>
              <a:gd name="connsiteY66" fmla="*/ 1342417 h 3891063"/>
              <a:gd name="connsiteX67" fmla="*/ 2996119 w 3560323"/>
              <a:gd name="connsiteY67" fmla="*/ 1167319 h 3891063"/>
              <a:gd name="connsiteX68" fmla="*/ 2937753 w 3560323"/>
              <a:gd name="connsiteY68" fmla="*/ 1108953 h 3891063"/>
              <a:gd name="connsiteX69" fmla="*/ 2898842 w 3560323"/>
              <a:gd name="connsiteY69" fmla="*/ 1050587 h 3891063"/>
              <a:gd name="connsiteX70" fmla="*/ 2782110 w 3560323"/>
              <a:gd name="connsiteY70" fmla="*/ 953310 h 3891063"/>
              <a:gd name="connsiteX71" fmla="*/ 2684834 w 3560323"/>
              <a:gd name="connsiteY71" fmla="*/ 856034 h 3891063"/>
              <a:gd name="connsiteX72" fmla="*/ 2645923 w 3560323"/>
              <a:gd name="connsiteY72" fmla="*/ 797668 h 3891063"/>
              <a:gd name="connsiteX73" fmla="*/ 2529191 w 3560323"/>
              <a:gd name="connsiteY73" fmla="*/ 719846 h 3891063"/>
              <a:gd name="connsiteX74" fmla="*/ 2451370 w 3560323"/>
              <a:gd name="connsiteY74" fmla="*/ 661480 h 3891063"/>
              <a:gd name="connsiteX75" fmla="*/ 2393004 w 3560323"/>
              <a:gd name="connsiteY75" fmla="*/ 603114 h 3891063"/>
              <a:gd name="connsiteX76" fmla="*/ 2276272 w 3560323"/>
              <a:gd name="connsiteY76" fmla="*/ 525293 h 3891063"/>
              <a:gd name="connsiteX77" fmla="*/ 2120630 w 3560323"/>
              <a:gd name="connsiteY77" fmla="*/ 350195 h 3891063"/>
              <a:gd name="connsiteX78" fmla="*/ 2062264 w 3560323"/>
              <a:gd name="connsiteY78" fmla="*/ 291829 h 3891063"/>
              <a:gd name="connsiteX79" fmla="*/ 1945532 w 3560323"/>
              <a:gd name="connsiteY79" fmla="*/ 214008 h 3891063"/>
              <a:gd name="connsiteX80" fmla="*/ 1887166 w 3560323"/>
              <a:gd name="connsiteY80" fmla="*/ 175097 h 3891063"/>
              <a:gd name="connsiteX81" fmla="*/ 1770434 w 3560323"/>
              <a:gd name="connsiteY81" fmla="*/ 136187 h 3891063"/>
              <a:gd name="connsiteX82" fmla="*/ 1712068 w 3560323"/>
              <a:gd name="connsiteY82" fmla="*/ 97276 h 3891063"/>
              <a:gd name="connsiteX83" fmla="*/ 1517515 w 3560323"/>
              <a:gd name="connsiteY83" fmla="*/ 58365 h 3891063"/>
              <a:gd name="connsiteX84" fmla="*/ 1342417 w 3560323"/>
              <a:gd name="connsiteY84" fmla="*/ 19455 h 3891063"/>
              <a:gd name="connsiteX85" fmla="*/ 1264595 w 3560323"/>
              <a:gd name="connsiteY85" fmla="*/ 0 h 389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560323" h="3891063">
                <a:moveTo>
                  <a:pt x="1264595" y="0"/>
                </a:moveTo>
                <a:lnTo>
                  <a:pt x="1264595" y="0"/>
                </a:lnTo>
                <a:cubicBezTo>
                  <a:pt x="1212714" y="51881"/>
                  <a:pt x="1163038" y="106064"/>
                  <a:pt x="1108953" y="155642"/>
                </a:cubicBezTo>
                <a:cubicBezTo>
                  <a:pt x="1085050" y="177553"/>
                  <a:pt x="1055535" y="192656"/>
                  <a:pt x="1031132" y="214008"/>
                </a:cubicBezTo>
                <a:cubicBezTo>
                  <a:pt x="1003523" y="238165"/>
                  <a:pt x="980919" y="267672"/>
                  <a:pt x="953310" y="291829"/>
                </a:cubicBezTo>
                <a:cubicBezTo>
                  <a:pt x="851095" y="381267"/>
                  <a:pt x="892812" y="317015"/>
                  <a:pt x="797668" y="428017"/>
                </a:cubicBezTo>
                <a:cubicBezTo>
                  <a:pt x="782451" y="445770"/>
                  <a:pt x="772348" y="467355"/>
                  <a:pt x="758757" y="486382"/>
                </a:cubicBezTo>
                <a:cubicBezTo>
                  <a:pt x="739910" y="512768"/>
                  <a:pt x="721493" y="539584"/>
                  <a:pt x="700391" y="564204"/>
                </a:cubicBezTo>
                <a:cubicBezTo>
                  <a:pt x="579183" y="705614"/>
                  <a:pt x="705572" y="529712"/>
                  <a:pt x="583659" y="700391"/>
                </a:cubicBezTo>
                <a:cubicBezTo>
                  <a:pt x="570068" y="719418"/>
                  <a:pt x="555206" y="737843"/>
                  <a:pt x="544749" y="758757"/>
                </a:cubicBezTo>
                <a:cubicBezTo>
                  <a:pt x="535578" y="777100"/>
                  <a:pt x="536669" y="800060"/>
                  <a:pt x="525293" y="817123"/>
                </a:cubicBezTo>
                <a:cubicBezTo>
                  <a:pt x="510031" y="840016"/>
                  <a:pt x="486382" y="856034"/>
                  <a:pt x="466927" y="875489"/>
                </a:cubicBezTo>
                <a:cubicBezTo>
                  <a:pt x="429052" y="989115"/>
                  <a:pt x="477107" y="884765"/>
                  <a:pt x="389106" y="972765"/>
                </a:cubicBezTo>
                <a:cubicBezTo>
                  <a:pt x="372572" y="989299"/>
                  <a:pt x="365164" y="1013168"/>
                  <a:pt x="350195" y="1031131"/>
                </a:cubicBezTo>
                <a:cubicBezTo>
                  <a:pt x="225362" y="1180931"/>
                  <a:pt x="349528" y="1002951"/>
                  <a:pt x="252919" y="1147863"/>
                </a:cubicBezTo>
                <a:cubicBezTo>
                  <a:pt x="239949" y="1186774"/>
                  <a:pt x="236759" y="1230468"/>
                  <a:pt x="214008" y="1264595"/>
                </a:cubicBezTo>
                <a:cubicBezTo>
                  <a:pt x="201038" y="1284050"/>
                  <a:pt x="184594" y="1301594"/>
                  <a:pt x="175098" y="1322961"/>
                </a:cubicBezTo>
                <a:cubicBezTo>
                  <a:pt x="158440" y="1360441"/>
                  <a:pt x="149157" y="1400782"/>
                  <a:pt x="136187" y="1439693"/>
                </a:cubicBezTo>
                <a:cubicBezTo>
                  <a:pt x="89545" y="1579618"/>
                  <a:pt x="146129" y="1404898"/>
                  <a:pt x="97276" y="1575880"/>
                </a:cubicBezTo>
                <a:cubicBezTo>
                  <a:pt x="91642" y="1595599"/>
                  <a:pt x="83455" y="1614527"/>
                  <a:pt x="77821" y="1634246"/>
                </a:cubicBezTo>
                <a:cubicBezTo>
                  <a:pt x="58790" y="1700858"/>
                  <a:pt x="22890" y="1872269"/>
                  <a:pt x="19455" y="1906621"/>
                </a:cubicBezTo>
                <a:lnTo>
                  <a:pt x="0" y="2101174"/>
                </a:lnTo>
                <a:cubicBezTo>
                  <a:pt x="6485" y="2256817"/>
                  <a:pt x="7948" y="2412750"/>
                  <a:pt x="19455" y="2568102"/>
                </a:cubicBezTo>
                <a:cubicBezTo>
                  <a:pt x="20970" y="2588554"/>
                  <a:pt x="33936" y="2606573"/>
                  <a:pt x="38910" y="2626468"/>
                </a:cubicBezTo>
                <a:cubicBezTo>
                  <a:pt x="46930" y="2658548"/>
                  <a:pt x="52930" y="2691126"/>
                  <a:pt x="58366" y="2723744"/>
                </a:cubicBezTo>
                <a:cubicBezTo>
                  <a:pt x="65905" y="2768977"/>
                  <a:pt x="67510" y="2815249"/>
                  <a:pt x="77821" y="2859931"/>
                </a:cubicBezTo>
                <a:cubicBezTo>
                  <a:pt x="87044" y="2899896"/>
                  <a:pt x="103762" y="2937752"/>
                  <a:pt x="116732" y="2976663"/>
                </a:cubicBezTo>
                <a:lnTo>
                  <a:pt x="136187" y="3035029"/>
                </a:lnTo>
                <a:lnTo>
                  <a:pt x="194553" y="3210127"/>
                </a:lnTo>
                <a:cubicBezTo>
                  <a:pt x="201038" y="3229582"/>
                  <a:pt x="202632" y="3251430"/>
                  <a:pt x="214008" y="3268493"/>
                </a:cubicBezTo>
                <a:lnTo>
                  <a:pt x="252919" y="3326859"/>
                </a:lnTo>
                <a:cubicBezTo>
                  <a:pt x="259404" y="3346314"/>
                  <a:pt x="262415" y="3367298"/>
                  <a:pt x="272374" y="3385225"/>
                </a:cubicBezTo>
                <a:cubicBezTo>
                  <a:pt x="304355" y="3442791"/>
                  <a:pt x="353077" y="3517169"/>
                  <a:pt x="408561" y="3560323"/>
                </a:cubicBezTo>
                <a:cubicBezTo>
                  <a:pt x="445475" y="3589034"/>
                  <a:pt x="480928" y="3623355"/>
                  <a:pt x="525293" y="3638144"/>
                </a:cubicBezTo>
                <a:lnTo>
                  <a:pt x="583659" y="3657600"/>
                </a:lnTo>
                <a:cubicBezTo>
                  <a:pt x="620311" y="3694251"/>
                  <a:pt x="651637" y="3733207"/>
                  <a:pt x="700391" y="3754876"/>
                </a:cubicBezTo>
                <a:cubicBezTo>
                  <a:pt x="737871" y="3771534"/>
                  <a:pt x="778212" y="3780817"/>
                  <a:pt x="817123" y="3793787"/>
                </a:cubicBezTo>
                <a:cubicBezTo>
                  <a:pt x="872750" y="3812329"/>
                  <a:pt x="892239" y="3820483"/>
                  <a:pt x="953310" y="3832697"/>
                </a:cubicBezTo>
                <a:cubicBezTo>
                  <a:pt x="991991" y="3840433"/>
                  <a:pt x="1031053" y="3846155"/>
                  <a:pt x="1070042" y="3852153"/>
                </a:cubicBezTo>
                <a:cubicBezTo>
                  <a:pt x="1115366" y="3859126"/>
                  <a:pt x="1160561" y="3867456"/>
                  <a:pt x="1206230" y="3871608"/>
                </a:cubicBezTo>
                <a:cubicBezTo>
                  <a:pt x="1303322" y="3880434"/>
                  <a:pt x="1400783" y="3884578"/>
                  <a:pt x="1498059" y="3891063"/>
                </a:cubicBezTo>
                <a:cubicBezTo>
                  <a:pt x="1666672" y="3884578"/>
                  <a:pt x="1835560" y="3883217"/>
                  <a:pt x="2003898" y="3871608"/>
                </a:cubicBezTo>
                <a:cubicBezTo>
                  <a:pt x="2024357" y="3870197"/>
                  <a:pt x="2042245" y="3856602"/>
                  <a:pt x="2062264" y="3852153"/>
                </a:cubicBezTo>
                <a:cubicBezTo>
                  <a:pt x="2100772" y="3843596"/>
                  <a:pt x="2140314" y="3840433"/>
                  <a:pt x="2178995" y="3832697"/>
                </a:cubicBezTo>
                <a:cubicBezTo>
                  <a:pt x="2217839" y="3824928"/>
                  <a:pt x="2352275" y="3788514"/>
                  <a:pt x="2373549" y="3774331"/>
                </a:cubicBezTo>
                <a:lnTo>
                  <a:pt x="2490281" y="3696510"/>
                </a:lnTo>
                <a:cubicBezTo>
                  <a:pt x="2509736" y="3683540"/>
                  <a:pt x="2526465" y="3664994"/>
                  <a:pt x="2548647" y="3657600"/>
                </a:cubicBezTo>
                <a:lnTo>
                  <a:pt x="2607012" y="3638144"/>
                </a:lnTo>
                <a:cubicBezTo>
                  <a:pt x="2795195" y="3497008"/>
                  <a:pt x="2594650" y="3634598"/>
                  <a:pt x="2743200" y="3560323"/>
                </a:cubicBezTo>
                <a:cubicBezTo>
                  <a:pt x="2773766" y="3545040"/>
                  <a:pt x="2858825" y="3477733"/>
                  <a:pt x="2879387" y="3463046"/>
                </a:cubicBezTo>
                <a:cubicBezTo>
                  <a:pt x="2898414" y="3449455"/>
                  <a:pt x="2920000" y="3439353"/>
                  <a:pt x="2937753" y="3424136"/>
                </a:cubicBezTo>
                <a:cubicBezTo>
                  <a:pt x="2965607" y="3400261"/>
                  <a:pt x="2986928" y="3369231"/>
                  <a:pt x="3015574" y="3346314"/>
                </a:cubicBezTo>
                <a:cubicBezTo>
                  <a:pt x="3183023" y="3212354"/>
                  <a:pt x="3078436" y="3323006"/>
                  <a:pt x="3210127" y="3210127"/>
                </a:cubicBezTo>
                <a:cubicBezTo>
                  <a:pt x="3341197" y="3097781"/>
                  <a:pt x="3197865" y="3198846"/>
                  <a:pt x="3326859" y="3112851"/>
                </a:cubicBezTo>
                <a:cubicBezTo>
                  <a:pt x="3352800" y="3073940"/>
                  <a:pt x="3389893" y="3040484"/>
                  <a:pt x="3404681" y="2996119"/>
                </a:cubicBezTo>
                <a:cubicBezTo>
                  <a:pt x="3411166" y="2976664"/>
                  <a:pt x="3414177" y="2955680"/>
                  <a:pt x="3424136" y="2937753"/>
                </a:cubicBezTo>
                <a:cubicBezTo>
                  <a:pt x="3446847" y="2896873"/>
                  <a:pt x="3487169" y="2865386"/>
                  <a:pt x="3501957" y="2821021"/>
                </a:cubicBezTo>
                <a:cubicBezTo>
                  <a:pt x="3549324" y="2678922"/>
                  <a:pt x="3530920" y="2744080"/>
                  <a:pt x="3560323" y="2626468"/>
                </a:cubicBezTo>
                <a:cubicBezTo>
                  <a:pt x="3553838" y="2425430"/>
                  <a:pt x="3557124" y="2223838"/>
                  <a:pt x="3540868" y="2023353"/>
                </a:cubicBezTo>
                <a:cubicBezTo>
                  <a:pt x="3537553" y="1982472"/>
                  <a:pt x="3514927" y="1945532"/>
                  <a:pt x="3501957" y="1906621"/>
                </a:cubicBezTo>
                <a:lnTo>
                  <a:pt x="3482502" y="1848255"/>
                </a:lnTo>
                <a:cubicBezTo>
                  <a:pt x="3476017" y="1828800"/>
                  <a:pt x="3474423" y="1806952"/>
                  <a:pt x="3463047" y="1789889"/>
                </a:cubicBezTo>
                <a:lnTo>
                  <a:pt x="3424136" y="1731523"/>
                </a:lnTo>
                <a:cubicBezTo>
                  <a:pt x="3386929" y="1619900"/>
                  <a:pt x="3431326" y="1724090"/>
                  <a:pt x="3346315" y="1614791"/>
                </a:cubicBezTo>
                <a:cubicBezTo>
                  <a:pt x="3346295" y="1614766"/>
                  <a:pt x="3249047" y="1468890"/>
                  <a:pt x="3229583" y="1439693"/>
                </a:cubicBezTo>
                <a:cubicBezTo>
                  <a:pt x="3216613" y="1420238"/>
                  <a:pt x="3210127" y="1394297"/>
                  <a:pt x="3190672" y="1381327"/>
                </a:cubicBezTo>
                <a:lnTo>
                  <a:pt x="3132306" y="1342417"/>
                </a:lnTo>
                <a:cubicBezTo>
                  <a:pt x="3095450" y="1231847"/>
                  <a:pt x="3127352" y="1298552"/>
                  <a:pt x="2996119" y="1167319"/>
                </a:cubicBezTo>
                <a:cubicBezTo>
                  <a:pt x="2976664" y="1147864"/>
                  <a:pt x="2953015" y="1131846"/>
                  <a:pt x="2937753" y="1108953"/>
                </a:cubicBezTo>
                <a:cubicBezTo>
                  <a:pt x="2924783" y="1089498"/>
                  <a:pt x="2915376" y="1067121"/>
                  <a:pt x="2898842" y="1050587"/>
                </a:cubicBezTo>
                <a:cubicBezTo>
                  <a:pt x="2745812" y="897557"/>
                  <a:pt x="2941462" y="1144534"/>
                  <a:pt x="2782110" y="953310"/>
                </a:cubicBezTo>
                <a:cubicBezTo>
                  <a:pt x="2701047" y="856034"/>
                  <a:pt x="2791838" y="927369"/>
                  <a:pt x="2684834" y="856034"/>
                </a:cubicBezTo>
                <a:cubicBezTo>
                  <a:pt x="2671864" y="836579"/>
                  <a:pt x="2663520" y="813065"/>
                  <a:pt x="2645923" y="797668"/>
                </a:cubicBezTo>
                <a:cubicBezTo>
                  <a:pt x="2610729" y="766873"/>
                  <a:pt x="2566603" y="747905"/>
                  <a:pt x="2529191" y="719846"/>
                </a:cubicBezTo>
                <a:cubicBezTo>
                  <a:pt x="2503251" y="700391"/>
                  <a:pt x="2475989" y="682582"/>
                  <a:pt x="2451370" y="661480"/>
                </a:cubicBezTo>
                <a:cubicBezTo>
                  <a:pt x="2430480" y="643574"/>
                  <a:pt x="2414722" y="620006"/>
                  <a:pt x="2393004" y="603114"/>
                </a:cubicBezTo>
                <a:cubicBezTo>
                  <a:pt x="2356090" y="574403"/>
                  <a:pt x="2276272" y="525293"/>
                  <a:pt x="2276272" y="525293"/>
                </a:cubicBezTo>
                <a:cubicBezTo>
                  <a:pt x="2206837" y="421142"/>
                  <a:pt x="2253894" y="483460"/>
                  <a:pt x="2120630" y="350195"/>
                </a:cubicBezTo>
                <a:cubicBezTo>
                  <a:pt x="2101175" y="330740"/>
                  <a:pt x="2085157" y="307091"/>
                  <a:pt x="2062264" y="291829"/>
                </a:cubicBezTo>
                <a:lnTo>
                  <a:pt x="1945532" y="214008"/>
                </a:lnTo>
                <a:cubicBezTo>
                  <a:pt x="1926077" y="201038"/>
                  <a:pt x="1909349" y="182491"/>
                  <a:pt x="1887166" y="175097"/>
                </a:cubicBezTo>
                <a:lnTo>
                  <a:pt x="1770434" y="136187"/>
                </a:lnTo>
                <a:cubicBezTo>
                  <a:pt x="1750979" y="123217"/>
                  <a:pt x="1732982" y="107733"/>
                  <a:pt x="1712068" y="97276"/>
                </a:cubicBezTo>
                <a:cubicBezTo>
                  <a:pt x="1654992" y="68738"/>
                  <a:pt x="1573842" y="68606"/>
                  <a:pt x="1517515" y="58365"/>
                </a:cubicBezTo>
                <a:cubicBezTo>
                  <a:pt x="1427186" y="41941"/>
                  <a:pt x="1441707" y="30487"/>
                  <a:pt x="1342417" y="19455"/>
                </a:cubicBezTo>
                <a:cubicBezTo>
                  <a:pt x="1316635" y="16590"/>
                  <a:pt x="1277565" y="3243"/>
                  <a:pt x="1264595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9DD692-B447-A6E2-816E-9E46B6F6DECF}"/>
              </a:ext>
            </a:extLst>
          </p:cNvPr>
          <p:cNvSpPr/>
          <p:nvPr/>
        </p:nvSpPr>
        <p:spPr>
          <a:xfrm>
            <a:off x="9109893" y="8303427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!!star1">
            <a:extLst>
              <a:ext uri="{FF2B5EF4-FFF2-40B4-BE49-F238E27FC236}">
                <a16:creationId xmlns:a16="http://schemas.microsoft.com/office/drawing/2014/main" id="{6B16D6D7-FE12-A40C-880F-7A35E1030929}"/>
              </a:ext>
            </a:extLst>
          </p:cNvPr>
          <p:cNvSpPr/>
          <p:nvPr/>
        </p:nvSpPr>
        <p:spPr>
          <a:xfrm>
            <a:off x="8512188" y="8237924"/>
            <a:ext cx="860951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runbox30">
                <a:extLst>
                  <a:ext uri="{FF2B5EF4-FFF2-40B4-BE49-F238E27FC236}">
                    <a16:creationId xmlns:a16="http://schemas.microsoft.com/office/drawing/2014/main" id="{929EDBD0-737E-F3BD-3E47-E7170C223D8E}"/>
                  </a:ext>
                </a:extLst>
              </p:cNvPr>
              <p:cNvSpPr/>
              <p:nvPr/>
            </p:nvSpPr>
            <p:spPr>
              <a:xfrm>
                <a:off x="5878495" y="9693233"/>
                <a:ext cx="1940418" cy="86264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2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!!runbox30">
                <a:extLst>
                  <a:ext uri="{FF2B5EF4-FFF2-40B4-BE49-F238E27FC236}">
                    <a16:creationId xmlns:a16="http://schemas.microsoft.com/office/drawing/2014/main" id="{929EDBD0-737E-F3BD-3E47-E7170C223D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495" y="9693233"/>
                <a:ext cx="1940418" cy="862648"/>
              </a:xfrm>
              <a:prstGeom prst="roundRect">
                <a:avLst/>
              </a:prstGeom>
              <a:blipFill>
                <a:blip r:embed="rId12"/>
                <a:stretch>
                  <a:fillRect b="-8861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7FFEDF-8746-271C-A060-BAA95AFE9AA9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7512760" y="6879562"/>
            <a:ext cx="1125511" cy="1480899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6DD1D890-ABBB-CCB3-68F6-6E755C24D7D8}"/>
              </a:ext>
            </a:extLst>
          </p:cNvPr>
          <p:cNvSpPr/>
          <p:nvPr/>
        </p:nvSpPr>
        <p:spPr>
          <a:xfrm>
            <a:off x="7697032" y="9044230"/>
            <a:ext cx="3352212" cy="3164134"/>
          </a:xfrm>
          <a:custGeom>
            <a:avLst/>
            <a:gdLst>
              <a:gd name="connsiteX0" fmla="*/ 1264595 w 3560323"/>
              <a:gd name="connsiteY0" fmla="*/ 0 h 3891063"/>
              <a:gd name="connsiteX1" fmla="*/ 1264595 w 3560323"/>
              <a:gd name="connsiteY1" fmla="*/ 0 h 3891063"/>
              <a:gd name="connsiteX2" fmla="*/ 1108953 w 3560323"/>
              <a:gd name="connsiteY2" fmla="*/ 155642 h 3891063"/>
              <a:gd name="connsiteX3" fmla="*/ 1031132 w 3560323"/>
              <a:gd name="connsiteY3" fmla="*/ 214008 h 3891063"/>
              <a:gd name="connsiteX4" fmla="*/ 953310 w 3560323"/>
              <a:gd name="connsiteY4" fmla="*/ 291829 h 3891063"/>
              <a:gd name="connsiteX5" fmla="*/ 797668 w 3560323"/>
              <a:gd name="connsiteY5" fmla="*/ 428017 h 3891063"/>
              <a:gd name="connsiteX6" fmla="*/ 758757 w 3560323"/>
              <a:gd name="connsiteY6" fmla="*/ 486382 h 3891063"/>
              <a:gd name="connsiteX7" fmla="*/ 700391 w 3560323"/>
              <a:gd name="connsiteY7" fmla="*/ 564204 h 3891063"/>
              <a:gd name="connsiteX8" fmla="*/ 583659 w 3560323"/>
              <a:gd name="connsiteY8" fmla="*/ 700391 h 3891063"/>
              <a:gd name="connsiteX9" fmla="*/ 544749 w 3560323"/>
              <a:gd name="connsiteY9" fmla="*/ 758757 h 3891063"/>
              <a:gd name="connsiteX10" fmla="*/ 525293 w 3560323"/>
              <a:gd name="connsiteY10" fmla="*/ 817123 h 3891063"/>
              <a:gd name="connsiteX11" fmla="*/ 466927 w 3560323"/>
              <a:gd name="connsiteY11" fmla="*/ 875489 h 3891063"/>
              <a:gd name="connsiteX12" fmla="*/ 389106 w 3560323"/>
              <a:gd name="connsiteY12" fmla="*/ 972765 h 3891063"/>
              <a:gd name="connsiteX13" fmla="*/ 350195 w 3560323"/>
              <a:gd name="connsiteY13" fmla="*/ 1031131 h 3891063"/>
              <a:gd name="connsiteX14" fmla="*/ 252919 w 3560323"/>
              <a:gd name="connsiteY14" fmla="*/ 1147863 h 3891063"/>
              <a:gd name="connsiteX15" fmla="*/ 214008 w 3560323"/>
              <a:gd name="connsiteY15" fmla="*/ 1264595 h 3891063"/>
              <a:gd name="connsiteX16" fmla="*/ 175098 w 3560323"/>
              <a:gd name="connsiteY16" fmla="*/ 1322961 h 3891063"/>
              <a:gd name="connsiteX17" fmla="*/ 136187 w 3560323"/>
              <a:gd name="connsiteY17" fmla="*/ 1439693 h 3891063"/>
              <a:gd name="connsiteX18" fmla="*/ 97276 w 3560323"/>
              <a:gd name="connsiteY18" fmla="*/ 1575880 h 3891063"/>
              <a:gd name="connsiteX19" fmla="*/ 77821 w 3560323"/>
              <a:gd name="connsiteY19" fmla="*/ 1634246 h 3891063"/>
              <a:gd name="connsiteX20" fmla="*/ 19455 w 3560323"/>
              <a:gd name="connsiteY20" fmla="*/ 1906621 h 3891063"/>
              <a:gd name="connsiteX21" fmla="*/ 0 w 3560323"/>
              <a:gd name="connsiteY21" fmla="*/ 2101174 h 3891063"/>
              <a:gd name="connsiteX22" fmla="*/ 19455 w 3560323"/>
              <a:gd name="connsiteY22" fmla="*/ 2568102 h 3891063"/>
              <a:gd name="connsiteX23" fmla="*/ 38910 w 3560323"/>
              <a:gd name="connsiteY23" fmla="*/ 2626468 h 3891063"/>
              <a:gd name="connsiteX24" fmla="*/ 58366 w 3560323"/>
              <a:gd name="connsiteY24" fmla="*/ 2723744 h 3891063"/>
              <a:gd name="connsiteX25" fmla="*/ 77821 w 3560323"/>
              <a:gd name="connsiteY25" fmla="*/ 2859931 h 3891063"/>
              <a:gd name="connsiteX26" fmla="*/ 116732 w 3560323"/>
              <a:gd name="connsiteY26" fmla="*/ 2976663 h 3891063"/>
              <a:gd name="connsiteX27" fmla="*/ 136187 w 3560323"/>
              <a:gd name="connsiteY27" fmla="*/ 3035029 h 3891063"/>
              <a:gd name="connsiteX28" fmla="*/ 194553 w 3560323"/>
              <a:gd name="connsiteY28" fmla="*/ 3210127 h 3891063"/>
              <a:gd name="connsiteX29" fmla="*/ 214008 w 3560323"/>
              <a:gd name="connsiteY29" fmla="*/ 3268493 h 3891063"/>
              <a:gd name="connsiteX30" fmla="*/ 252919 w 3560323"/>
              <a:gd name="connsiteY30" fmla="*/ 3326859 h 3891063"/>
              <a:gd name="connsiteX31" fmla="*/ 272374 w 3560323"/>
              <a:gd name="connsiteY31" fmla="*/ 3385225 h 3891063"/>
              <a:gd name="connsiteX32" fmla="*/ 408561 w 3560323"/>
              <a:gd name="connsiteY32" fmla="*/ 3560323 h 3891063"/>
              <a:gd name="connsiteX33" fmla="*/ 525293 w 3560323"/>
              <a:gd name="connsiteY33" fmla="*/ 3638144 h 3891063"/>
              <a:gd name="connsiteX34" fmla="*/ 583659 w 3560323"/>
              <a:gd name="connsiteY34" fmla="*/ 3657600 h 3891063"/>
              <a:gd name="connsiteX35" fmla="*/ 700391 w 3560323"/>
              <a:gd name="connsiteY35" fmla="*/ 3754876 h 3891063"/>
              <a:gd name="connsiteX36" fmla="*/ 817123 w 3560323"/>
              <a:gd name="connsiteY36" fmla="*/ 3793787 h 3891063"/>
              <a:gd name="connsiteX37" fmla="*/ 953310 w 3560323"/>
              <a:gd name="connsiteY37" fmla="*/ 3832697 h 3891063"/>
              <a:gd name="connsiteX38" fmla="*/ 1070042 w 3560323"/>
              <a:gd name="connsiteY38" fmla="*/ 3852153 h 3891063"/>
              <a:gd name="connsiteX39" fmla="*/ 1206230 w 3560323"/>
              <a:gd name="connsiteY39" fmla="*/ 3871608 h 3891063"/>
              <a:gd name="connsiteX40" fmla="*/ 1498059 w 3560323"/>
              <a:gd name="connsiteY40" fmla="*/ 3891063 h 3891063"/>
              <a:gd name="connsiteX41" fmla="*/ 2003898 w 3560323"/>
              <a:gd name="connsiteY41" fmla="*/ 3871608 h 3891063"/>
              <a:gd name="connsiteX42" fmla="*/ 2062264 w 3560323"/>
              <a:gd name="connsiteY42" fmla="*/ 3852153 h 3891063"/>
              <a:gd name="connsiteX43" fmla="*/ 2178995 w 3560323"/>
              <a:gd name="connsiteY43" fmla="*/ 3832697 h 3891063"/>
              <a:gd name="connsiteX44" fmla="*/ 2373549 w 3560323"/>
              <a:gd name="connsiteY44" fmla="*/ 3774331 h 3891063"/>
              <a:gd name="connsiteX45" fmla="*/ 2490281 w 3560323"/>
              <a:gd name="connsiteY45" fmla="*/ 3696510 h 3891063"/>
              <a:gd name="connsiteX46" fmla="*/ 2548647 w 3560323"/>
              <a:gd name="connsiteY46" fmla="*/ 3657600 h 3891063"/>
              <a:gd name="connsiteX47" fmla="*/ 2607012 w 3560323"/>
              <a:gd name="connsiteY47" fmla="*/ 3638144 h 3891063"/>
              <a:gd name="connsiteX48" fmla="*/ 2743200 w 3560323"/>
              <a:gd name="connsiteY48" fmla="*/ 3560323 h 3891063"/>
              <a:gd name="connsiteX49" fmla="*/ 2879387 w 3560323"/>
              <a:gd name="connsiteY49" fmla="*/ 3463046 h 3891063"/>
              <a:gd name="connsiteX50" fmla="*/ 2937753 w 3560323"/>
              <a:gd name="connsiteY50" fmla="*/ 3424136 h 3891063"/>
              <a:gd name="connsiteX51" fmla="*/ 3015574 w 3560323"/>
              <a:gd name="connsiteY51" fmla="*/ 3346314 h 3891063"/>
              <a:gd name="connsiteX52" fmla="*/ 3210127 w 3560323"/>
              <a:gd name="connsiteY52" fmla="*/ 3210127 h 3891063"/>
              <a:gd name="connsiteX53" fmla="*/ 3326859 w 3560323"/>
              <a:gd name="connsiteY53" fmla="*/ 3112851 h 3891063"/>
              <a:gd name="connsiteX54" fmla="*/ 3404681 w 3560323"/>
              <a:gd name="connsiteY54" fmla="*/ 2996119 h 3891063"/>
              <a:gd name="connsiteX55" fmla="*/ 3424136 w 3560323"/>
              <a:gd name="connsiteY55" fmla="*/ 2937753 h 3891063"/>
              <a:gd name="connsiteX56" fmla="*/ 3501957 w 3560323"/>
              <a:gd name="connsiteY56" fmla="*/ 2821021 h 3891063"/>
              <a:gd name="connsiteX57" fmla="*/ 3560323 w 3560323"/>
              <a:gd name="connsiteY57" fmla="*/ 2626468 h 3891063"/>
              <a:gd name="connsiteX58" fmla="*/ 3540868 w 3560323"/>
              <a:gd name="connsiteY58" fmla="*/ 2023353 h 3891063"/>
              <a:gd name="connsiteX59" fmla="*/ 3501957 w 3560323"/>
              <a:gd name="connsiteY59" fmla="*/ 1906621 h 3891063"/>
              <a:gd name="connsiteX60" fmla="*/ 3482502 w 3560323"/>
              <a:gd name="connsiteY60" fmla="*/ 1848255 h 3891063"/>
              <a:gd name="connsiteX61" fmla="*/ 3463047 w 3560323"/>
              <a:gd name="connsiteY61" fmla="*/ 1789889 h 3891063"/>
              <a:gd name="connsiteX62" fmla="*/ 3424136 w 3560323"/>
              <a:gd name="connsiteY62" fmla="*/ 1731523 h 3891063"/>
              <a:gd name="connsiteX63" fmla="*/ 3346315 w 3560323"/>
              <a:gd name="connsiteY63" fmla="*/ 1614791 h 3891063"/>
              <a:gd name="connsiteX64" fmla="*/ 3229583 w 3560323"/>
              <a:gd name="connsiteY64" fmla="*/ 1439693 h 3891063"/>
              <a:gd name="connsiteX65" fmla="*/ 3190672 w 3560323"/>
              <a:gd name="connsiteY65" fmla="*/ 1381327 h 3891063"/>
              <a:gd name="connsiteX66" fmla="*/ 3132306 w 3560323"/>
              <a:gd name="connsiteY66" fmla="*/ 1342417 h 3891063"/>
              <a:gd name="connsiteX67" fmla="*/ 2996119 w 3560323"/>
              <a:gd name="connsiteY67" fmla="*/ 1167319 h 3891063"/>
              <a:gd name="connsiteX68" fmla="*/ 2937753 w 3560323"/>
              <a:gd name="connsiteY68" fmla="*/ 1108953 h 3891063"/>
              <a:gd name="connsiteX69" fmla="*/ 2898842 w 3560323"/>
              <a:gd name="connsiteY69" fmla="*/ 1050587 h 3891063"/>
              <a:gd name="connsiteX70" fmla="*/ 2782110 w 3560323"/>
              <a:gd name="connsiteY70" fmla="*/ 953310 h 3891063"/>
              <a:gd name="connsiteX71" fmla="*/ 2684834 w 3560323"/>
              <a:gd name="connsiteY71" fmla="*/ 856034 h 3891063"/>
              <a:gd name="connsiteX72" fmla="*/ 2645923 w 3560323"/>
              <a:gd name="connsiteY72" fmla="*/ 797668 h 3891063"/>
              <a:gd name="connsiteX73" fmla="*/ 2529191 w 3560323"/>
              <a:gd name="connsiteY73" fmla="*/ 719846 h 3891063"/>
              <a:gd name="connsiteX74" fmla="*/ 2451370 w 3560323"/>
              <a:gd name="connsiteY74" fmla="*/ 661480 h 3891063"/>
              <a:gd name="connsiteX75" fmla="*/ 2393004 w 3560323"/>
              <a:gd name="connsiteY75" fmla="*/ 603114 h 3891063"/>
              <a:gd name="connsiteX76" fmla="*/ 2276272 w 3560323"/>
              <a:gd name="connsiteY76" fmla="*/ 525293 h 3891063"/>
              <a:gd name="connsiteX77" fmla="*/ 2120630 w 3560323"/>
              <a:gd name="connsiteY77" fmla="*/ 350195 h 3891063"/>
              <a:gd name="connsiteX78" fmla="*/ 2062264 w 3560323"/>
              <a:gd name="connsiteY78" fmla="*/ 291829 h 3891063"/>
              <a:gd name="connsiteX79" fmla="*/ 1945532 w 3560323"/>
              <a:gd name="connsiteY79" fmla="*/ 214008 h 3891063"/>
              <a:gd name="connsiteX80" fmla="*/ 1887166 w 3560323"/>
              <a:gd name="connsiteY80" fmla="*/ 175097 h 3891063"/>
              <a:gd name="connsiteX81" fmla="*/ 1770434 w 3560323"/>
              <a:gd name="connsiteY81" fmla="*/ 136187 h 3891063"/>
              <a:gd name="connsiteX82" fmla="*/ 1712068 w 3560323"/>
              <a:gd name="connsiteY82" fmla="*/ 97276 h 3891063"/>
              <a:gd name="connsiteX83" fmla="*/ 1517515 w 3560323"/>
              <a:gd name="connsiteY83" fmla="*/ 58365 h 3891063"/>
              <a:gd name="connsiteX84" fmla="*/ 1342417 w 3560323"/>
              <a:gd name="connsiteY84" fmla="*/ 19455 h 3891063"/>
              <a:gd name="connsiteX85" fmla="*/ 1264595 w 3560323"/>
              <a:gd name="connsiteY85" fmla="*/ 0 h 389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560323" h="3891063">
                <a:moveTo>
                  <a:pt x="1264595" y="0"/>
                </a:moveTo>
                <a:lnTo>
                  <a:pt x="1264595" y="0"/>
                </a:lnTo>
                <a:cubicBezTo>
                  <a:pt x="1212714" y="51881"/>
                  <a:pt x="1163038" y="106064"/>
                  <a:pt x="1108953" y="155642"/>
                </a:cubicBezTo>
                <a:cubicBezTo>
                  <a:pt x="1085050" y="177553"/>
                  <a:pt x="1055535" y="192656"/>
                  <a:pt x="1031132" y="214008"/>
                </a:cubicBezTo>
                <a:cubicBezTo>
                  <a:pt x="1003523" y="238165"/>
                  <a:pt x="980919" y="267672"/>
                  <a:pt x="953310" y="291829"/>
                </a:cubicBezTo>
                <a:cubicBezTo>
                  <a:pt x="851095" y="381267"/>
                  <a:pt x="892812" y="317015"/>
                  <a:pt x="797668" y="428017"/>
                </a:cubicBezTo>
                <a:cubicBezTo>
                  <a:pt x="782451" y="445770"/>
                  <a:pt x="772348" y="467355"/>
                  <a:pt x="758757" y="486382"/>
                </a:cubicBezTo>
                <a:cubicBezTo>
                  <a:pt x="739910" y="512768"/>
                  <a:pt x="721493" y="539584"/>
                  <a:pt x="700391" y="564204"/>
                </a:cubicBezTo>
                <a:cubicBezTo>
                  <a:pt x="579183" y="705614"/>
                  <a:pt x="705572" y="529712"/>
                  <a:pt x="583659" y="700391"/>
                </a:cubicBezTo>
                <a:cubicBezTo>
                  <a:pt x="570068" y="719418"/>
                  <a:pt x="555206" y="737843"/>
                  <a:pt x="544749" y="758757"/>
                </a:cubicBezTo>
                <a:cubicBezTo>
                  <a:pt x="535578" y="777100"/>
                  <a:pt x="536669" y="800060"/>
                  <a:pt x="525293" y="817123"/>
                </a:cubicBezTo>
                <a:cubicBezTo>
                  <a:pt x="510031" y="840016"/>
                  <a:pt x="486382" y="856034"/>
                  <a:pt x="466927" y="875489"/>
                </a:cubicBezTo>
                <a:cubicBezTo>
                  <a:pt x="429052" y="989115"/>
                  <a:pt x="477107" y="884765"/>
                  <a:pt x="389106" y="972765"/>
                </a:cubicBezTo>
                <a:cubicBezTo>
                  <a:pt x="372572" y="989299"/>
                  <a:pt x="365164" y="1013168"/>
                  <a:pt x="350195" y="1031131"/>
                </a:cubicBezTo>
                <a:cubicBezTo>
                  <a:pt x="225362" y="1180931"/>
                  <a:pt x="349528" y="1002951"/>
                  <a:pt x="252919" y="1147863"/>
                </a:cubicBezTo>
                <a:cubicBezTo>
                  <a:pt x="239949" y="1186774"/>
                  <a:pt x="236759" y="1230468"/>
                  <a:pt x="214008" y="1264595"/>
                </a:cubicBezTo>
                <a:cubicBezTo>
                  <a:pt x="201038" y="1284050"/>
                  <a:pt x="184594" y="1301594"/>
                  <a:pt x="175098" y="1322961"/>
                </a:cubicBezTo>
                <a:cubicBezTo>
                  <a:pt x="158440" y="1360441"/>
                  <a:pt x="149157" y="1400782"/>
                  <a:pt x="136187" y="1439693"/>
                </a:cubicBezTo>
                <a:cubicBezTo>
                  <a:pt x="89545" y="1579618"/>
                  <a:pt x="146129" y="1404898"/>
                  <a:pt x="97276" y="1575880"/>
                </a:cubicBezTo>
                <a:cubicBezTo>
                  <a:pt x="91642" y="1595599"/>
                  <a:pt x="83455" y="1614527"/>
                  <a:pt x="77821" y="1634246"/>
                </a:cubicBezTo>
                <a:cubicBezTo>
                  <a:pt x="58790" y="1700858"/>
                  <a:pt x="22890" y="1872269"/>
                  <a:pt x="19455" y="1906621"/>
                </a:cubicBezTo>
                <a:lnTo>
                  <a:pt x="0" y="2101174"/>
                </a:lnTo>
                <a:cubicBezTo>
                  <a:pt x="6485" y="2256817"/>
                  <a:pt x="7948" y="2412750"/>
                  <a:pt x="19455" y="2568102"/>
                </a:cubicBezTo>
                <a:cubicBezTo>
                  <a:pt x="20970" y="2588554"/>
                  <a:pt x="33936" y="2606573"/>
                  <a:pt x="38910" y="2626468"/>
                </a:cubicBezTo>
                <a:cubicBezTo>
                  <a:pt x="46930" y="2658548"/>
                  <a:pt x="52930" y="2691126"/>
                  <a:pt x="58366" y="2723744"/>
                </a:cubicBezTo>
                <a:cubicBezTo>
                  <a:pt x="65905" y="2768977"/>
                  <a:pt x="67510" y="2815249"/>
                  <a:pt x="77821" y="2859931"/>
                </a:cubicBezTo>
                <a:cubicBezTo>
                  <a:pt x="87044" y="2899896"/>
                  <a:pt x="103762" y="2937752"/>
                  <a:pt x="116732" y="2976663"/>
                </a:cubicBezTo>
                <a:lnTo>
                  <a:pt x="136187" y="3035029"/>
                </a:lnTo>
                <a:lnTo>
                  <a:pt x="194553" y="3210127"/>
                </a:lnTo>
                <a:cubicBezTo>
                  <a:pt x="201038" y="3229582"/>
                  <a:pt x="202632" y="3251430"/>
                  <a:pt x="214008" y="3268493"/>
                </a:cubicBezTo>
                <a:lnTo>
                  <a:pt x="252919" y="3326859"/>
                </a:lnTo>
                <a:cubicBezTo>
                  <a:pt x="259404" y="3346314"/>
                  <a:pt x="262415" y="3367298"/>
                  <a:pt x="272374" y="3385225"/>
                </a:cubicBezTo>
                <a:cubicBezTo>
                  <a:pt x="304355" y="3442791"/>
                  <a:pt x="353077" y="3517169"/>
                  <a:pt x="408561" y="3560323"/>
                </a:cubicBezTo>
                <a:cubicBezTo>
                  <a:pt x="445475" y="3589034"/>
                  <a:pt x="480928" y="3623355"/>
                  <a:pt x="525293" y="3638144"/>
                </a:cubicBezTo>
                <a:lnTo>
                  <a:pt x="583659" y="3657600"/>
                </a:lnTo>
                <a:cubicBezTo>
                  <a:pt x="620311" y="3694251"/>
                  <a:pt x="651637" y="3733207"/>
                  <a:pt x="700391" y="3754876"/>
                </a:cubicBezTo>
                <a:cubicBezTo>
                  <a:pt x="737871" y="3771534"/>
                  <a:pt x="778212" y="3780817"/>
                  <a:pt x="817123" y="3793787"/>
                </a:cubicBezTo>
                <a:cubicBezTo>
                  <a:pt x="872750" y="3812329"/>
                  <a:pt x="892239" y="3820483"/>
                  <a:pt x="953310" y="3832697"/>
                </a:cubicBezTo>
                <a:cubicBezTo>
                  <a:pt x="991991" y="3840433"/>
                  <a:pt x="1031053" y="3846155"/>
                  <a:pt x="1070042" y="3852153"/>
                </a:cubicBezTo>
                <a:cubicBezTo>
                  <a:pt x="1115366" y="3859126"/>
                  <a:pt x="1160561" y="3867456"/>
                  <a:pt x="1206230" y="3871608"/>
                </a:cubicBezTo>
                <a:cubicBezTo>
                  <a:pt x="1303322" y="3880434"/>
                  <a:pt x="1400783" y="3884578"/>
                  <a:pt x="1498059" y="3891063"/>
                </a:cubicBezTo>
                <a:cubicBezTo>
                  <a:pt x="1666672" y="3884578"/>
                  <a:pt x="1835560" y="3883217"/>
                  <a:pt x="2003898" y="3871608"/>
                </a:cubicBezTo>
                <a:cubicBezTo>
                  <a:pt x="2024357" y="3870197"/>
                  <a:pt x="2042245" y="3856602"/>
                  <a:pt x="2062264" y="3852153"/>
                </a:cubicBezTo>
                <a:cubicBezTo>
                  <a:pt x="2100772" y="3843596"/>
                  <a:pt x="2140314" y="3840433"/>
                  <a:pt x="2178995" y="3832697"/>
                </a:cubicBezTo>
                <a:cubicBezTo>
                  <a:pt x="2217839" y="3824928"/>
                  <a:pt x="2352275" y="3788514"/>
                  <a:pt x="2373549" y="3774331"/>
                </a:cubicBezTo>
                <a:lnTo>
                  <a:pt x="2490281" y="3696510"/>
                </a:lnTo>
                <a:cubicBezTo>
                  <a:pt x="2509736" y="3683540"/>
                  <a:pt x="2526465" y="3664994"/>
                  <a:pt x="2548647" y="3657600"/>
                </a:cubicBezTo>
                <a:lnTo>
                  <a:pt x="2607012" y="3638144"/>
                </a:lnTo>
                <a:cubicBezTo>
                  <a:pt x="2795195" y="3497008"/>
                  <a:pt x="2594650" y="3634598"/>
                  <a:pt x="2743200" y="3560323"/>
                </a:cubicBezTo>
                <a:cubicBezTo>
                  <a:pt x="2773766" y="3545040"/>
                  <a:pt x="2858825" y="3477733"/>
                  <a:pt x="2879387" y="3463046"/>
                </a:cubicBezTo>
                <a:cubicBezTo>
                  <a:pt x="2898414" y="3449455"/>
                  <a:pt x="2920000" y="3439353"/>
                  <a:pt x="2937753" y="3424136"/>
                </a:cubicBezTo>
                <a:cubicBezTo>
                  <a:pt x="2965607" y="3400261"/>
                  <a:pt x="2986928" y="3369231"/>
                  <a:pt x="3015574" y="3346314"/>
                </a:cubicBezTo>
                <a:cubicBezTo>
                  <a:pt x="3183023" y="3212354"/>
                  <a:pt x="3078436" y="3323006"/>
                  <a:pt x="3210127" y="3210127"/>
                </a:cubicBezTo>
                <a:cubicBezTo>
                  <a:pt x="3341197" y="3097781"/>
                  <a:pt x="3197865" y="3198846"/>
                  <a:pt x="3326859" y="3112851"/>
                </a:cubicBezTo>
                <a:cubicBezTo>
                  <a:pt x="3352800" y="3073940"/>
                  <a:pt x="3389893" y="3040484"/>
                  <a:pt x="3404681" y="2996119"/>
                </a:cubicBezTo>
                <a:cubicBezTo>
                  <a:pt x="3411166" y="2976664"/>
                  <a:pt x="3414177" y="2955680"/>
                  <a:pt x="3424136" y="2937753"/>
                </a:cubicBezTo>
                <a:cubicBezTo>
                  <a:pt x="3446847" y="2896873"/>
                  <a:pt x="3487169" y="2865386"/>
                  <a:pt x="3501957" y="2821021"/>
                </a:cubicBezTo>
                <a:cubicBezTo>
                  <a:pt x="3549324" y="2678922"/>
                  <a:pt x="3530920" y="2744080"/>
                  <a:pt x="3560323" y="2626468"/>
                </a:cubicBezTo>
                <a:cubicBezTo>
                  <a:pt x="3553838" y="2425430"/>
                  <a:pt x="3557124" y="2223838"/>
                  <a:pt x="3540868" y="2023353"/>
                </a:cubicBezTo>
                <a:cubicBezTo>
                  <a:pt x="3537553" y="1982472"/>
                  <a:pt x="3514927" y="1945532"/>
                  <a:pt x="3501957" y="1906621"/>
                </a:cubicBezTo>
                <a:lnTo>
                  <a:pt x="3482502" y="1848255"/>
                </a:lnTo>
                <a:cubicBezTo>
                  <a:pt x="3476017" y="1828800"/>
                  <a:pt x="3474423" y="1806952"/>
                  <a:pt x="3463047" y="1789889"/>
                </a:cubicBezTo>
                <a:lnTo>
                  <a:pt x="3424136" y="1731523"/>
                </a:lnTo>
                <a:cubicBezTo>
                  <a:pt x="3386929" y="1619900"/>
                  <a:pt x="3431326" y="1724090"/>
                  <a:pt x="3346315" y="1614791"/>
                </a:cubicBezTo>
                <a:cubicBezTo>
                  <a:pt x="3346295" y="1614766"/>
                  <a:pt x="3249047" y="1468890"/>
                  <a:pt x="3229583" y="1439693"/>
                </a:cubicBezTo>
                <a:cubicBezTo>
                  <a:pt x="3216613" y="1420238"/>
                  <a:pt x="3210127" y="1394297"/>
                  <a:pt x="3190672" y="1381327"/>
                </a:cubicBezTo>
                <a:lnTo>
                  <a:pt x="3132306" y="1342417"/>
                </a:lnTo>
                <a:cubicBezTo>
                  <a:pt x="3095450" y="1231847"/>
                  <a:pt x="3127352" y="1298552"/>
                  <a:pt x="2996119" y="1167319"/>
                </a:cubicBezTo>
                <a:cubicBezTo>
                  <a:pt x="2976664" y="1147864"/>
                  <a:pt x="2953015" y="1131846"/>
                  <a:pt x="2937753" y="1108953"/>
                </a:cubicBezTo>
                <a:cubicBezTo>
                  <a:pt x="2924783" y="1089498"/>
                  <a:pt x="2915376" y="1067121"/>
                  <a:pt x="2898842" y="1050587"/>
                </a:cubicBezTo>
                <a:cubicBezTo>
                  <a:pt x="2745812" y="897557"/>
                  <a:pt x="2941462" y="1144534"/>
                  <a:pt x="2782110" y="953310"/>
                </a:cubicBezTo>
                <a:cubicBezTo>
                  <a:pt x="2701047" y="856034"/>
                  <a:pt x="2791838" y="927369"/>
                  <a:pt x="2684834" y="856034"/>
                </a:cubicBezTo>
                <a:cubicBezTo>
                  <a:pt x="2671864" y="836579"/>
                  <a:pt x="2663520" y="813065"/>
                  <a:pt x="2645923" y="797668"/>
                </a:cubicBezTo>
                <a:cubicBezTo>
                  <a:pt x="2610729" y="766873"/>
                  <a:pt x="2566603" y="747905"/>
                  <a:pt x="2529191" y="719846"/>
                </a:cubicBezTo>
                <a:cubicBezTo>
                  <a:pt x="2503251" y="700391"/>
                  <a:pt x="2475989" y="682582"/>
                  <a:pt x="2451370" y="661480"/>
                </a:cubicBezTo>
                <a:cubicBezTo>
                  <a:pt x="2430480" y="643574"/>
                  <a:pt x="2414722" y="620006"/>
                  <a:pt x="2393004" y="603114"/>
                </a:cubicBezTo>
                <a:cubicBezTo>
                  <a:pt x="2356090" y="574403"/>
                  <a:pt x="2276272" y="525293"/>
                  <a:pt x="2276272" y="525293"/>
                </a:cubicBezTo>
                <a:cubicBezTo>
                  <a:pt x="2206837" y="421142"/>
                  <a:pt x="2253894" y="483460"/>
                  <a:pt x="2120630" y="350195"/>
                </a:cubicBezTo>
                <a:cubicBezTo>
                  <a:pt x="2101175" y="330740"/>
                  <a:pt x="2085157" y="307091"/>
                  <a:pt x="2062264" y="291829"/>
                </a:cubicBezTo>
                <a:lnTo>
                  <a:pt x="1945532" y="214008"/>
                </a:lnTo>
                <a:cubicBezTo>
                  <a:pt x="1926077" y="201038"/>
                  <a:pt x="1909349" y="182491"/>
                  <a:pt x="1887166" y="175097"/>
                </a:cubicBezTo>
                <a:lnTo>
                  <a:pt x="1770434" y="136187"/>
                </a:lnTo>
                <a:cubicBezTo>
                  <a:pt x="1750979" y="123217"/>
                  <a:pt x="1732982" y="107733"/>
                  <a:pt x="1712068" y="97276"/>
                </a:cubicBezTo>
                <a:cubicBezTo>
                  <a:pt x="1654992" y="68738"/>
                  <a:pt x="1573842" y="68606"/>
                  <a:pt x="1517515" y="58365"/>
                </a:cubicBezTo>
                <a:cubicBezTo>
                  <a:pt x="1427186" y="41941"/>
                  <a:pt x="1441707" y="30487"/>
                  <a:pt x="1342417" y="19455"/>
                </a:cubicBezTo>
                <a:cubicBezTo>
                  <a:pt x="1316635" y="16590"/>
                  <a:pt x="1277565" y="3243"/>
                  <a:pt x="1264595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  <a:alpha val="6731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!!star1">
            <a:extLst>
              <a:ext uri="{FF2B5EF4-FFF2-40B4-BE49-F238E27FC236}">
                <a16:creationId xmlns:a16="http://schemas.microsoft.com/office/drawing/2014/main" id="{0AAC59A4-B251-26E4-9BE2-D00843E67BD8}"/>
              </a:ext>
            </a:extLst>
          </p:cNvPr>
          <p:cNvSpPr/>
          <p:nvPr/>
        </p:nvSpPr>
        <p:spPr>
          <a:xfrm>
            <a:off x="1302154" y="3866125"/>
            <a:ext cx="860951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p:sp>
        <p:nvSpPr>
          <p:cNvPr id="10" name="!!box4">
            <a:extLst>
              <a:ext uri="{FF2B5EF4-FFF2-40B4-BE49-F238E27FC236}">
                <a16:creationId xmlns:a16="http://schemas.microsoft.com/office/drawing/2014/main" id="{7E013032-779E-1BA7-F36B-26235C1F151D}"/>
              </a:ext>
            </a:extLst>
          </p:cNvPr>
          <p:cNvSpPr/>
          <p:nvPr/>
        </p:nvSpPr>
        <p:spPr>
          <a:xfrm>
            <a:off x="17793055" y="1618685"/>
            <a:ext cx="6275887" cy="2095859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us see now how nodes are partitioned into buckets.</a:t>
            </a:r>
          </a:p>
        </p:txBody>
      </p:sp>
    </p:spTree>
    <p:extLst>
      <p:ext uri="{BB962C8B-B14F-4D97-AF65-F5344CB8AC3E}">
        <p14:creationId xmlns:p14="http://schemas.microsoft.com/office/powerpoint/2010/main" val="3748997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E48DF3A-88F2-4E4F-A0FD-A41E727BC456}"/>
              </a:ext>
            </a:extLst>
          </p:cNvPr>
          <p:cNvSpPr/>
          <p:nvPr/>
        </p:nvSpPr>
        <p:spPr>
          <a:xfrm>
            <a:off x="852280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6" name="!!c">
            <a:extLst>
              <a:ext uri="{FF2B5EF4-FFF2-40B4-BE49-F238E27FC236}">
                <a16:creationId xmlns:a16="http://schemas.microsoft.com/office/drawing/2014/main" id="{92BF9C17-EC94-F658-687E-8428046AF234}"/>
              </a:ext>
            </a:extLst>
          </p:cNvPr>
          <p:cNvSpPr/>
          <p:nvPr/>
        </p:nvSpPr>
        <p:spPr>
          <a:xfrm>
            <a:off x="2606082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/>
              <p:nvPr/>
            </p:nvSpPr>
            <p:spPr>
              <a:xfrm>
                <a:off x="1280716" y="5160921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716" y="5160921"/>
                <a:ext cx="812901" cy="794544"/>
              </a:xfrm>
              <a:prstGeom prst="roundRect">
                <a:avLst/>
              </a:prstGeom>
              <a:blipFill>
                <a:blip r:embed="rId2"/>
                <a:stretch>
                  <a:fillRect l="-31081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/>
              <p:nvPr/>
            </p:nvSpPr>
            <p:spPr>
              <a:xfrm>
                <a:off x="991429" y="1231216"/>
                <a:ext cx="1371600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429" y="1231216"/>
                <a:ext cx="1371600" cy="794544"/>
              </a:xfrm>
              <a:prstGeom prst="roundRect">
                <a:avLst/>
              </a:prstGeom>
              <a:blipFill>
                <a:blip r:embed="rId3"/>
                <a:stretch>
                  <a:fillRect l="-21849" b="-958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29E66D4-AF40-32AD-5E46-C45D16E93BF0}"/>
              </a:ext>
            </a:extLst>
          </p:cNvPr>
          <p:cNvSpPr/>
          <p:nvPr/>
        </p:nvSpPr>
        <p:spPr>
          <a:xfrm>
            <a:off x="4364106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0" name="!!c">
            <a:extLst>
              <a:ext uri="{FF2B5EF4-FFF2-40B4-BE49-F238E27FC236}">
                <a16:creationId xmlns:a16="http://schemas.microsoft.com/office/drawing/2014/main" id="{EE25B44C-510E-8789-FA0F-0829147D90EE}"/>
              </a:ext>
            </a:extLst>
          </p:cNvPr>
          <p:cNvSpPr/>
          <p:nvPr/>
        </p:nvSpPr>
        <p:spPr>
          <a:xfrm>
            <a:off x="6117908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/>
              <p:nvPr/>
            </p:nvSpPr>
            <p:spPr>
              <a:xfrm>
                <a:off x="4792542" y="5160921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542" y="5160921"/>
                <a:ext cx="812901" cy="794544"/>
              </a:xfrm>
              <a:prstGeom prst="roundRect">
                <a:avLst/>
              </a:prstGeom>
              <a:blipFill>
                <a:blip r:embed="rId4"/>
                <a:stretch>
                  <a:fillRect l="-30667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/>
              <p:nvPr/>
            </p:nvSpPr>
            <p:spPr>
              <a:xfrm>
                <a:off x="4364106" y="1184396"/>
                <a:ext cx="1669774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106" y="1184396"/>
                <a:ext cx="1669774" cy="888186"/>
              </a:xfrm>
              <a:prstGeom prst="roundRect">
                <a:avLst/>
              </a:prstGeom>
              <a:blipFill>
                <a:blip r:embed="rId5"/>
                <a:stretch>
                  <a:fillRect l="-15385"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21647E7-207F-84D3-93DE-E519162BD180}"/>
              </a:ext>
            </a:extLst>
          </p:cNvPr>
          <p:cNvSpPr/>
          <p:nvPr/>
        </p:nvSpPr>
        <p:spPr>
          <a:xfrm>
            <a:off x="8048209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4" name="!!c">
            <a:extLst>
              <a:ext uri="{FF2B5EF4-FFF2-40B4-BE49-F238E27FC236}">
                <a16:creationId xmlns:a16="http://schemas.microsoft.com/office/drawing/2014/main" id="{10217B99-6410-D1BF-437D-FEBF168AF857}"/>
              </a:ext>
            </a:extLst>
          </p:cNvPr>
          <p:cNvSpPr/>
          <p:nvPr/>
        </p:nvSpPr>
        <p:spPr>
          <a:xfrm>
            <a:off x="9802011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/>
              <p:nvPr/>
            </p:nvSpPr>
            <p:spPr>
              <a:xfrm>
                <a:off x="8476645" y="5117982"/>
                <a:ext cx="812901" cy="88042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645" y="5117982"/>
                <a:ext cx="812901" cy="880423"/>
              </a:xfrm>
              <a:prstGeom prst="roundRect">
                <a:avLst/>
              </a:prstGeom>
              <a:blipFill>
                <a:blip r:embed="rId6"/>
                <a:stretch>
                  <a:fillRect l="-45333" b="-7500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/>
              <p:nvPr/>
            </p:nvSpPr>
            <p:spPr>
              <a:xfrm>
                <a:off x="8048209" y="1122039"/>
                <a:ext cx="1669774" cy="101290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209" y="1122039"/>
                <a:ext cx="1669774" cy="1012901"/>
              </a:xfrm>
              <a:prstGeom prst="roundRect">
                <a:avLst/>
              </a:prstGeom>
              <a:blipFill>
                <a:blip r:embed="rId7"/>
                <a:stretch>
                  <a:fillRect l="-20280" r="-2098" b="-549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9FC5612-2BF1-F9A0-D526-525506F693F3}"/>
              </a:ext>
            </a:extLst>
          </p:cNvPr>
          <p:cNvSpPr txBox="1"/>
          <p:nvPr/>
        </p:nvSpPr>
        <p:spPr>
          <a:xfrm>
            <a:off x="11791950" y="2599813"/>
            <a:ext cx="2226366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………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0D6B5E7-41AB-9153-2FCE-07E58FFC7B25}"/>
              </a:ext>
            </a:extLst>
          </p:cNvPr>
          <p:cNvSpPr/>
          <p:nvPr/>
        </p:nvSpPr>
        <p:spPr>
          <a:xfrm>
            <a:off x="14516778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/>
              <p:nvPr/>
            </p:nvSpPr>
            <p:spPr>
              <a:xfrm>
                <a:off x="16256785" y="2125882"/>
                <a:ext cx="656590" cy="3014431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vert270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Bucket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𝑟</m:t>
                    </m:r>
                  </m:oMath>
                </a14:m>
                <a:endParaRPr lang="en-US" sz="3600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6785" y="2125882"/>
                <a:ext cx="656590" cy="3014431"/>
              </a:xfrm>
              <a:prstGeom prst="rect">
                <a:avLst/>
              </a:prstGeom>
              <a:blipFill>
                <a:blip r:embed="rId8"/>
                <a:stretch>
                  <a:fillRect l="-6897" r="-27586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/>
              <p:nvPr/>
            </p:nvSpPr>
            <p:spPr>
              <a:xfrm>
                <a:off x="13867255" y="5178501"/>
                <a:ext cx="3166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7255" y="5178501"/>
                <a:ext cx="3166285" cy="143762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/>
              <p:nvPr/>
            </p:nvSpPr>
            <p:spPr>
              <a:xfrm>
                <a:off x="13494855" y="588132"/>
                <a:ext cx="4035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+1 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4855" y="588132"/>
                <a:ext cx="4035285" cy="1437628"/>
              </a:xfrm>
              <a:prstGeom prst="roundRect">
                <a:avLst/>
              </a:prstGeom>
              <a:blipFill>
                <a:blip r:embed="rId10"/>
                <a:stretch>
                  <a:fillRect l="-212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!!box2">
                <a:extLst>
                  <a:ext uri="{FF2B5EF4-FFF2-40B4-BE49-F238E27FC236}">
                    <a16:creationId xmlns:a16="http://schemas.microsoft.com/office/drawing/2014/main" id="{15BFFC22-0BD4-4842-D43B-378243C03EBE}"/>
                  </a:ext>
                </a:extLst>
              </p:cNvPr>
              <p:cNvSpPr/>
              <p:nvPr/>
            </p:nvSpPr>
            <p:spPr>
              <a:xfrm>
                <a:off x="16462430" y="6694074"/>
                <a:ext cx="7921570" cy="44721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nion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,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 b="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 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= 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:</m:t>
                    </m:r>
                  </m:oMath>
                </a14:m>
                <a:endParaRPr lang="en-US" sz="3200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be the root having smaller rank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	if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)+1</a:t>
                </a:r>
              </a:p>
            </p:txBody>
          </p:sp>
        </mc:Choice>
        <mc:Fallback xmlns="">
          <p:sp>
            <p:nvSpPr>
              <p:cNvPr id="84" name="!!box2">
                <a:extLst>
                  <a:ext uri="{FF2B5EF4-FFF2-40B4-BE49-F238E27FC236}">
                    <a16:creationId xmlns:a16="http://schemas.microsoft.com/office/drawing/2014/main" id="{15BFFC22-0BD4-4842-D43B-378243C03E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62430" y="6694074"/>
                <a:ext cx="7921570" cy="447214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!!star1">
            <a:extLst>
              <a:ext uri="{FF2B5EF4-FFF2-40B4-BE49-F238E27FC236}">
                <a16:creationId xmlns:a16="http://schemas.microsoft.com/office/drawing/2014/main" id="{0AAC59A4-B251-26E4-9BE2-D00843E67BD8}"/>
              </a:ext>
            </a:extLst>
          </p:cNvPr>
          <p:cNvSpPr/>
          <p:nvPr/>
        </p:nvSpPr>
        <p:spPr>
          <a:xfrm>
            <a:off x="1302154" y="3866125"/>
            <a:ext cx="860951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p:sp>
        <p:nvSpPr>
          <p:cNvPr id="12" name="!!box5">
            <a:extLst>
              <a:ext uri="{FF2B5EF4-FFF2-40B4-BE49-F238E27FC236}">
                <a16:creationId xmlns:a16="http://schemas.microsoft.com/office/drawing/2014/main" id="{089919F4-1927-FDD2-A99A-9917ABDD642D}"/>
              </a:ext>
            </a:extLst>
          </p:cNvPr>
          <p:cNvSpPr/>
          <p:nvPr/>
        </p:nvSpPr>
        <p:spPr>
          <a:xfrm>
            <a:off x="852280" y="7249128"/>
            <a:ext cx="14925984" cy="1344470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Observation: As soon as a vertex becomes non-root, it occupies its bucket.</a:t>
            </a:r>
          </a:p>
        </p:txBody>
      </p:sp>
      <p:sp>
        <p:nvSpPr>
          <p:cNvPr id="14" name="Candy: A problem on leetcode">
            <a:extLst>
              <a:ext uri="{FF2B5EF4-FFF2-40B4-BE49-F238E27FC236}">
                <a16:creationId xmlns:a16="http://schemas.microsoft.com/office/drawing/2014/main" id="{CCF9E93E-F1CF-6F5B-0BC4-1843C587D338}"/>
              </a:ext>
            </a:extLst>
          </p:cNvPr>
          <p:cNvSpPr/>
          <p:nvPr/>
        </p:nvSpPr>
        <p:spPr>
          <a:xfrm>
            <a:off x="852280" y="9128771"/>
            <a:ext cx="14925984" cy="1431100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/>
              <a:t>Can a node be in two buckets?</a:t>
            </a:r>
            <a:endParaRPr sz="4000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A254DA3-7FA3-8A6C-F04C-8660B893F3A3}"/>
              </a:ext>
            </a:extLst>
          </p:cNvPr>
          <p:cNvSpPr/>
          <p:nvPr/>
        </p:nvSpPr>
        <p:spPr>
          <a:xfrm>
            <a:off x="991430" y="10754526"/>
            <a:ext cx="14786834" cy="14755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No, as the rank of a nodes does not change after it becomes a non-root.</a:t>
            </a:r>
          </a:p>
        </p:txBody>
      </p:sp>
    </p:spTree>
    <p:extLst>
      <p:ext uri="{BB962C8B-B14F-4D97-AF65-F5344CB8AC3E}">
        <p14:creationId xmlns:p14="http://schemas.microsoft.com/office/powerpoint/2010/main" val="1949083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E48DF3A-88F2-4E4F-A0FD-A41E727BC456}"/>
              </a:ext>
            </a:extLst>
          </p:cNvPr>
          <p:cNvSpPr/>
          <p:nvPr/>
        </p:nvSpPr>
        <p:spPr>
          <a:xfrm>
            <a:off x="1252330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6" name="!!c">
            <a:extLst>
              <a:ext uri="{FF2B5EF4-FFF2-40B4-BE49-F238E27FC236}">
                <a16:creationId xmlns:a16="http://schemas.microsoft.com/office/drawing/2014/main" id="{92BF9C17-EC94-F658-687E-8428046AF234}"/>
              </a:ext>
            </a:extLst>
          </p:cNvPr>
          <p:cNvSpPr/>
          <p:nvPr/>
        </p:nvSpPr>
        <p:spPr>
          <a:xfrm>
            <a:off x="3006132" y="6685868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/>
              <p:nvPr/>
            </p:nvSpPr>
            <p:spPr>
              <a:xfrm>
                <a:off x="1680766" y="9760664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766" y="9760664"/>
                <a:ext cx="812901" cy="794544"/>
              </a:xfrm>
              <a:prstGeom prst="roundRect">
                <a:avLst/>
              </a:prstGeom>
              <a:blipFill>
                <a:blip r:embed="rId3"/>
                <a:stretch>
                  <a:fillRect l="-29333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/>
              <p:nvPr/>
            </p:nvSpPr>
            <p:spPr>
              <a:xfrm>
                <a:off x="1391479" y="5830959"/>
                <a:ext cx="1371600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479" y="5830959"/>
                <a:ext cx="1371600" cy="794544"/>
              </a:xfrm>
              <a:prstGeom prst="roundRect">
                <a:avLst/>
              </a:prstGeom>
              <a:blipFill>
                <a:blip r:embed="rId4"/>
                <a:stretch>
                  <a:fillRect l="-21849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29E66D4-AF40-32AD-5E46-C45D16E93BF0}"/>
              </a:ext>
            </a:extLst>
          </p:cNvPr>
          <p:cNvSpPr/>
          <p:nvPr/>
        </p:nvSpPr>
        <p:spPr>
          <a:xfrm>
            <a:off x="4764156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0" name="!!c">
            <a:extLst>
              <a:ext uri="{FF2B5EF4-FFF2-40B4-BE49-F238E27FC236}">
                <a16:creationId xmlns:a16="http://schemas.microsoft.com/office/drawing/2014/main" id="{EE25B44C-510E-8789-FA0F-0829147D90EE}"/>
              </a:ext>
            </a:extLst>
          </p:cNvPr>
          <p:cNvSpPr/>
          <p:nvPr/>
        </p:nvSpPr>
        <p:spPr>
          <a:xfrm>
            <a:off x="6517958" y="6685868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/>
              <p:nvPr/>
            </p:nvSpPr>
            <p:spPr>
              <a:xfrm>
                <a:off x="5192592" y="9760664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592" y="9760664"/>
                <a:ext cx="812901" cy="794544"/>
              </a:xfrm>
              <a:prstGeom prst="roundRect">
                <a:avLst/>
              </a:prstGeom>
              <a:blipFill>
                <a:blip r:embed="rId5"/>
                <a:stretch>
                  <a:fillRect l="-30667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/>
              <p:nvPr/>
            </p:nvSpPr>
            <p:spPr>
              <a:xfrm>
                <a:off x="4764156" y="5784139"/>
                <a:ext cx="1669774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4156" y="5784139"/>
                <a:ext cx="1669774" cy="888186"/>
              </a:xfrm>
              <a:prstGeom prst="roundRect">
                <a:avLst/>
              </a:prstGeom>
              <a:blipFill>
                <a:blip r:embed="rId6"/>
                <a:stretch>
                  <a:fillRect l="-15493"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21647E7-207F-84D3-93DE-E519162BD180}"/>
              </a:ext>
            </a:extLst>
          </p:cNvPr>
          <p:cNvSpPr/>
          <p:nvPr/>
        </p:nvSpPr>
        <p:spPr>
          <a:xfrm>
            <a:off x="8448259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4" name="!!c">
            <a:extLst>
              <a:ext uri="{FF2B5EF4-FFF2-40B4-BE49-F238E27FC236}">
                <a16:creationId xmlns:a16="http://schemas.microsoft.com/office/drawing/2014/main" id="{10217B99-6410-D1BF-437D-FEBF168AF857}"/>
              </a:ext>
            </a:extLst>
          </p:cNvPr>
          <p:cNvSpPr/>
          <p:nvPr/>
        </p:nvSpPr>
        <p:spPr>
          <a:xfrm>
            <a:off x="10202061" y="6685868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/>
              <p:nvPr/>
            </p:nvSpPr>
            <p:spPr>
              <a:xfrm>
                <a:off x="8876695" y="9717725"/>
                <a:ext cx="812901" cy="88042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6695" y="9717725"/>
                <a:ext cx="812901" cy="880423"/>
              </a:xfrm>
              <a:prstGeom prst="roundRect">
                <a:avLst/>
              </a:prstGeom>
              <a:blipFill>
                <a:blip r:embed="rId7"/>
                <a:stretch>
                  <a:fillRect l="-46667" b="-6173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/>
              <p:nvPr/>
            </p:nvSpPr>
            <p:spPr>
              <a:xfrm>
                <a:off x="8448259" y="5721782"/>
                <a:ext cx="1669774" cy="101290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8259" y="5721782"/>
                <a:ext cx="1669774" cy="1012901"/>
              </a:xfrm>
              <a:prstGeom prst="roundRect">
                <a:avLst/>
              </a:prstGeom>
              <a:blipFill>
                <a:blip r:embed="rId8"/>
                <a:stretch>
                  <a:fillRect l="-20979" r="-1399" b="-549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9FC5612-2BF1-F9A0-D526-525506F693F3}"/>
              </a:ext>
            </a:extLst>
          </p:cNvPr>
          <p:cNvSpPr txBox="1"/>
          <p:nvPr/>
        </p:nvSpPr>
        <p:spPr>
          <a:xfrm>
            <a:off x="12192000" y="7199556"/>
            <a:ext cx="2226366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………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0D6B5E7-41AB-9153-2FCE-07E58FFC7B25}"/>
              </a:ext>
            </a:extLst>
          </p:cNvPr>
          <p:cNvSpPr/>
          <p:nvPr/>
        </p:nvSpPr>
        <p:spPr>
          <a:xfrm>
            <a:off x="14916828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/>
              <p:nvPr/>
            </p:nvSpPr>
            <p:spPr>
              <a:xfrm>
                <a:off x="16656835" y="6725625"/>
                <a:ext cx="656590" cy="3014431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vert270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Bucket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𝑟</m:t>
                    </m:r>
                  </m:oMath>
                </a14:m>
                <a:endParaRPr lang="en-US" sz="3600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6835" y="6725625"/>
                <a:ext cx="656590" cy="3014431"/>
              </a:xfrm>
              <a:prstGeom prst="rect">
                <a:avLst/>
              </a:prstGeom>
              <a:blipFill>
                <a:blip r:embed="rId9"/>
                <a:stretch>
                  <a:fillRect l="-6897" r="-27586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/>
              <p:nvPr/>
            </p:nvSpPr>
            <p:spPr>
              <a:xfrm>
                <a:off x="14267305" y="9778244"/>
                <a:ext cx="3166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7305" y="9778244"/>
                <a:ext cx="3166285" cy="143762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/>
              <p:nvPr/>
            </p:nvSpPr>
            <p:spPr>
              <a:xfrm>
                <a:off x="13894905" y="5187875"/>
                <a:ext cx="4035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+1 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4905" y="5187875"/>
                <a:ext cx="4035285" cy="1437628"/>
              </a:xfrm>
              <a:prstGeom prst="roundRect">
                <a:avLst/>
              </a:prstGeom>
              <a:blipFill>
                <a:blip r:embed="rId11"/>
                <a:stretch>
                  <a:fillRect l="-2134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Candy: A problem on leetcode">
            <a:extLst>
              <a:ext uri="{FF2B5EF4-FFF2-40B4-BE49-F238E27FC236}">
                <a16:creationId xmlns:a16="http://schemas.microsoft.com/office/drawing/2014/main" id="{68246809-D3A1-E351-7297-B6245337EA13}"/>
              </a:ext>
            </a:extLst>
          </p:cNvPr>
          <p:cNvSpPr/>
          <p:nvPr/>
        </p:nvSpPr>
        <p:spPr>
          <a:xfrm>
            <a:off x="686771" y="11696768"/>
            <a:ext cx="11505229" cy="1431100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/>
              <a:t>How many nodes are there in the bucket r?</a:t>
            </a:r>
            <a:endParaRPr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E8CC2B28-6643-6A53-C581-2C0CD186C9BF}"/>
                  </a:ext>
                </a:extLst>
              </p:cNvPr>
              <p:cNvSpPr/>
              <p:nvPr/>
            </p:nvSpPr>
            <p:spPr>
              <a:xfrm>
                <a:off x="13305183" y="11435705"/>
                <a:ext cx="4128407" cy="195323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𝑟</m:t>
                              </m:r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+1 </m:t>
                              </m:r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𝑡𝑖𝑚𝑒𝑠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E8CC2B28-6643-6A53-C581-2C0CD186C9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5183" y="11435705"/>
                <a:ext cx="4128407" cy="195323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BD3119B-E184-6354-DA9B-49F519F97207}"/>
                  </a:ext>
                </a:extLst>
              </p:cNvPr>
              <p:cNvSpPr/>
              <p:nvPr/>
            </p:nvSpPr>
            <p:spPr>
              <a:xfrm>
                <a:off x="661435" y="1931467"/>
                <a:ext cx="17243419" cy="2143202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Define a bucket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to contain all non-root nodes with rank between     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b="0" dirty="0">
                    <a:solidFill>
                      <a:srgbClr val="7030A0"/>
                    </a:solidFill>
                    <a:latin typeface="Bradley Hand" pitchFamily="2" charset="77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sz="4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sz="40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p>
                                          <m:sSupPr>
                                            <m:ctrlPr>
                                              <a:rPr lang="en-US" sz="4000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4000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lang="en-US" sz="4000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  <m:sup>
                                        <m:r>
                                          <a:rPr lang="en-US" sz="40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  <m:sup>
                                    <m:r>
                                      <a:rPr lang="en-US" sz="4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sup>
                                <m: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𝑡𝑖𝑚𝑒𝑠</m:t>
                        </m:r>
                      </m:sup>
                    </m:sSup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,</a:t>
                </a:r>
                <a:r>
                  <a:rPr lang="en-US" sz="40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40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40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sz="40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sz="40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p>
                                          <m:sSupPr>
                                            <m:ctrlPr>
                                              <a:rPr lang="en-US" sz="400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400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lang="en-US" sz="400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  <m:sup>
                                        <m:r>
                                          <a:rPr lang="en-US" sz="40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  <m:sup>
                                    <m:r>
                                      <a:rPr lang="en-US" sz="40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sup>
                                <m:r>
                                  <a:rPr lang="en-US" sz="40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  <m:sup>
                            <m:r>
                              <a:rPr lang="en-US" sz="40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sup>
                        <m:r>
                          <a:rPr lang="en-US" sz="4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  <m:r>
                          <a:rPr lang="en-US" sz="4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𝑡𝑖𝑚𝑒𝑠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−1] 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BD3119B-E184-6354-DA9B-49F519F972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35" y="1931467"/>
                <a:ext cx="17243419" cy="2143202"/>
              </a:xfrm>
              <a:prstGeom prst="roundRect">
                <a:avLst>
                  <a:gd name="adj" fmla="val 5932"/>
                </a:avLst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E0D86ED9-9C53-C1FE-E87D-6870DF7B2CA9}"/>
                  </a:ext>
                </a:extLst>
              </p:cNvPr>
              <p:cNvSpPr/>
              <p:nvPr/>
            </p:nvSpPr>
            <p:spPr>
              <a:xfrm>
                <a:off x="686771" y="677971"/>
                <a:ext cx="17243419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E0D86ED9-9C53-C1FE-E87D-6870DF7B2C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71" y="677971"/>
                <a:ext cx="17243419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A545B608-DD11-BCEF-61F1-792DA6D710D1}"/>
                  </a:ext>
                </a:extLst>
              </p:cNvPr>
              <p:cNvSpPr/>
              <p:nvPr/>
            </p:nvSpPr>
            <p:spPr>
              <a:xfrm>
                <a:off x="10171433" y="685376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A545B608-DD11-BCEF-61F1-792DA6D710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1433" y="685376"/>
                <a:ext cx="1467646" cy="668126"/>
              </a:xfrm>
              <a:prstGeom prst="roundRect">
                <a:avLst/>
              </a:prstGeom>
              <a:blipFill>
                <a:blip r:embed="rId15"/>
                <a:stretch>
                  <a:fillRect l="-2381" b="-6250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runbox11">
            <a:extLst>
              <a:ext uri="{FF2B5EF4-FFF2-40B4-BE49-F238E27FC236}">
                <a16:creationId xmlns:a16="http://schemas.microsoft.com/office/drawing/2014/main" id="{67AB7011-52A1-11E5-F80F-EDDDD3E55FB0}"/>
              </a:ext>
            </a:extLst>
          </p:cNvPr>
          <p:cNvSpPr/>
          <p:nvPr/>
        </p:nvSpPr>
        <p:spPr>
          <a:xfrm>
            <a:off x="10171433" y="695166"/>
            <a:ext cx="1467646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runbox13">
                <a:extLst>
                  <a:ext uri="{FF2B5EF4-FFF2-40B4-BE49-F238E27FC236}">
                    <a16:creationId xmlns:a16="http://schemas.microsoft.com/office/drawing/2014/main" id="{61D0D775-C085-47AB-9B87-EECCAE0179D3}"/>
                  </a:ext>
                </a:extLst>
              </p:cNvPr>
              <p:cNvSpPr/>
              <p:nvPr/>
            </p:nvSpPr>
            <p:spPr>
              <a:xfrm>
                <a:off x="10171433" y="695166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!!runbox13">
                <a:extLst>
                  <a:ext uri="{FF2B5EF4-FFF2-40B4-BE49-F238E27FC236}">
                    <a16:creationId xmlns:a16="http://schemas.microsoft.com/office/drawing/2014/main" id="{61D0D775-C085-47AB-9B87-EECCAE017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1433" y="695166"/>
                <a:ext cx="1467646" cy="668126"/>
              </a:xfrm>
              <a:prstGeom prst="roundRect">
                <a:avLst/>
              </a:prstGeom>
              <a:blipFill>
                <a:blip r:embed="rId16"/>
                <a:stretch>
                  <a:fillRect l="-2381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9596996-F16B-FE3C-4291-41C9A9B32EB5}"/>
              </a:ext>
            </a:extLst>
          </p:cNvPr>
          <p:cNvSpPr/>
          <p:nvPr/>
        </p:nvSpPr>
        <p:spPr>
          <a:xfrm>
            <a:off x="19239505" y="6063016"/>
            <a:ext cx="685712" cy="67166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7D9BA7B-784B-8AA9-BB5F-3ECF65EBB4F2}"/>
              </a:ext>
            </a:extLst>
          </p:cNvPr>
          <p:cNvSpPr/>
          <p:nvPr/>
        </p:nvSpPr>
        <p:spPr>
          <a:xfrm>
            <a:off x="20340938" y="5997016"/>
            <a:ext cx="3511289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4B49344-B147-3E46-E47A-C40EB54142CC}"/>
              </a:ext>
            </a:extLst>
          </p:cNvPr>
          <p:cNvSpPr/>
          <p:nvPr/>
        </p:nvSpPr>
        <p:spPr>
          <a:xfrm>
            <a:off x="19268627" y="7071028"/>
            <a:ext cx="656590" cy="7945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6B0C5B5-7B5B-4393-3A25-B1DDEB48E7BB}"/>
              </a:ext>
            </a:extLst>
          </p:cNvPr>
          <p:cNvSpPr/>
          <p:nvPr/>
        </p:nvSpPr>
        <p:spPr>
          <a:xfrm>
            <a:off x="20358920" y="7071028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91057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E48DF3A-88F2-4E4F-A0FD-A41E727BC456}"/>
              </a:ext>
            </a:extLst>
          </p:cNvPr>
          <p:cNvSpPr/>
          <p:nvPr/>
        </p:nvSpPr>
        <p:spPr>
          <a:xfrm>
            <a:off x="1252330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6" name="!!c">
            <a:extLst>
              <a:ext uri="{FF2B5EF4-FFF2-40B4-BE49-F238E27FC236}">
                <a16:creationId xmlns:a16="http://schemas.microsoft.com/office/drawing/2014/main" id="{92BF9C17-EC94-F658-687E-8428046AF234}"/>
              </a:ext>
            </a:extLst>
          </p:cNvPr>
          <p:cNvSpPr/>
          <p:nvPr/>
        </p:nvSpPr>
        <p:spPr>
          <a:xfrm>
            <a:off x="3006132" y="6685868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/>
              <p:nvPr/>
            </p:nvSpPr>
            <p:spPr>
              <a:xfrm>
                <a:off x="1680766" y="9760664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766" y="9760664"/>
                <a:ext cx="812901" cy="794544"/>
              </a:xfrm>
              <a:prstGeom prst="roundRect">
                <a:avLst/>
              </a:prstGeom>
              <a:blipFill>
                <a:blip r:embed="rId3"/>
                <a:stretch>
                  <a:fillRect l="-29333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/>
              <p:nvPr/>
            </p:nvSpPr>
            <p:spPr>
              <a:xfrm>
                <a:off x="1391479" y="5830959"/>
                <a:ext cx="1371600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479" y="5830959"/>
                <a:ext cx="1371600" cy="794544"/>
              </a:xfrm>
              <a:prstGeom prst="roundRect">
                <a:avLst/>
              </a:prstGeom>
              <a:blipFill>
                <a:blip r:embed="rId4"/>
                <a:stretch>
                  <a:fillRect l="-21849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29E66D4-AF40-32AD-5E46-C45D16E93BF0}"/>
              </a:ext>
            </a:extLst>
          </p:cNvPr>
          <p:cNvSpPr/>
          <p:nvPr/>
        </p:nvSpPr>
        <p:spPr>
          <a:xfrm>
            <a:off x="4764156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0" name="!!c">
            <a:extLst>
              <a:ext uri="{FF2B5EF4-FFF2-40B4-BE49-F238E27FC236}">
                <a16:creationId xmlns:a16="http://schemas.microsoft.com/office/drawing/2014/main" id="{EE25B44C-510E-8789-FA0F-0829147D90EE}"/>
              </a:ext>
            </a:extLst>
          </p:cNvPr>
          <p:cNvSpPr/>
          <p:nvPr/>
        </p:nvSpPr>
        <p:spPr>
          <a:xfrm>
            <a:off x="6517958" y="6685868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/>
              <p:nvPr/>
            </p:nvSpPr>
            <p:spPr>
              <a:xfrm>
                <a:off x="5192592" y="9760664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592" y="9760664"/>
                <a:ext cx="812901" cy="794544"/>
              </a:xfrm>
              <a:prstGeom prst="roundRect">
                <a:avLst/>
              </a:prstGeom>
              <a:blipFill>
                <a:blip r:embed="rId5"/>
                <a:stretch>
                  <a:fillRect l="-30667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/>
              <p:nvPr/>
            </p:nvSpPr>
            <p:spPr>
              <a:xfrm>
                <a:off x="4764156" y="5784139"/>
                <a:ext cx="1669774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4156" y="5784139"/>
                <a:ext cx="1669774" cy="888186"/>
              </a:xfrm>
              <a:prstGeom prst="roundRect">
                <a:avLst/>
              </a:prstGeom>
              <a:blipFill>
                <a:blip r:embed="rId6"/>
                <a:stretch>
                  <a:fillRect l="-15493"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21647E7-207F-84D3-93DE-E519162BD180}"/>
              </a:ext>
            </a:extLst>
          </p:cNvPr>
          <p:cNvSpPr/>
          <p:nvPr/>
        </p:nvSpPr>
        <p:spPr>
          <a:xfrm>
            <a:off x="8448259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4" name="!!c">
            <a:extLst>
              <a:ext uri="{FF2B5EF4-FFF2-40B4-BE49-F238E27FC236}">
                <a16:creationId xmlns:a16="http://schemas.microsoft.com/office/drawing/2014/main" id="{10217B99-6410-D1BF-437D-FEBF168AF857}"/>
              </a:ext>
            </a:extLst>
          </p:cNvPr>
          <p:cNvSpPr/>
          <p:nvPr/>
        </p:nvSpPr>
        <p:spPr>
          <a:xfrm>
            <a:off x="10202061" y="6685868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/>
              <p:nvPr/>
            </p:nvSpPr>
            <p:spPr>
              <a:xfrm>
                <a:off x="8876695" y="9717725"/>
                <a:ext cx="812901" cy="88042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6695" y="9717725"/>
                <a:ext cx="812901" cy="880423"/>
              </a:xfrm>
              <a:prstGeom prst="roundRect">
                <a:avLst/>
              </a:prstGeom>
              <a:blipFill>
                <a:blip r:embed="rId7"/>
                <a:stretch>
                  <a:fillRect l="-46667" b="-6173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/>
              <p:nvPr/>
            </p:nvSpPr>
            <p:spPr>
              <a:xfrm>
                <a:off x="8448259" y="5721782"/>
                <a:ext cx="1669774" cy="101290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8259" y="5721782"/>
                <a:ext cx="1669774" cy="1012901"/>
              </a:xfrm>
              <a:prstGeom prst="roundRect">
                <a:avLst/>
              </a:prstGeom>
              <a:blipFill>
                <a:blip r:embed="rId8"/>
                <a:stretch>
                  <a:fillRect l="-20979" r="-1399" b="-549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9FC5612-2BF1-F9A0-D526-525506F693F3}"/>
              </a:ext>
            </a:extLst>
          </p:cNvPr>
          <p:cNvSpPr txBox="1"/>
          <p:nvPr/>
        </p:nvSpPr>
        <p:spPr>
          <a:xfrm>
            <a:off x="12192000" y="7199556"/>
            <a:ext cx="2226366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………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0D6B5E7-41AB-9153-2FCE-07E58FFC7B25}"/>
              </a:ext>
            </a:extLst>
          </p:cNvPr>
          <p:cNvSpPr/>
          <p:nvPr/>
        </p:nvSpPr>
        <p:spPr>
          <a:xfrm>
            <a:off x="14916828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/>
              <p:nvPr/>
            </p:nvSpPr>
            <p:spPr>
              <a:xfrm>
                <a:off x="16656835" y="6725625"/>
                <a:ext cx="656590" cy="3014431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vert270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Bucket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𝑟</m:t>
                    </m:r>
                  </m:oMath>
                </a14:m>
                <a:endParaRPr lang="en-US" sz="3600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6835" y="6725625"/>
                <a:ext cx="656590" cy="3014431"/>
              </a:xfrm>
              <a:prstGeom prst="rect">
                <a:avLst/>
              </a:prstGeom>
              <a:blipFill>
                <a:blip r:embed="rId9"/>
                <a:stretch>
                  <a:fillRect l="-6897" r="-27586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/>
              <p:nvPr/>
            </p:nvSpPr>
            <p:spPr>
              <a:xfrm>
                <a:off x="14267305" y="9778244"/>
                <a:ext cx="3166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7305" y="9778244"/>
                <a:ext cx="3166285" cy="143762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/>
              <p:nvPr/>
            </p:nvSpPr>
            <p:spPr>
              <a:xfrm>
                <a:off x="13894905" y="5187875"/>
                <a:ext cx="4035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+1 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4905" y="5187875"/>
                <a:ext cx="4035285" cy="1437628"/>
              </a:xfrm>
              <a:prstGeom prst="roundRect">
                <a:avLst/>
              </a:prstGeom>
              <a:blipFill>
                <a:blip r:embed="rId11"/>
                <a:stretch>
                  <a:fillRect l="-2134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E8CC2B28-6643-6A53-C581-2C0CD186C9BF}"/>
                  </a:ext>
                </a:extLst>
              </p:cNvPr>
              <p:cNvSpPr/>
              <p:nvPr/>
            </p:nvSpPr>
            <p:spPr>
              <a:xfrm>
                <a:off x="1596218" y="7555320"/>
                <a:ext cx="962121" cy="1275526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E8CC2B28-6643-6A53-C581-2C0CD186C9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218" y="7555320"/>
                <a:ext cx="962121" cy="1275526"/>
              </a:xfrm>
              <a:prstGeom prst="roundRect">
                <a:avLst/>
              </a:prstGeom>
              <a:blipFill>
                <a:blip r:embed="rId12"/>
                <a:stretch>
                  <a:fillRect l="-28736" r="-574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BD3119B-E184-6354-DA9B-49F519F97207}"/>
                  </a:ext>
                </a:extLst>
              </p:cNvPr>
              <p:cNvSpPr/>
              <p:nvPr/>
            </p:nvSpPr>
            <p:spPr>
              <a:xfrm>
                <a:off x="661435" y="1931467"/>
                <a:ext cx="17243419" cy="2143202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Define a bucket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to contain all non-root nodes with rank between     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b="0" dirty="0">
                    <a:solidFill>
                      <a:srgbClr val="7030A0"/>
                    </a:solidFill>
                    <a:latin typeface="Bradley Hand" pitchFamily="2" charset="77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sz="4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sz="40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p>
                                          <m:sSupPr>
                                            <m:ctrlPr>
                                              <a:rPr lang="en-US" sz="4000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4000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lang="en-US" sz="4000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  <m:sup>
                                        <m:r>
                                          <a:rPr lang="en-US" sz="40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  <m:sup>
                                    <m:r>
                                      <a:rPr lang="en-US" sz="4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sup>
                                <m: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𝑡𝑖𝑚𝑒𝑠</m:t>
                        </m:r>
                      </m:sup>
                    </m:sSup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,</a:t>
                </a:r>
                <a:r>
                  <a:rPr lang="en-US" sz="40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40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40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sz="40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sz="40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p>
                                          <m:sSupPr>
                                            <m:ctrlPr>
                                              <a:rPr lang="en-US" sz="400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400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lang="en-US" sz="400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  <m:sup>
                                        <m:r>
                                          <a:rPr lang="en-US" sz="40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  <m:sup>
                                    <m:r>
                                      <a:rPr lang="en-US" sz="40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sup>
                                <m:r>
                                  <a:rPr lang="en-US" sz="40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  <m:sup>
                            <m:r>
                              <a:rPr lang="en-US" sz="40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sup>
                        <m:r>
                          <a:rPr lang="en-US" sz="4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  <m:r>
                          <a:rPr lang="en-US" sz="4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𝑡𝑖𝑚𝑒𝑠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−1] 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BD3119B-E184-6354-DA9B-49F519F972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35" y="1931467"/>
                <a:ext cx="17243419" cy="2143202"/>
              </a:xfrm>
              <a:prstGeom prst="roundRect">
                <a:avLst>
                  <a:gd name="adj" fmla="val 5932"/>
                </a:avLst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E0D86ED9-9C53-C1FE-E87D-6870DF7B2CA9}"/>
                  </a:ext>
                </a:extLst>
              </p:cNvPr>
              <p:cNvSpPr/>
              <p:nvPr/>
            </p:nvSpPr>
            <p:spPr>
              <a:xfrm>
                <a:off x="686771" y="677971"/>
                <a:ext cx="17243419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E0D86ED9-9C53-C1FE-E87D-6870DF7B2C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71" y="677971"/>
                <a:ext cx="17243419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A545B608-DD11-BCEF-61F1-792DA6D710D1}"/>
                  </a:ext>
                </a:extLst>
              </p:cNvPr>
              <p:cNvSpPr/>
              <p:nvPr/>
            </p:nvSpPr>
            <p:spPr>
              <a:xfrm>
                <a:off x="10171433" y="685376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A545B608-DD11-BCEF-61F1-792DA6D710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1433" y="685376"/>
                <a:ext cx="1467646" cy="668126"/>
              </a:xfrm>
              <a:prstGeom prst="roundRect">
                <a:avLst/>
              </a:prstGeom>
              <a:blipFill>
                <a:blip r:embed="rId15"/>
                <a:stretch>
                  <a:fillRect l="-2381" b="-6250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runbox11">
            <a:extLst>
              <a:ext uri="{FF2B5EF4-FFF2-40B4-BE49-F238E27FC236}">
                <a16:creationId xmlns:a16="http://schemas.microsoft.com/office/drawing/2014/main" id="{67AB7011-52A1-11E5-F80F-EDDDD3E55FB0}"/>
              </a:ext>
            </a:extLst>
          </p:cNvPr>
          <p:cNvSpPr/>
          <p:nvPr/>
        </p:nvSpPr>
        <p:spPr>
          <a:xfrm>
            <a:off x="10171433" y="695166"/>
            <a:ext cx="1467646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runbox13">
                <a:extLst>
                  <a:ext uri="{FF2B5EF4-FFF2-40B4-BE49-F238E27FC236}">
                    <a16:creationId xmlns:a16="http://schemas.microsoft.com/office/drawing/2014/main" id="{61D0D775-C085-47AB-9B87-EECCAE0179D3}"/>
                  </a:ext>
                </a:extLst>
              </p:cNvPr>
              <p:cNvSpPr/>
              <p:nvPr/>
            </p:nvSpPr>
            <p:spPr>
              <a:xfrm>
                <a:off x="10171433" y="695166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!!runbox13">
                <a:extLst>
                  <a:ext uri="{FF2B5EF4-FFF2-40B4-BE49-F238E27FC236}">
                    <a16:creationId xmlns:a16="http://schemas.microsoft.com/office/drawing/2014/main" id="{61D0D775-C085-47AB-9B87-EECCAE017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1433" y="695166"/>
                <a:ext cx="1467646" cy="668126"/>
              </a:xfrm>
              <a:prstGeom prst="roundRect">
                <a:avLst/>
              </a:prstGeom>
              <a:blipFill>
                <a:blip r:embed="rId16"/>
                <a:stretch>
                  <a:fillRect l="-2381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ACB3A490-E8EF-338D-7BEF-FFC45AFCB007}"/>
                  </a:ext>
                </a:extLst>
              </p:cNvPr>
              <p:cNvSpPr/>
              <p:nvPr/>
            </p:nvSpPr>
            <p:spPr>
              <a:xfrm>
                <a:off x="5117981" y="7508213"/>
                <a:ext cx="962121" cy="12902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den>
                      </m:f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ACB3A490-E8EF-338D-7BEF-FFC45AFCB0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981" y="7508213"/>
                <a:ext cx="962121" cy="1290227"/>
              </a:xfrm>
              <a:prstGeom prst="roundRect">
                <a:avLst/>
              </a:prstGeom>
              <a:blipFill>
                <a:blip r:embed="rId17"/>
                <a:stretch>
                  <a:fillRect l="-38372" r="-15116" b="-893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F09FE188-4C52-7A4F-B268-9B27009A2354}"/>
                  </a:ext>
                </a:extLst>
              </p:cNvPr>
              <p:cNvSpPr/>
              <p:nvPr/>
            </p:nvSpPr>
            <p:spPr>
              <a:xfrm>
                <a:off x="8664755" y="7429298"/>
                <a:ext cx="1256307" cy="1402248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</m:sup>
                          </m:sSup>
                        </m:den>
                      </m:f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F09FE188-4C52-7A4F-B268-9B27009A23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4755" y="7429298"/>
                <a:ext cx="1256307" cy="1402248"/>
              </a:xfrm>
              <a:prstGeom prst="roundRect">
                <a:avLst/>
              </a:prstGeom>
              <a:blipFill>
                <a:blip r:embed="rId18"/>
                <a:stretch>
                  <a:fillRect l="-26364" r="-818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22AD44BE-9368-B3C6-5DC4-AD05DEFD703F}"/>
                  </a:ext>
                </a:extLst>
              </p:cNvPr>
              <p:cNvSpPr/>
              <p:nvPr/>
            </p:nvSpPr>
            <p:spPr>
              <a:xfrm>
                <a:off x="14974957" y="7820575"/>
                <a:ext cx="1611645" cy="665502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Neue Medium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  <m:sup>
                                              <m:r>
                                                <a:rPr lang="en-US" sz="1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𝑟</m:t>
                              </m:r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+1 </m:t>
                              </m:r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𝑡𝑖𝑚𝑒𝑠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22AD44BE-9368-B3C6-5DC4-AD05DEFD7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4957" y="7820575"/>
                <a:ext cx="1611645" cy="665502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B94CCCF-F549-B731-6A08-7AA1B7298769}"/>
              </a:ext>
            </a:extLst>
          </p:cNvPr>
          <p:cNvSpPr/>
          <p:nvPr/>
        </p:nvSpPr>
        <p:spPr>
          <a:xfrm>
            <a:off x="19239505" y="6063016"/>
            <a:ext cx="685712" cy="67166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F746C87-541D-B18D-C5F2-B168A02A2F92}"/>
              </a:ext>
            </a:extLst>
          </p:cNvPr>
          <p:cNvSpPr/>
          <p:nvPr/>
        </p:nvSpPr>
        <p:spPr>
          <a:xfrm>
            <a:off x="20340938" y="5997016"/>
            <a:ext cx="3511289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8196DC9-6F69-1FC5-6523-F43D78B2E11A}"/>
              </a:ext>
            </a:extLst>
          </p:cNvPr>
          <p:cNvSpPr/>
          <p:nvPr/>
        </p:nvSpPr>
        <p:spPr>
          <a:xfrm>
            <a:off x="19268627" y="7071028"/>
            <a:ext cx="656590" cy="7945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D615A4C-5522-14CE-E32D-B9406B1CF1A7}"/>
              </a:ext>
            </a:extLst>
          </p:cNvPr>
          <p:cNvSpPr/>
          <p:nvPr/>
        </p:nvSpPr>
        <p:spPr>
          <a:xfrm>
            <a:off x="20358920" y="7071028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6997376-80D9-83A7-5444-54CEEB3F397D}"/>
              </a:ext>
            </a:extLst>
          </p:cNvPr>
          <p:cNvSpPr/>
          <p:nvPr/>
        </p:nvSpPr>
        <p:spPr>
          <a:xfrm>
            <a:off x="19268627" y="9363392"/>
            <a:ext cx="656590" cy="7945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9657A71-A76A-C742-5A1E-6C8B7B25C693}"/>
              </a:ext>
            </a:extLst>
          </p:cNvPr>
          <p:cNvSpPr/>
          <p:nvPr/>
        </p:nvSpPr>
        <p:spPr>
          <a:xfrm>
            <a:off x="20398887" y="8661746"/>
            <a:ext cx="3511288" cy="2156619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Number of nodes in the 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18165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E48DF3A-88F2-4E4F-A0FD-A41E727BC456}"/>
              </a:ext>
            </a:extLst>
          </p:cNvPr>
          <p:cNvSpPr/>
          <p:nvPr/>
        </p:nvSpPr>
        <p:spPr>
          <a:xfrm>
            <a:off x="1018866" y="1527176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6" name="!!c">
            <a:extLst>
              <a:ext uri="{FF2B5EF4-FFF2-40B4-BE49-F238E27FC236}">
                <a16:creationId xmlns:a16="http://schemas.microsoft.com/office/drawing/2014/main" id="{92BF9C17-EC94-F658-687E-8428046AF234}"/>
              </a:ext>
            </a:extLst>
          </p:cNvPr>
          <p:cNvSpPr/>
          <p:nvPr/>
        </p:nvSpPr>
        <p:spPr>
          <a:xfrm>
            <a:off x="2772668" y="1527176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/>
              <p:nvPr/>
            </p:nvSpPr>
            <p:spPr>
              <a:xfrm>
                <a:off x="1447302" y="4601972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302" y="4601972"/>
                <a:ext cx="812901" cy="794544"/>
              </a:xfrm>
              <a:prstGeom prst="roundRect">
                <a:avLst/>
              </a:prstGeom>
              <a:blipFill>
                <a:blip r:embed="rId3"/>
                <a:stretch>
                  <a:fillRect l="-28947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/>
              <p:nvPr/>
            </p:nvSpPr>
            <p:spPr>
              <a:xfrm>
                <a:off x="1158015" y="672267"/>
                <a:ext cx="1371600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015" y="672267"/>
                <a:ext cx="1371600" cy="794544"/>
              </a:xfrm>
              <a:prstGeom prst="roundRect">
                <a:avLst/>
              </a:prstGeom>
              <a:blipFill>
                <a:blip r:embed="rId4"/>
                <a:stretch>
                  <a:fillRect l="-21849" b="-958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29E66D4-AF40-32AD-5E46-C45D16E93BF0}"/>
              </a:ext>
            </a:extLst>
          </p:cNvPr>
          <p:cNvSpPr/>
          <p:nvPr/>
        </p:nvSpPr>
        <p:spPr>
          <a:xfrm>
            <a:off x="4530692" y="1527176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0" name="!!c">
            <a:extLst>
              <a:ext uri="{FF2B5EF4-FFF2-40B4-BE49-F238E27FC236}">
                <a16:creationId xmlns:a16="http://schemas.microsoft.com/office/drawing/2014/main" id="{EE25B44C-510E-8789-FA0F-0829147D90EE}"/>
              </a:ext>
            </a:extLst>
          </p:cNvPr>
          <p:cNvSpPr/>
          <p:nvPr/>
        </p:nvSpPr>
        <p:spPr>
          <a:xfrm>
            <a:off x="6284494" y="1527176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/>
              <p:nvPr/>
            </p:nvSpPr>
            <p:spPr>
              <a:xfrm>
                <a:off x="4959128" y="4601972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128" y="4601972"/>
                <a:ext cx="812901" cy="794544"/>
              </a:xfrm>
              <a:prstGeom prst="roundRect">
                <a:avLst/>
              </a:prstGeom>
              <a:blipFill>
                <a:blip r:embed="rId5"/>
                <a:stretch>
                  <a:fillRect l="-29333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/>
              <p:nvPr/>
            </p:nvSpPr>
            <p:spPr>
              <a:xfrm>
                <a:off x="4530692" y="625447"/>
                <a:ext cx="1669774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692" y="625447"/>
                <a:ext cx="1669774" cy="888186"/>
              </a:xfrm>
              <a:prstGeom prst="roundRect">
                <a:avLst/>
              </a:prstGeom>
              <a:blipFill>
                <a:blip r:embed="rId6"/>
                <a:stretch>
                  <a:fillRect l="-15385"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21647E7-207F-84D3-93DE-E519162BD180}"/>
              </a:ext>
            </a:extLst>
          </p:cNvPr>
          <p:cNvSpPr/>
          <p:nvPr/>
        </p:nvSpPr>
        <p:spPr>
          <a:xfrm>
            <a:off x="8214795" y="1527176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4" name="!!c">
            <a:extLst>
              <a:ext uri="{FF2B5EF4-FFF2-40B4-BE49-F238E27FC236}">
                <a16:creationId xmlns:a16="http://schemas.microsoft.com/office/drawing/2014/main" id="{10217B99-6410-D1BF-437D-FEBF168AF857}"/>
              </a:ext>
            </a:extLst>
          </p:cNvPr>
          <p:cNvSpPr/>
          <p:nvPr/>
        </p:nvSpPr>
        <p:spPr>
          <a:xfrm>
            <a:off x="9968597" y="1527176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/>
              <p:nvPr/>
            </p:nvSpPr>
            <p:spPr>
              <a:xfrm>
                <a:off x="8643231" y="4559033"/>
                <a:ext cx="812901" cy="88042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3231" y="4559033"/>
                <a:ext cx="812901" cy="880423"/>
              </a:xfrm>
              <a:prstGeom prst="roundRect">
                <a:avLst/>
              </a:prstGeom>
              <a:blipFill>
                <a:blip r:embed="rId7"/>
                <a:stretch>
                  <a:fillRect l="-45333" b="-7500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/>
              <p:nvPr/>
            </p:nvSpPr>
            <p:spPr>
              <a:xfrm>
                <a:off x="8214795" y="563090"/>
                <a:ext cx="1669774" cy="101290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4795" y="563090"/>
                <a:ext cx="1669774" cy="1012901"/>
              </a:xfrm>
              <a:prstGeom prst="roundRect">
                <a:avLst/>
              </a:prstGeom>
              <a:blipFill>
                <a:blip r:embed="rId8"/>
                <a:stretch>
                  <a:fillRect l="-21127" r="-2113" b="-549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9FC5612-2BF1-F9A0-D526-525506F693F3}"/>
              </a:ext>
            </a:extLst>
          </p:cNvPr>
          <p:cNvSpPr txBox="1"/>
          <p:nvPr/>
        </p:nvSpPr>
        <p:spPr>
          <a:xfrm>
            <a:off x="11958536" y="2040864"/>
            <a:ext cx="2226366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………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0D6B5E7-41AB-9153-2FCE-07E58FFC7B25}"/>
              </a:ext>
            </a:extLst>
          </p:cNvPr>
          <p:cNvSpPr/>
          <p:nvPr/>
        </p:nvSpPr>
        <p:spPr>
          <a:xfrm>
            <a:off x="14683364" y="1527176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/>
              <p:nvPr/>
            </p:nvSpPr>
            <p:spPr>
              <a:xfrm>
                <a:off x="16423371" y="1566933"/>
                <a:ext cx="656590" cy="3014431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vert270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Bucket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𝑟</m:t>
                    </m:r>
                  </m:oMath>
                </a14:m>
                <a:endParaRPr lang="en-US" sz="3600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3371" y="1566933"/>
                <a:ext cx="656590" cy="3014431"/>
              </a:xfrm>
              <a:prstGeom prst="rect">
                <a:avLst/>
              </a:prstGeom>
              <a:blipFill>
                <a:blip r:embed="rId9"/>
                <a:stretch>
                  <a:fillRect l="-6897" r="-27586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/>
              <p:nvPr/>
            </p:nvSpPr>
            <p:spPr>
              <a:xfrm>
                <a:off x="14033841" y="4619552"/>
                <a:ext cx="3166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3841" y="4619552"/>
                <a:ext cx="3166285" cy="143762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/>
              <p:nvPr/>
            </p:nvSpPr>
            <p:spPr>
              <a:xfrm>
                <a:off x="13661441" y="29183"/>
                <a:ext cx="4035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+1 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1441" y="29183"/>
                <a:ext cx="4035285" cy="1437628"/>
              </a:xfrm>
              <a:prstGeom prst="roundRect">
                <a:avLst/>
              </a:prstGeom>
              <a:blipFill>
                <a:blip r:embed="rId11"/>
                <a:stretch>
                  <a:fillRect l="-1824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E8CC2B28-6643-6A53-C581-2C0CD186C9BF}"/>
                  </a:ext>
                </a:extLst>
              </p:cNvPr>
              <p:cNvSpPr/>
              <p:nvPr/>
            </p:nvSpPr>
            <p:spPr>
              <a:xfrm>
                <a:off x="1362754" y="2396628"/>
                <a:ext cx="962121" cy="1275526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E8CC2B28-6643-6A53-C581-2C0CD186C9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754" y="2396628"/>
                <a:ext cx="962121" cy="1275526"/>
              </a:xfrm>
              <a:prstGeom prst="roundRect">
                <a:avLst/>
              </a:prstGeom>
              <a:blipFill>
                <a:blip r:embed="rId12"/>
                <a:stretch>
                  <a:fillRect l="-28736" r="-574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ACB3A490-E8EF-338D-7BEF-FFC45AFCB007}"/>
                  </a:ext>
                </a:extLst>
              </p:cNvPr>
              <p:cNvSpPr/>
              <p:nvPr/>
            </p:nvSpPr>
            <p:spPr>
              <a:xfrm>
                <a:off x="4884517" y="2349521"/>
                <a:ext cx="962121" cy="12902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den>
                      </m:f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ACB3A490-E8EF-338D-7BEF-FFC45AFCB0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517" y="2349521"/>
                <a:ext cx="962121" cy="1290227"/>
              </a:xfrm>
              <a:prstGeom prst="roundRect">
                <a:avLst/>
              </a:prstGeom>
              <a:blipFill>
                <a:blip r:embed="rId13"/>
                <a:stretch>
                  <a:fillRect l="-37931" r="-14943" b="-893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F09FE188-4C52-7A4F-B268-9B27009A2354}"/>
                  </a:ext>
                </a:extLst>
              </p:cNvPr>
              <p:cNvSpPr/>
              <p:nvPr/>
            </p:nvSpPr>
            <p:spPr>
              <a:xfrm>
                <a:off x="8431291" y="2270606"/>
                <a:ext cx="1256307" cy="1402248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</m:sup>
                          </m:sSup>
                        </m:den>
                      </m:f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F09FE188-4C52-7A4F-B268-9B27009A23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1291" y="2270606"/>
                <a:ext cx="1256307" cy="1402248"/>
              </a:xfrm>
              <a:prstGeom prst="roundRect">
                <a:avLst/>
              </a:prstGeom>
              <a:blipFill>
                <a:blip r:embed="rId14"/>
                <a:stretch>
                  <a:fillRect l="-27523" r="-825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22AD44BE-9368-B3C6-5DC4-AD05DEFD703F}"/>
                  </a:ext>
                </a:extLst>
              </p:cNvPr>
              <p:cNvSpPr/>
              <p:nvPr/>
            </p:nvSpPr>
            <p:spPr>
              <a:xfrm>
                <a:off x="14741493" y="2661883"/>
                <a:ext cx="1611645" cy="665502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Neue Medium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  <m:sup>
                                              <m:r>
                                                <a:rPr lang="en-US" sz="1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𝑟</m:t>
                              </m:r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+1 </m:t>
                              </m:r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𝑡𝑖𝑚𝑒𝑠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22AD44BE-9368-B3C6-5DC4-AD05DEFD7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1493" y="2661883"/>
                <a:ext cx="1611645" cy="665502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B94CCCF-F549-B731-6A08-7AA1B7298769}"/>
              </a:ext>
            </a:extLst>
          </p:cNvPr>
          <p:cNvSpPr/>
          <p:nvPr/>
        </p:nvSpPr>
        <p:spPr>
          <a:xfrm>
            <a:off x="19006041" y="904324"/>
            <a:ext cx="685712" cy="67166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F746C87-541D-B18D-C5F2-B168A02A2F92}"/>
              </a:ext>
            </a:extLst>
          </p:cNvPr>
          <p:cNvSpPr/>
          <p:nvPr/>
        </p:nvSpPr>
        <p:spPr>
          <a:xfrm>
            <a:off x="20107474" y="838324"/>
            <a:ext cx="3511289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8196DC9-6F69-1FC5-6523-F43D78B2E11A}"/>
              </a:ext>
            </a:extLst>
          </p:cNvPr>
          <p:cNvSpPr/>
          <p:nvPr/>
        </p:nvSpPr>
        <p:spPr>
          <a:xfrm>
            <a:off x="19035163" y="1912336"/>
            <a:ext cx="656590" cy="7945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D615A4C-5522-14CE-E32D-B9406B1CF1A7}"/>
              </a:ext>
            </a:extLst>
          </p:cNvPr>
          <p:cNvSpPr/>
          <p:nvPr/>
        </p:nvSpPr>
        <p:spPr>
          <a:xfrm>
            <a:off x="20125456" y="1912336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6997376-80D9-83A7-5444-54CEEB3F397D}"/>
              </a:ext>
            </a:extLst>
          </p:cNvPr>
          <p:cNvSpPr/>
          <p:nvPr/>
        </p:nvSpPr>
        <p:spPr>
          <a:xfrm>
            <a:off x="19035163" y="4204700"/>
            <a:ext cx="656590" cy="7945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9657A71-A76A-C742-5A1E-6C8B7B25C693}"/>
              </a:ext>
            </a:extLst>
          </p:cNvPr>
          <p:cNvSpPr/>
          <p:nvPr/>
        </p:nvSpPr>
        <p:spPr>
          <a:xfrm>
            <a:off x="20165423" y="3503054"/>
            <a:ext cx="3511288" cy="2156619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Number of nodes in the 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!!box4">
            <a:extLst>
              <a:ext uri="{FF2B5EF4-FFF2-40B4-BE49-F238E27FC236}">
                <a16:creationId xmlns:a16="http://schemas.microsoft.com/office/drawing/2014/main" id="{9D4B7CBB-8875-8B90-507B-07360C092748}"/>
              </a:ext>
            </a:extLst>
          </p:cNvPr>
          <p:cNvSpPr/>
          <p:nvPr/>
        </p:nvSpPr>
        <p:spPr>
          <a:xfrm>
            <a:off x="852279" y="7249128"/>
            <a:ext cx="22824431" cy="442600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Remember that we want to find how many times a node v can change its parent.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This implies that v is a non-root node.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bucket(v) denote the bucket in which v lies in the partition.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There are two types of parent changes for v.</a:t>
            </a:r>
          </a:p>
          <a:p>
            <a:pPr lvl="1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	(Red change)     The current parent of v is in the bucket(v)</a:t>
            </a:r>
          </a:p>
          <a:p>
            <a:pPr lvl="1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	(Green change)  The current parent of v is not in the bucket(v).</a:t>
            </a:r>
          </a:p>
          <a:p>
            <a:pPr lvl="8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1176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box4">
            <a:extLst>
              <a:ext uri="{FF2B5EF4-FFF2-40B4-BE49-F238E27FC236}">
                <a16:creationId xmlns:a16="http://schemas.microsoft.com/office/drawing/2014/main" id="{9D4B7CBB-8875-8B90-507B-07360C092748}"/>
              </a:ext>
            </a:extLst>
          </p:cNvPr>
          <p:cNvSpPr/>
          <p:nvPr/>
        </p:nvSpPr>
        <p:spPr>
          <a:xfrm>
            <a:off x="985629" y="581628"/>
            <a:ext cx="22824431" cy="442600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Remember that we want to find how many times a node v can change its parent.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This implies that v is a non-root node.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bucket(v) denote the bucket in which v lies in the partition.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There are two types of parent changes for v.</a:t>
            </a:r>
          </a:p>
          <a:p>
            <a:pPr lvl="1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	(Red change)     The current parent of v is in the bucket(v)</a:t>
            </a:r>
          </a:p>
          <a:p>
            <a:pPr lvl="1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	(Green change)  The current parent of v is not in the bucket(v).</a:t>
            </a:r>
          </a:p>
          <a:p>
            <a:pPr lvl="8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2" name="!!box4">
            <a:extLst>
              <a:ext uri="{FF2B5EF4-FFF2-40B4-BE49-F238E27FC236}">
                <a16:creationId xmlns:a16="http://schemas.microsoft.com/office/drawing/2014/main" id="{D6ABC7FE-E864-E352-C8AC-30BE0A881411}"/>
              </a:ext>
            </a:extLst>
          </p:cNvPr>
          <p:cNvSpPr/>
          <p:nvPr/>
        </p:nvSpPr>
        <p:spPr>
          <a:xfrm>
            <a:off x="985628" y="5401278"/>
            <a:ext cx="22824431" cy="1456722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We will show that number of red changes over all vertices is O(n log*n) !!!!!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And the number of green changes per find is log*n!!!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4A38AC7D-817E-97A6-428B-0D18F128807D}"/>
                  </a:ext>
                </a:extLst>
              </p:cNvPr>
              <p:cNvSpPr/>
              <p:nvPr/>
            </p:nvSpPr>
            <p:spPr>
              <a:xfrm>
                <a:off x="985628" y="7630127"/>
                <a:ext cx="22824431" cy="4918554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Time taken by union find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𝑡h𝑎𝑡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𝑡h𝑒𝑖𝑟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𝑝𝑎𝑟𝑒𝑛𝑡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𝑡h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𝑓𝑖𝑛𝑑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𝑜𝑝𝑒𝑟𝑎𝑡𝑖𝑜𝑛</m:t>
                        </m:r>
                      </m:e>
                    </m:nary>
                  </m:oMath>
                </a14:m>
                <a:endParaRPr lang="en-US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𝑤h𝑖𝑐h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𝑟𝑒𝑑</m:t>
                        </m:r>
                      </m:e>
                    </m:nary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 +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𝑤h𝑖𝑐h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𝑔𝑟𝑒𝑒𝑛</m:t>
                        </m:r>
                      </m:e>
                    </m:nary>
                  </m:oMath>
                </a14:m>
                <a:endParaRPr lang="en-US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/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𝑡𝑖𝑚𝑒𝑠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𝑝𝑎𝑟𝑒𝑛𝑡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𝑟𝑒𝑑</m:t>
                        </m:r>
                      </m:e>
                    </m:nary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+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𝑤h𝑖𝑐h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𝑔𝑟𝑒𝑒𝑛</m:t>
                        </m:r>
                      </m:e>
                    </m:nary>
                  </m:oMath>
                </a14:m>
                <a:endParaRPr lang="en-US" sz="4000" dirty="0">
                  <a:solidFill>
                    <a:srgbClr val="00B05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</a:rPr>
                  <a:t>nlog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*n + 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</a:rPr>
                  <a:t>mlog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*n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=(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</a:rPr>
                  <a:t>m+n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)log*n</a:t>
                </a:r>
              </a:p>
              <a:p>
                <a:pPr marL="571500" lvl="1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4A38AC7D-817E-97A6-428B-0D18F1288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28" y="7630127"/>
                <a:ext cx="22824431" cy="4918554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0327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DECFBB07-ACEE-019E-1992-66DA59F351D8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red changes</a:t>
            </a:r>
          </a:p>
        </p:txBody>
      </p:sp>
      <p:sp>
        <p:nvSpPr>
          <p:cNvPr id="3" name="!!box5">
            <a:extLst>
              <a:ext uri="{FF2B5EF4-FFF2-40B4-BE49-F238E27FC236}">
                <a16:creationId xmlns:a16="http://schemas.microsoft.com/office/drawing/2014/main" id="{0EC88E4D-EC25-F605-27D7-0527C6A4A49A}"/>
              </a:ext>
            </a:extLst>
          </p:cNvPr>
          <p:cNvSpPr/>
          <p:nvPr/>
        </p:nvSpPr>
        <p:spPr>
          <a:xfrm>
            <a:off x="628650" y="2171289"/>
            <a:ext cx="11044541" cy="6124605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us assume that v is in bucket 1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  <a:p>
            <a:pPr lvl="8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FE02E1E-9058-07B8-9106-B7A5079AE40D}"/>
              </a:ext>
            </a:extLst>
          </p:cNvPr>
          <p:cNvSpPr/>
          <p:nvPr/>
        </p:nvSpPr>
        <p:spPr>
          <a:xfrm>
            <a:off x="16768086" y="4448792"/>
            <a:ext cx="4125767" cy="662458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5" name="!!c">
            <a:extLst>
              <a:ext uri="{FF2B5EF4-FFF2-40B4-BE49-F238E27FC236}">
                <a16:creationId xmlns:a16="http://schemas.microsoft.com/office/drawing/2014/main" id="{CDE921AA-56F2-7E93-A96D-9E11C263F440}"/>
              </a:ext>
            </a:extLst>
          </p:cNvPr>
          <p:cNvSpPr/>
          <p:nvPr/>
        </p:nvSpPr>
        <p:spPr>
          <a:xfrm>
            <a:off x="21868040" y="4448792"/>
            <a:ext cx="656590" cy="6624587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B4DF715-A489-4EC6-F0E9-40705BABE54F}"/>
                  </a:ext>
                </a:extLst>
              </p:cNvPr>
              <p:cNvSpPr/>
              <p:nvPr/>
            </p:nvSpPr>
            <p:spPr>
              <a:xfrm>
                <a:off x="17826689" y="11277452"/>
                <a:ext cx="2008559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B4DF715-A489-4EC6-F0E9-40705BABE5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6689" y="11277452"/>
                <a:ext cx="2008559" cy="794544"/>
              </a:xfrm>
              <a:prstGeom prst="roundRect">
                <a:avLst/>
              </a:prstGeom>
              <a:blipFill>
                <a:blip r:embed="rId2"/>
                <a:stretch>
                  <a:fillRect b="-958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7901CE5-7F82-AFC4-DCFE-082D77F3B82E}"/>
                  </a:ext>
                </a:extLst>
              </p:cNvPr>
              <p:cNvSpPr/>
              <p:nvPr/>
            </p:nvSpPr>
            <p:spPr>
              <a:xfrm>
                <a:off x="16768086" y="3356533"/>
                <a:ext cx="4125767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7901CE5-7F82-AFC4-DCFE-082D77F3B8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8086" y="3356533"/>
                <a:ext cx="4125767" cy="888186"/>
              </a:xfrm>
              <a:prstGeom prst="roundRect">
                <a:avLst/>
              </a:prstGeom>
              <a:blipFill>
                <a:blip r:embed="rId3"/>
                <a:stretch>
                  <a:fillRect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B9135A98-9923-460B-6F40-F0797023B64F}"/>
                  </a:ext>
                </a:extLst>
              </p:cNvPr>
              <p:cNvSpPr/>
              <p:nvPr/>
            </p:nvSpPr>
            <p:spPr>
              <a:xfrm>
                <a:off x="15793899" y="7115971"/>
                <a:ext cx="956949" cy="12902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den>
                      </m:f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B9135A98-9923-460B-6F40-F0797023B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3899" y="7115971"/>
                <a:ext cx="956949" cy="1290227"/>
              </a:xfrm>
              <a:prstGeom prst="roundRect">
                <a:avLst/>
              </a:prstGeom>
              <a:blipFill>
                <a:blip r:embed="rId4"/>
                <a:stretch>
                  <a:fillRect l="-37931" r="-14943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B76A3014-C741-6EC4-EBED-E6F90600203A}"/>
              </a:ext>
            </a:extLst>
          </p:cNvPr>
          <p:cNvSpPr/>
          <p:nvPr/>
        </p:nvSpPr>
        <p:spPr>
          <a:xfrm>
            <a:off x="17826689" y="9702877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11" name="!!star1">
            <a:extLst>
              <a:ext uri="{FF2B5EF4-FFF2-40B4-BE49-F238E27FC236}">
                <a16:creationId xmlns:a16="http://schemas.microsoft.com/office/drawing/2014/main" id="{F4EFFF45-82EB-56E7-7817-3D518ED8C9A4}"/>
              </a:ext>
            </a:extLst>
          </p:cNvPr>
          <p:cNvSpPr/>
          <p:nvPr/>
        </p:nvSpPr>
        <p:spPr>
          <a:xfrm>
            <a:off x="17228984" y="9637374"/>
            <a:ext cx="860951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p:sp>
        <p:nvSpPr>
          <p:cNvPr id="12" name="!!xrank">
            <a:extLst>
              <a:ext uri="{FF2B5EF4-FFF2-40B4-BE49-F238E27FC236}">
                <a16:creationId xmlns:a16="http://schemas.microsoft.com/office/drawing/2014/main" id="{809C4F12-FECB-F2B7-550F-991A7304CF64}"/>
              </a:ext>
            </a:extLst>
          </p:cNvPr>
          <p:cNvSpPr/>
          <p:nvPr/>
        </p:nvSpPr>
        <p:spPr>
          <a:xfrm>
            <a:off x="19311310" y="8295895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13" name="!!star1">
            <a:extLst>
              <a:ext uri="{FF2B5EF4-FFF2-40B4-BE49-F238E27FC236}">
                <a16:creationId xmlns:a16="http://schemas.microsoft.com/office/drawing/2014/main" id="{65A77816-49E5-F348-E26B-32CC58CD7815}"/>
              </a:ext>
            </a:extLst>
          </p:cNvPr>
          <p:cNvSpPr/>
          <p:nvPr/>
        </p:nvSpPr>
        <p:spPr>
          <a:xfrm>
            <a:off x="18713605" y="8308551"/>
            <a:ext cx="860951" cy="68041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x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6E1A1D-3E9D-173C-01A8-DCFF492B85F0}"/>
              </a:ext>
            </a:extLst>
          </p:cNvPr>
          <p:cNvCxnSpPr>
            <a:cxnSpLocks/>
            <a:stCxn id="11" idx="0"/>
            <a:endCxn id="13" idx="3"/>
          </p:cNvCxnSpPr>
          <p:nvPr/>
        </p:nvCxnSpPr>
        <p:spPr>
          <a:xfrm flipV="1">
            <a:off x="17659460" y="8889321"/>
            <a:ext cx="1180228" cy="748053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45717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62261617-4D2E-8DE1-53A0-3178EB286798}"/>
              </a:ext>
            </a:extLst>
          </p:cNvPr>
          <p:cNvSpPr/>
          <p:nvPr/>
        </p:nvSpPr>
        <p:spPr>
          <a:xfrm>
            <a:off x="1005724" y="375787"/>
            <a:ext cx="22372551" cy="141491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 iterated logarithm of a number, log* n, is the number of times the logarithm function must be iteratively applied before the result is less than or equal to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C95F0C4-3DC6-C8C2-47EE-E6DBCD6C6848}"/>
                  </a:ext>
                </a:extLst>
              </p:cNvPr>
              <p:cNvSpPr/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40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							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					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sz="4000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              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=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    	otherwise  </a:t>
                </a: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C95F0C4-3DC6-C8C2-47EE-E6DBCD6C68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AB19D19D-F798-4389-4BAD-A4237D73BAED}"/>
              </a:ext>
            </a:extLst>
          </p:cNvPr>
          <p:cNvSpPr/>
          <p:nvPr/>
        </p:nvSpPr>
        <p:spPr>
          <a:xfrm rot="10800000">
            <a:off x="9302201" y="2943671"/>
            <a:ext cx="641897" cy="1757668"/>
          </a:xfrm>
          <a:prstGeom prst="rightBrace">
            <a:avLst>
              <a:gd name="adj1" fmla="val 47682"/>
              <a:gd name="adj2" fmla="val 50000"/>
            </a:avLst>
          </a:prstGeom>
          <a:noFill/>
          <a:ln w="127000" cap="rnd">
            <a:solidFill>
              <a:srgbClr val="7030A0"/>
            </a:solidFill>
            <a:prstDash val="solid"/>
            <a:bevel/>
          </a:ln>
          <a:effectLst>
            <a:glow rad="180492">
              <a:schemeClr val="accent1">
                <a:alpha val="34000"/>
              </a:schemeClr>
            </a:glow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/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65536</m:t>
                            </m:r>
                          </m:sup>
                        </m:sSup>
                      </m:e>
                    </m:func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=1+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(65536)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</a:p>
            </p:txBody>
          </p:sp>
        </mc:Choice>
        <mc:Fallback xmlns="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4954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box5">
            <a:extLst>
              <a:ext uri="{FF2B5EF4-FFF2-40B4-BE49-F238E27FC236}">
                <a16:creationId xmlns:a16="http://schemas.microsoft.com/office/drawing/2014/main" id="{0EC88E4D-EC25-F605-27D7-0527C6A4A49A}"/>
              </a:ext>
            </a:extLst>
          </p:cNvPr>
          <p:cNvSpPr/>
          <p:nvPr/>
        </p:nvSpPr>
        <p:spPr>
          <a:xfrm>
            <a:off x="628650" y="2171289"/>
            <a:ext cx="11044541" cy="6124605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us assume that v is in bucket 1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us look at the picture when v changes it parent.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  <a:p>
            <a:pPr lvl="8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FE02E1E-9058-07B8-9106-B7A5079AE40D}"/>
              </a:ext>
            </a:extLst>
          </p:cNvPr>
          <p:cNvSpPr/>
          <p:nvPr/>
        </p:nvSpPr>
        <p:spPr>
          <a:xfrm>
            <a:off x="16768086" y="4448792"/>
            <a:ext cx="4125767" cy="662458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5" name="!!c">
            <a:extLst>
              <a:ext uri="{FF2B5EF4-FFF2-40B4-BE49-F238E27FC236}">
                <a16:creationId xmlns:a16="http://schemas.microsoft.com/office/drawing/2014/main" id="{CDE921AA-56F2-7E93-A96D-9E11C263F440}"/>
              </a:ext>
            </a:extLst>
          </p:cNvPr>
          <p:cNvSpPr/>
          <p:nvPr/>
        </p:nvSpPr>
        <p:spPr>
          <a:xfrm>
            <a:off x="21868040" y="4448792"/>
            <a:ext cx="656590" cy="6624587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B4DF715-A489-4EC6-F0E9-40705BABE54F}"/>
                  </a:ext>
                </a:extLst>
              </p:cNvPr>
              <p:cNvSpPr/>
              <p:nvPr/>
            </p:nvSpPr>
            <p:spPr>
              <a:xfrm>
                <a:off x="17826689" y="11277452"/>
                <a:ext cx="2008559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B4DF715-A489-4EC6-F0E9-40705BABE5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6689" y="11277452"/>
                <a:ext cx="2008559" cy="794544"/>
              </a:xfrm>
              <a:prstGeom prst="roundRect">
                <a:avLst/>
              </a:prstGeom>
              <a:blipFill>
                <a:blip r:embed="rId2"/>
                <a:stretch>
                  <a:fillRect b="-958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7901CE5-7F82-AFC4-DCFE-082D77F3B82E}"/>
                  </a:ext>
                </a:extLst>
              </p:cNvPr>
              <p:cNvSpPr/>
              <p:nvPr/>
            </p:nvSpPr>
            <p:spPr>
              <a:xfrm>
                <a:off x="16768086" y="3356533"/>
                <a:ext cx="4125767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7901CE5-7F82-AFC4-DCFE-082D77F3B8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8086" y="3356533"/>
                <a:ext cx="4125767" cy="888186"/>
              </a:xfrm>
              <a:prstGeom prst="roundRect">
                <a:avLst/>
              </a:prstGeom>
              <a:blipFill>
                <a:blip r:embed="rId3"/>
                <a:stretch>
                  <a:fillRect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B9135A98-9923-460B-6F40-F0797023B64F}"/>
                  </a:ext>
                </a:extLst>
              </p:cNvPr>
              <p:cNvSpPr/>
              <p:nvPr/>
            </p:nvSpPr>
            <p:spPr>
              <a:xfrm>
                <a:off x="15793899" y="7115971"/>
                <a:ext cx="956949" cy="12902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den>
                      </m:f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B9135A98-9923-460B-6F40-F0797023B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3899" y="7115971"/>
                <a:ext cx="956949" cy="1290227"/>
              </a:xfrm>
              <a:prstGeom prst="roundRect">
                <a:avLst/>
              </a:prstGeom>
              <a:blipFill>
                <a:blip r:embed="rId4"/>
                <a:stretch>
                  <a:fillRect l="-37931" r="-14943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B76A3014-C741-6EC4-EBED-E6F90600203A}"/>
              </a:ext>
            </a:extLst>
          </p:cNvPr>
          <p:cNvSpPr/>
          <p:nvPr/>
        </p:nvSpPr>
        <p:spPr>
          <a:xfrm>
            <a:off x="17826689" y="9702877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11" name="!!star1">
            <a:extLst>
              <a:ext uri="{FF2B5EF4-FFF2-40B4-BE49-F238E27FC236}">
                <a16:creationId xmlns:a16="http://schemas.microsoft.com/office/drawing/2014/main" id="{F4EFFF45-82EB-56E7-7817-3D518ED8C9A4}"/>
              </a:ext>
            </a:extLst>
          </p:cNvPr>
          <p:cNvSpPr/>
          <p:nvPr/>
        </p:nvSpPr>
        <p:spPr>
          <a:xfrm>
            <a:off x="17228984" y="9637374"/>
            <a:ext cx="860951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p:sp>
        <p:nvSpPr>
          <p:cNvPr id="12" name="!!xrank">
            <a:extLst>
              <a:ext uri="{FF2B5EF4-FFF2-40B4-BE49-F238E27FC236}">
                <a16:creationId xmlns:a16="http://schemas.microsoft.com/office/drawing/2014/main" id="{809C4F12-FECB-F2B7-550F-991A7304CF64}"/>
              </a:ext>
            </a:extLst>
          </p:cNvPr>
          <p:cNvSpPr/>
          <p:nvPr/>
        </p:nvSpPr>
        <p:spPr>
          <a:xfrm>
            <a:off x="19311310" y="8295895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13" name="!!star1">
            <a:extLst>
              <a:ext uri="{FF2B5EF4-FFF2-40B4-BE49-F238E27FC236}">
                <a16:creationId xmlns:a16="http://schemas.microsoft.com/office/drawing/2014/main" id="{65A77816-49E5-F348-E26B-32CC58CD7815}"/>
              </a:ext>
            </a:extLst>
          </p:cNvPr>
          <p:cNvSpPr/>
          <p:nvPr/>
        </p:nvSpPr>
        <p:spPr>
          <a:xfrm>
            <a:off x="18713605" y="8308551"/>
            <a:ext cx="860951" cy="68041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x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6E1A1D-3E9D-173C-01A8-DCFF492B85F0}"/>
              </a:ext>
            </a:extLst>
          </p:cNvPr>
          <p:cNvCxnSpPr>
            <a:cxnSpLocks/>
            <a:stCxn id="11" idx="0"/>
            <a:endCxn id="13" idx="3"/>
          </p:cNvCxnSpPr>
          <p:nvPr/>
        </p:nvCxnSpPr>
        <p:spPr>
          <a:xfrm flipV="1">
            <a:off x="17659460" y="8889321"/>
            <a:ext cx="1180228" cy="748053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8D3875A3-5329-36E6-E36B-D239252AAA04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red changes</a:t>
            </a:r>
          </a:p>
        </p:txBody>
      </p:sp>
    </p:spTree>
    <p:extLst>
      <p:ext uri="{BB962C8B-B14F-4D97-AF65-F5344CB8AC3E}">
        <p14:creationId xmlns:p14="http://schemas.microsoft.com/office/powerpoint/2010/main" val="3457645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!!xrank">
            <a:extLst>
              <a:ext uri="{FF2B5EF4-FFF2-40B4-BE49-F238E27FC236}">
                <a16:creationId xmlns:a16="http://schemas.microsoft.com/office/drawing/2014/main" id="{B23D6C91-F84F-4F89-EEA5-D04876BC342B}"/>
              </a:ext>
            </a:extLst>
          </p:cNvPr>
          <p:cNvSpPr/>
          <p:nvPr/>
        </p:nvSpPr>
        <p:spPr>
          <a:xfrm>
            <a:off x="14240218" y="8719415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6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!!box5">
            <a:extLst>
              <a:ext uri="{FF2B5EF4-FFF2-40B4-BE49-F238E27FC236}">
                <a16:creationId xmlns:a16="http://schemas.microsoft.com/office/drawing/2014/main" id="{0EC88E4D-EC25-F605-27D7-0527C6A4A49A}"/>
              </a:ext>
            </a:extLst>
          </p:cNvPr>
          <p:cNvSpPr/>
          <p:nvPr/>
        </p:nvSpPr>
        <p:spPr>
          <a:xfrm>
            <a:off x="628650" y="2171289"/>
            <a:ext cx="11044541" cy="6124605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us assume that v is in bucket 1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us look at the picture when v changes it parent.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y be the new parent of v.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rank(y) &gt; rank(x) and node y does not lie in any bucket.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  <a:p>
            <a:pPr lvl="8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FE02E1E-9058-07B8-9106-B7A5079AE40D}"/>
              </a:ext>
            </a:extLst>
          </p:cNvPr>
          <p:cNvSpPr/>
          <p:nvPr/>
        </p:nvSpPr>
        <p:spPr>
          <a:xfrm>
            <a:off x="16768086" y="4448792"/>
            <a:ext cx="4125767" cy="662458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5" name="!!c">
            <a:extLst>
              <a:ext uri="{FF2B5EF4-FFF2-40B4-BE49-F238E27FC236}">
                <a16:creationId xmlns:a16="http://schemas.microsoft.com/office/drawing/2014/main" id="{CDE921AA-56F2-7E93-A96D-9E11C263F440}"/>
              </a:ext>
            </a:extLst>
          </p:cNvPr>
          <p:cNvSpPr/>
          <p:nvPr/>
        </p:nvSpPr>
        <p:spPr>
          <a:xfrm>
            <a:off x="21868040" y="4448792"/>
            <a:ext cx="656590" cy="6624587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B4DF715-A489-4EC6-F0E9-40705BABE54F}"/>
                  </a:ext>
                </a:extLst>
              </p:cNvPr>
              <p:cNvSpPr/>
              <p:nvPr/>
            </p:nvSpPr>
            <p:spPr>
              <a:xfrm>
                <a:off x="17826689" y="11277452"/>
                <a:ext cx="2008559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B4DF715-A489-4EC6-F0E9-40705BABE5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6689" y="11277452"/>
                <a:ext cx="2008559" cy="794544"/>
              </a:xfrm>
              <a:prstGeom prst="roundRect">
                <a:avLst/>
              </a:prstGeom>
              <a:blipFill>
                <a:blip r:embed="rId2"/>
                <a:stretch>
                  <a:fillRect b="-958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7901CE5-7F82-AFC4-DCFE-082D77F3B82E}"/>
                  </a:ext>
                </a:extLst>
              </p:cNvPr>
              <p:cNvSpPr/>
              <p:nvPr/>
            </p:nvSpPr>
            <p:spPr>
              <a:xfrm>
                <a:off x="16768086" y="3356533"/>
                <a:ext cx="4125767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7901CE5-7F82-AFC4-DCFE-082D77F3B8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8086" y="3356533"/>
                <a:ext cx="4125767" cy="888186"/>
              </a:xfrm>
              <a:prstGeom prst="roundRect">
                <a:avLst/>
              </a:prstGeom>
              <a:blipFill>
                <a:blip r:embed="rId3"/>
                <a:stretch>
                  <a:fillRect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B9135A98-9923-460B-6F40-F0797023B64F}"/>
                  </a:ext>
                </a:extLst>
              </p:cNvPr>
              <p:cNvSpPr/>
              <p:nvPr/>
            </p:nvSpPr>
            <p:spPr>
              <a:xfrm>
                <a:off x="15793899" y="7115971"/>
                <a:ext cx="956949" cy="12902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den>
                      </m:f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B9135A98-9923-460B-6F40-F0797023B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3899" y="7115971"/>
                <a:ext cx="956949" cy="1290227"/>
              </a:xfrm>
              <a:prstGeom prst="roundRect">
                <a:avLst/>
              </a:prstGeom>
              <a:blipFill>
                <a:blip r:embed="rId4"/>
                <a:stretch>
                  <a:fillRect l="-37931" r="-14943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B76A3014-C741-6EC4-EBED-E6F90600203A}"/>
              </a:ext>
            </a:extLst>
          </p:cNvPr>
          <p:cNvSpPr/>
          <p:nvPr/>
        </p:nvSpPr>
        <p:spPr>
          <a:xfrm>
            <a:off x="17826689" y="9702877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11" name="!!star1">
            <a:extLst>
              <a:ext uri="{FF2B5EF4-FFF2-40B4-BE49-F238E27FC236}">
                <a16:creationId xmlns:a16="http://schemas.microsoft.com/office/drawing/2014/main" id="{F4EFFF45-82EB-56E7-7817-3D518ED8C9A4}"/>
              </a:ext>
            </a:extLst>
          </p:cNvPr>
          <p:cNvSpPr/>
          <p:nvPr/>
        </p:nvSpPr>
        <p:spPr>
          <a:xfrm>
            <a:off x="17228984" y="9637374"/>
            <a:ext cx="860951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p:sp>
        <p:nvSpPr>
          <p:cNvPr id="12" name="!!xrank">
            <a:extLst>
              <a:ext uri="{FF2B5EF4-FFF2-40B4-BE49-F238E27FC236}">
                <a16:creationId xmlns:a16="http://schemas.microsoft.com/office/drawing/2014/main" id="{809C4F12-FECB-F2B7-550F-991A7304CF64}"/>
              </a:ext>
            </a:extLst>
          </p:cNvPr>
          <p:cNvSpPr/>
          <p:nvPr/>
        </p:nvSpPr>
        <p:spPr>
          <a:xfrm>
            <a:off x="19311310" y="8295895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13" name="!!star1">
            <a:extLst>
              <a:ext uri="{FF2B5EF4-FFF2-40B4-BE49-F238E27FC236}">
                <a16:creationId xmlns:a16="http://schemas.microsoft.com/office/drawing/2014/main" id="{65A77816-49E5-F348-E26B-32CC58CD7815}"/>
              </a:ext>
            </a:extLst>
          </p:cNvPr>
          <p:cNvSpPr/>
          <p:nvPr/>
        </p:nvSpPr>
        <p:spPr>
          <a:xfrm>
            <a:off x="18713605" y="8308551"/>
            <a:ext cx="860951" cy="68041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x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6E1A1D-3E9D-173C-01A8-DCFF492B85F0}"/>
              </a:ext>
            </a:extLst>
          </p:cNvPr>
          <p:cNvCxnSpPr>
            <a:cxnSpLocks/>
            <a:stCxn id="11" idx="0"/>
            <a:endCxn id="15" idx="5"/>
          </p:cNvCxnSpPr>
          <p:nvPr/>
        </p:nvCxnSpPr>
        <p:spPr>
          <a:xfrm flipH="1" flipV="1">
            <a:off x="14361107" y="9385051"/>
            <a:ext cx="3298353" cy="252323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star1">
            <a:extLst>
              <a:ext uri="{FF2B5EF4-FFF2-40B4-BE49-F238E27FC236}">
                <a16:creationId xmlns:a16="http://schemas.microsoft.com/office/drawing/2014/main" id="{4918BF1C-E63C-CE80-67D5-03C80B77FD4B}"/>
              </a:ext>
            </a:extLst>
          </p:cNvPr>
          <p:cNvSpPr/>
          <p:nvPr/>
        </p:nvSpPr>
        <p:spPr>
          <a:xfrm>
            <a:off x="13626239" y="8670856"/>
            <a:ext cx="860951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y</a:t>
            </a:r>
          </a:p>
        </p:txBody>
      </p:sp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D872391A-DF24-A71A-8161-0DF29DC97048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red changes</a:t>
            </a:r>
          </a:p>
        </p:txBody>
      </p:sp>
    </p:spTree>
    <p:extLst>
      <p:ext uri="{BB962C8B-B14F-4D97-AF65-F5344CB8AC3E}">
        <p14:creationId xmlns:p14="http://schemas.microsoft.com/office/powerpoint/2010/main" val="1467478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FE02E1E-9058-07B8-9106-B7A5079AE40D}"/>
              </a:ext>
            </a:extLst>
          </p:cNvPr>
          <p:cNvSpPr/>
          <p:nvPr/>
        </p:nvSpPr>
        <p:spPr>
          <a:xfrm>
            <a:off x="16768086" y="4448792"/>
            <a:ext cx="4125767" cy="662458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" name="!!box5">
            <a:extLst>
              <a:ext uri="{FF2B5EF4-FFF2-40B4-BE49-F238E27FC236}">
                <a16:creationId xmlns:a16="http://schemas.microsoft.com/office/drawing/2014/main" id="{0EC88E4D-EC25-F605-27D7-0527C6A4A49A}"/>
              </a:ext>
            </a:extLst>
          </p:cNvPr>
          <p:cNvSpPr/>
          <p:nvPr/>
        </p:nvSpPr>
        <p:spPr>
          <a:xfrm>
            <a:off x="628650" y="2171289"/>
            <a:ext cx="11044541" cy="6124605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us assume that v is in bucket 1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us look at the picture when v changes it parent.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y be the new parent of v.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rank(y) &gt; rank(x) and node y does not lie in any bucket.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But after few operations, node y may become a non-root and occupy the same bucket as v.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So, the next parent change of v will again be a red change.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  <a:p>
            <a:pPr lvl="8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5" name="!!c">
            <a:extLst>
              <a:ext uri="{FF2B5EF4-FFF2-40B4-BE49-F238E27FC236}">
                <a16:creationId xmlns:a16="http://schemas.microsoft.com/office/drawing/2014/main" id="{CDE921AA-56F2-7E93-A96D-9E11C263F440}"/>
              </a:ext>
            </a:extLst>
          </p:cNvPr>
          <p:cNvSpPr/>
          <p:nvPr/>
        </p:nvSpPr>
        <p:spPr>
          <a:xfrm>
            <a:off x="21868040" y="4448792"/>
            <a:ext cx="656590" cy="6624587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B4DF715-A489-4EC6-F0E9-40705BABE54F}"/>
                  </a:ext>
                </a:extLst>
              </p:cNvPr>
              <p:cNvSpPr/>
              <p:nvPr/>
            </p:nvSpPr>
            <p:spPr>
              <a:xfrm>
                <a:off x="17826689" y="11277452"/>
                <a:ext cx="2008559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B4DF715-A489-4EC6-F0E9-40705BABE5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6689" y="11277452"/>
                <a:ext cx="2008559" cy="794544"/>
              </a:xfrm>
              <a:prstGeom prst="roundRect">
                <a:avLst/>
              </a:prstGeom>
              <a:blipFill>
                <a:blip r:embed="rId2"/>
                <a:stretch>
                  <a:fillRect b="-958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7901CE5-7F82-AFC4-DCFE-082D77F3B82E}"/>
                  </a:ext>
                </a:extLst>
              </p:cNvPr>
              <p:cNvSpPr/>
              <p:nvPr/>
            </p:nvSpPr>
            <p:spPr>
              <a:xfrm>
                <a:off x="16768086" y="3356533"/>
                <a:ext cx="4125767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7901CE5-7F82-AFC4-DCFE-082D77F3B8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8086" y="3356533"/>
                <a:ext cx="4125767" cy="888186"/>
              </a:xfrm>
              <a:prstGeom prst="roundRect">
                <a:avLst/>
              </a:prstGeom>
              <a:blipFill>
                <a:blip r:embed="rId3"/>
                <a:stretch>
                  <a:fillRect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B9135A98-9923-460B-6F40-F0797023B64F}"/>
                  </a:ext>
                </a:extLst>
              </p:cNvPr>
              <p:cNvSpPr/>
              <p:nvPr/>
            </p:nvSpPr>
            <p:spPr>
              <a:xfrm>
                <a:off x="15793899" y="7115971"/>
                <a:ext cx="956949" cy="12902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den>
                      </m:f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B9135A98-9923-460B-6F40-F0797023B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3899" y="7115971"/>
                <a:ext cx="956949" cy="1290227"/>
              </a:xfrm>
              <a:prstGeom prst="roundRect">
                <a:avLst/>
              </a:prstGeom>
              <a:blipFill>
                <a:blip r:embed="rId4"/>
                <a:stretch>
                  <a:fillRect l="-37931" r="-14943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B76A3014-C741-6EC4-EBED-E6F90600203A}"/>
              </a:ext>
            </a:extLst>
          </p:cNvPr>
          <p:cNvSpPr/>
          <p:nvPr/>
        </p:nvSpPr>
        <p:spPr>
          <a:xfrm>
            <a:off x="17826689" y="9702877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11" name="!!star1">
            <a:extLst>
              <a:ext uri="{FF2B5EF4-FFF2-40B4-BE49-F238E27FC236}">
                <a16:creationId xmlns:a16="http://schemas.microsoft.com/office/drawing/2014/main" id="{F4EFFF45-82EB-56E7-7817-3D518ED8C9A4}"/>
              </a:ext>
            </a:extLst>
          </p:cNvPr>
          <p:cNvSpPr/>
          <p:nvPr/>
        </p:nvSpPr>
        <p:spPr>
          <a:xfrm>
            <a:off x="17228984" y="9637374"/>
            <a:ext cx="860951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p:sp>
        <p:nvSpPr>
          <p:cNvPr id="12" name="!!xrank">
            <a:extLst>
              <a:ext uri="{FF2B5EF4-FFF2-40B4-BE49-F238E27FC236}">
                <a16:creationId xmlns:a16="http://schemas.microsoft.com/office/drawing/2014/main" id="{809C4F12-FECB-F2B7-550F-991A7304CF64}"/>
              </a:ext>
            </a:extLst>
          </p:cNvPr>
          <p:cNvSpPr/>
          <p:nvPr/>
        </p:nvSpPr>
        <p:spPr>
          <a:xfrm>
            <a:off x="19311310" y="8295895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13" name="!!star1">
            <a:extLst>
              <a:ext uri="{FF2B5EF4-FFF2-40B4-BE49-F238E27FC236}">
                <a16:creationId xmlns:a16="http://schemas.microsoft.com/office/drawing/2014/main" id="{65A77816-49E5-F348-E26B-32CC58CD7815}"/>
              </a:ext>
            </a:extLst>
          </p:cNvPr>
          <p:cNvSpPr/>
          <p:nvPr/>
        </p:nvSpPr>
        <p:spPr>
          <a:xfrm>
            <a:off x="18713605" y="8308551"/>
            <a:ext cx="860951" cy="68041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x</a:t>
            </a:r>
          </a:p>
        </p:txBody>
      </p:sp>
      <p:sp>
        <p:nvSpPr>
          <p:cNvPr id="23" name="!!xrank">
            <a:extLst>
              <a:ext uri="{FF2B5EF4-FFF2-40B4-BE49-F238E27FC236}">
                <a16:creationId xmlns:a16="http://schemas.microsoft.com/office/drawing/2014/main" id="{ABE5AF56-1E8E-4DB8-45FE-0BEC3FB60785}"/>
              </a:ext>
            </a:extLst>
          </p:cNvPr>
          <p:cNvSpPr/>
          <p:nvPr/>
        </p:nvSpPr>
        <p:spPr>
          <a:xfrm>
            <a:off x="19080611" y="6526495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6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A27B5AF-3CD0-7373-7B19-0E3AFE49C9BB}"/>
              </a:ext>
            </a:extLst>
          </p:cNvPr>
          <p:cNvCxnSpPr>
            <a:cxnSpLocks/>
            <a:stCxn id="11" idx="0"/>
            <a:endCxn id="25" idx="5"/>
          </p:cNvCxnSpPr>
          <p:nvPr/>
        </p:nvCxnSpPr>
        <p:spPr>
          <a:xfrm flipV="1">
            <a:off x="17659460" y="7192131"/>
            <a:ext cx="1542040" cy="2445243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!!star1">
            <a:extLst>
              <a:ext uri="{FF2B5EF4-FFF2-40B4-BE49-F238E27FC236}">
                <a16:creationId xmlns:a16="http://schemas.microsoft.com/office/drawing/2014/main" id="{AB536C51-F290-5635-D58A-DFEA3471DA36}"/>
              </a:ext>
            </a:extLst>
          </p:cNvPr>
          <p:cNvSpPr/>
          <p:nvPr/>
        </p:nvSpPr>
        <p:spPr>
          <a:xfrm>
            <a:off x="18466632" y="6477936"/>
            <a:ext cx="860951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y</a:t>
            </a:r>
          </a:p>
        </p:txBody>
      </p:sp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F63ECB8-E9E3-1C70-281E-2C7B7610A8E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red changes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1AF2060-A5D5-D08F-4F97-9961E29A52EB}"/>
              </a:ext>
            </a:extLst>
          </p:cNvPr>
          <p:cNvSpPr/>
          <p:nvPr/>
        </p:nvSpPr>
        <p:spPr>
          <a:xfrm>
            <a:off x="602265" y="9399081"/>
            <a:ext cx="13822801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will the parent change of v be a red change?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/>
              <p:nvPr/>
            </p:nvSpPr>
            <p:spPr>
              <a:xfrm>
                <a:off x="5342283" y="11281689"/>
                <a:ext cx="3321201" cy="92706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≤2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283" y="11281689"/>
                <a:ext cx="3321201" cy="92706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0950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F63ECB8-E9E3-1C70-281E-2C7B7610A8E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red changes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1AF2060-A5D5-D08F-4F97-9961E29A52EB}"/>
              </a:ext>
            </a:extLst>
          </p:cNvPr>
          <p:cNvSpPr/>
          <p:nvPr/>
        </p:nvSpPr>
        <p:spPr>
          <a:xfrm>
            <a:off x="628650" y="2255331"/>
            <a:ext cx="23017525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can a node v red change its parent if it is in bucket 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/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+1 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𝑡𝑖𝑚𝑒𝑠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8742FDF-14C3-529D-AC8F-322DBAD172C9}"/>
              </a:ext>
            </a:extLst>
          </p:cNvPr>
          <p:cNvSpPr/>
          <p:nvPr/>
        </p:nvSpPr>
        <p:spPr>
          <a:xfrm>
            <a:off x="628649" y="6000915"/>
            <a:ext cx="23017525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nodes in the r-</a:t>
            </a:r>
            <a:r>
              <a:rPr lang="en-US" sz="4000" dirty="0" err="1">
                <a:solidFill>
                  <a:srgbClr val="FFFFFF"/>
                </a:solidFill>
                <a:latin typeface="Chalkduster"/>
                <a:sym typeface="Helvetica Neue Medium"/>
              </a:rPr>
              <a:t>th</a:t>
            </a: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 bucket red change their parent?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6B83B19-EA06-C35D-2D58-78236874C53D}"/>
                  </a:ext>
                </a:extLst>
              </p:cNvPr>
              <p:cNvSpPr/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+1 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𝑡𝑖𝑚𝑒𝑠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6B83B19-EA06-C35D-2D58-78236874C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4422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F63ECB8-E9E3-1C70-281E-2C7B7610A8E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red changes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1AF2060-A5D5-D08F-4F97-9961E29A52EB}"/>
              </a:ext>
            </a:extLst>
          </p:cNvPr>
          <p:cNvSpPr/>
          <p:nvPr/>
        </p:nvSpPr>
        <p:spPr>
          <a:xfrm>
            <a:off x="628650" y="2255331"/>
            <a:ext cx="23017525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can a node v red change its parent if it is in bucket 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/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+1 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𝑡𝑖𝑚𝑒𝑠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8742FDF-14C3-529D-AC8F-322DBAD172C9}"/>
              </a:ext>
            </a:extLst>
          </p:cNvPr>
          <p:cNvSpPr/>
          <p:nvPr/>
        </p:nvSpPr>
        <p:spPr>
          <a:xfrm>
            <a:off x="628649" y="6000915"/>
            <a:ext cx="23017525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nodes in the r-</a:t>
            </a:r>
            <a:r>
              <a:rPr lang="en-US" sz="4000" dirty="0" err="1">
                <a:solidFill>
                  <a:srgbClr val="FFFFFF"/>
                </a:solidFill>
                <a:latin typeface="Chalkduster"/>
                <a:sym typeface="Helvetica Neue Medium"/>
              </a:rPr>
              <a:t>th</a:t>
            </a: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 bucket red change their parent?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71D19B7-9A2F-CE25-D905-6ABA4B356D01}"/>
                  </a:ext>
                </a:extLst>
              </p:cNvPr>
              <p:cNvSpPr/>
              <p:nvPr/>
            </p:nvSpPr>
            <p:spPr>
              <a:xfrm>
                <a:off x="2827683" y="8061460"/>
                <a:ext cx="4128407" cy="195323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𝑟</m:t>
                              </m:r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+1 </m:t>
                              </m:r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𝑡𝑖𝑚𝑒𝑠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71D19B7-9A2F-CE25-D905-6ABA4B356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683" y="8061460"/>
                <a:ext cx="4128407" cy="195323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6B83B19-EA06-C35D-2D58-78236874C53D}"/>
                  </a:ext>
                </a:extLst>
              </p:cNvPr>
              <p:cNvSpPr/>
              <p:nvPr/>
            </p:nvSpPr>
            <p:spPr>
              <a:xfrm>
                <a:off x="8439151" y="8293509"/>
                <a:ext cx="3939084" cy="148913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+1 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𝑡𝑖𝑚𝑒𝑠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6B83B19-EA06-C35D-2D58-78236874C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151" y="8293509"/>
                <a:ext cx="3939084" cy="148913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ultiply 2">
            <a:extLst>
              <a:ext uri="{FF2B5EF4-FFF2-40B4-BE49-F238E27FC236}">
                <a16:creationId xmlns:a16="http://schemas.microsoft.com/office/drawing/2014/main" id="{47804C99-BDAF-D248-9392-6291420D5FFC}"/>
              </a:ext>
            </a:extLst>
          </p:cNvPr>
          <p:cNvSpPr/>
          <p:nvPr/>
        </p:nvSpPr>
        <p:spPr>
          <a:xfrm>
            <a:off x="7240420" y="8484534"/>
            <a:ext cx="914400" cy="1107083"/>
          </a:xfrm>
          <a:prstGeom prst="mathMultiply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2ED1A51-6B69-A758-005D-898692E8FC0B}"/>
                  </a:ext>
                </a:extLst>
              </p:cNvPr>
              <p:cNvSpPr/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2ED1A51-6B69-A758-005D-898692E8FC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quals 5">
            <a:extLst>
              <a:ext uri="{FF2B5EF4-FFF2-40B4-BE49-F238E27FC236}">
                <a16:creationId xmlns:a16="http://schemas.microsoft.com/office/drawing/2014/main" id="{7AE143A7-CE32-75C8-B787-15AE844C3E76}"/>
              </a:ext>
            </a:extLst>
          </p:cNvPr>
          <p:cNvSpPr/>
          <p:nvPr/>
        </p:nvSpPr>
        <p:spPr>
          <a:xfrm>
            <a:off x="13404096" y="8484534"/>
            <a:ext cx="914400" cy="914400"/>
          </a:xfrm>
          <a:prstGeom prst="mathEqual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21CD919-E95F-72B2-1F58-54113499E170}"/>
                  </a:ext>
                </a:extLst>
              </p:cNvPr>
              <p:cNvSpPr/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21CD919-E95F-72B2-1F58-54113499E1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6009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F63ECB8-E9E3-1C70-281E-2C7B7610A8E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red changes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1AF2060-A5D5-D08F-4F97-9961E29A52EB}"/>
              </a:ext>
            </a:extLst>
          </p:cNvPr>
          <p:cNvSpPr/>
          <p:nvPr/>
        </p:nvSpPr>
        <p:spPr>
          <a:xfrm>
            <a:off x="628650" y="2255331"/>
            <a:ext cx="23017525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can a node v red change its parent if it is in bucket 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/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+1 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𝑡𝑖𝑚𝑒𝑠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8742FDF-14C3-529D-AC8F-322DBAD172C9}"/>
              </a:ext>
            </a:extLst>
          </p:cNvPr>
          <p:cNvSpPr/>
          <p:nvPr/>
        </p:nvSpPr>
        <p:spPr>
          <a:xfrm>
            <a:off x="628649" y="6000915"/>
            <a:ext cx="23017525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nodes in the r-</a:t>
            </a:r>
            <a:r>
              <a:rPr lang="en-US" sz="4000" dirty="0" err="1">
                <a:solidFill>
                  <a:srgbClr val="FFFFFF"/>
                </a:solidFill>
                <a:latin typeface="Chalkduster"/>
                <a:sym typeface="Helvetica Neue Medium"/>
              </a:rPr>
              <a:t>th</a:t>
            </a: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 bucket red change their parent?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71D19B7-9A2F-CE25-D905-6ABA4B356D01}"/>
                  </a:ext>
                </a:extLst>
              </p:cNvPr>
              <p:cNvSpPr/>
              <p:nvPr/>
            </p:nvSpPr>
            <p:spPr>
              <a:xfrm>
                <a:off x="2827683" y="8061460"/>
                <a:ext cx="4128407" cy="195323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𝑟</m:t>
                              </m:r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+1 </m:t>
                              </m:r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𝑡𝑖𝑚𝑒𝑠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71D19B7-9A2F-CE25-D905-6ABA4B356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683" y="8061460"/>
                <a:ext cx="4128407" cy="195323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6B83B19-EA06-C35D-2D58-78236874C53D}"/>
                  </a:ext>
                </a:extLst>
              </p:cNvPr>
              <p:cNvSpPr/>
              <p:nvPr/>
            </p:nvSpPr>
            <p:spPr>
              <a:xfrm>
                <a:off x="8439151" y="8293509"/>
                <a:ext cx="3939084" cy="148913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+1 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𝑡𝑖𝑚𝑒𝑠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6B83B19-EA06-C35D-2D58-78236874C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151" y="8293509"/>
                <a:ext cx="3939084" cy="148913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ultiply 2">
            <a:extLst>
              <a:ext uri="{FF2B5EF4-FFF2-40B4-BE49-F238E27FC236}">
                <a16:creationId xmlns:a16="http://schemas.microsoft.com/office/drawing/2014/main" id="{47804C99-BDAF-D248-9392-6291420D5FFC}"/>
              </a:ext>
            </a:extLst>
          </p:cNvPr>
          <p:cNvSpPr/>
          <p:nvPr/>
        </p:nvSpPr>
        <p:spPr>
          <a:xfrm>
            <a:off x="7240420" y="8484534"/>
            <a:ext cx="914400" cy="1107083"/>
          </a:xfrm>
          <a:prstGeom prst="mathMultiply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2ED1A51-6B69-A758-005D-898692E8FC0B}"/>
                  </a:ext>
                </a:extLst>
              </p:cNvPr>
              <p:cNvSpPr/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2ED1A51-6B69-A758-005D-898692E8FC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quals 5">
            <a:extLst>
              <a:ext uri="{FF2B5EF4-FFF2-40B4-BE49-F238E27FC236}">
                <a16:creationId xmlns:a16="http://schemas.microsoft.com/office/drawing/2014/main" id="{7AE143A7-CE32-75C8-B787-15AE844C3E76}"/>
              </a:ext>
            </a:extLst>
          </p:cNvPr>
          <p:cNvSpPr/>
          <p:nvPr/>
        </p:nvSpPr>
        <p:spPr>
          <a:xfrm>
            <a:off x="13404096" y="8484534"/>
            <a:ext cx="914400" cy="914400"/>
          </a:xfrm>
          <a:prstGeom prst="mathEqual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21CD919-E95F-72B2-1F58-54113499E170}"/>
                  </a:ext>
                </a:extLst>
              </p:cNvPr>
              <p:cNvSpPr/>
              <p:nvPr/>
            </p:nvSpPr>
            <p:spPr>
              <a:xfrm>
                <a:off x="14639507" y="11063395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21CD919-E95F-72B2-1F58-54113499E1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9507" y="11063395"/>
                <a:ext cx="4128407" cy="79454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481389-1ABF-CD0B-1D26-680B2992D0ED}"/>
              </a:ext>
            </a:extLst>
          </p:cNvPr>
          <p:cNvSpPr/>
          <p:nvPr/>
        </p:nvSpPr>
        <p:spPr>
          <a:xfrm>
            <a:off x="2827682" y="10722879"/>
            <a:ext cx="4128407" cy="14755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Total</a:t>
            </a:r>
            <a:r>
              <a:rPr kumimoji="0" lang="en-US" sz="40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 red changes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Equals 6">
            <a:extLst>
              <a:ext uri="{FF2B5EF4-FFF2-40B4-BE49-F238E27FC236}">
                <a16:creationId xmlns:a16="http://schemas.microsoft.com/office/drawing/2014/main" id="{E868A1EA-2159-64B5-A642-10FADBA2FCA3}"/>
              </a:ext>
            </a:extLst>
          </p:cNvPr>
          <p:cNvSpPr/>
          <p:nvPr/>
        </p:nvSpPr>
        <p:spPr>
          <a:xfrm>
            <a:off x="7524751" y="10855037"/>
            <a:ext cx="914400" cy="1211263"/>
          </a:xfrm>
          <a:prstGeom prst="mathEqual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D485F8A-EE6A-C2FC-93D8-0A326F9AA7FF}"/>
              </a:ext>
            </a:extLst>
          </p:cNvPr>
          <p:cNvSpPr/>
          <p:nvPr/>
        </p:nvSpPr>
        <p:spPr>
          <a:xfrm>
            <a:off x="8954678" y="10722877"/>
            <a:ext cx="4128407" cy="14755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Number of buckets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Multiply 10">
            <a:extLst>
              <a:ext uri="{FF2B5EF4-FFF2-40B4-BE49-F238E27FC236}">
                <a16:creationId xmlns:a16="http://schemas.microsoft.com/office/drawing/2014/main" id="{54EBC7D3-A95B-12DB-2DDD-0B7498335D9D}"/>
              </a:ext>
            </a:extLst>
          </p:cNvPr>
          <p:cNvSpPr/>
          <p:nvPr/>
        </p:nvSpPr>
        <p:spPr>
          <a:xfrm>
            <a:off x="13404096" y="10934353"/>
            <a:ext cx="914400" cy="1107083"/>
          </a:xfrm>
          <a:prstGeom prst="mathMultiply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43069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F63ECB8-E9E3-1C70-281E-2C7B7610A8E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red changes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1AF2060-A5D5-D08F-4F97-9961E29A52EB}"/>
              </a:ext>
            </a:extLst>
          </p:cNvPr>
          <p:cNvSpPr/>
          <p:nvPr/>
        </p:nvSpPr>
        <p:spPr>
          <a:xfrm>
            <a:off x="628650" y="2255331"/>
            <a:ext cx="23017525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can a node v red change its parent if it is in bucket 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/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+1 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𝑡𝑖𝑚𝑒𝑠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8742FDF-14C3-529D-AC8F-322DBAD172C9}"/>
              </a:ext>
            </a:extLst>
          </p:cNvPr>
          <p:cNvSpPr/>
          <p:nvPr/>
        </p:nvSpPr>
        <p:spPr>
          <a:xfrm>
            <a:off x="628649" y="6000915"/>
            <a:ext cx="23017525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nodes in the r-</a:t>
            </a:r>
            <a:r>
              <a:rPr lang="en-US" sz="4000" dirty="0" err="1">
                <a:solidFill>
                  <a:srgbClr val="FFFFFF"/>
                </a:solidFill>
                <a:latin typeface="Chalkduster"/>
                <a:sym typeface="Helvetica Neue Medium"/>
              </a:rPr>
              <a:t>th</a:t>
            </a: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 bucket red change their parent?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71D19B7-9A2F-CE25-D905-6ABA4B356D01}"/>
                  </a:ext>
                </a:extLst>
              </p:cNvPr>
              <p:cNvSpPr/>
              <p:nvPr/>
            </p:nvSpPr>
            <p:spPr>
              <a:xfrm>
                <a:off x="2827683" y="8061460"/>
                <a:ext cx="4128407" cy="195323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𝑟</m:t>
                              </m:r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+1 </m:t>
                              </m:r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𝑡𝑖𝑚𝑒𝑠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71D19B7-9A2F-CE25-D905-6ABA4B356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683" y="8061460"/>
                <a:ext cx="4128407" cy="195323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6B83B19-EA06-C35D-2D58-78236874C53D}"/>
                  </a:ext>
                </a:extLst>
              </p:cNvPr>
              <p:cNvSpPr/>
              <p:nvPr/>
            </p:nvSpPr>
            <p:spPr>
              <a:xfrm>
                <a:off x="8439151" y="8293509"/>
                <a:ext cx="3939084" cy="148913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+1 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𝑡𝑖𝑚𝑒𝑠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6B83B19-EA06-C35D-2D58-78236874C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151" y="8293509"/>
                <a:ext cx="3939084" cy="148913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ultiply 2">
            <a:extLst>
              <a:ext uri="{FF2B5EF4-FFF2-40B4-BE49-F238E27FC236}">
                <a16:creationId xmlns:a16="http://schemas.microsoft.com/office/drawing/2014/main" id="{47804C99-BDAF-D248-9392-6291420D5FFC}"/>
              </a:ext>
            </a:extLst>
          </p:cNvPr>
          <p:cNvSpPr/>
          <p:nvPr/>
        </p:nvSpPr>
        <p:spPr>
          <a:xfrm>
            <a:off x="7240420" y="8484534"/>
            <a:ext cx="914400" cy="1107083"/>
          </a:xfrm>
          <a:prstGeom prst="mathMultiply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2ED1A51-6B69-A758-005D-898692E8FC0B}"/>
                  </a:ext>
                </a:extLst>
              </p:cNvPr>
              <p:cNvSpPr/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2ED1A51-6B69-A758-005D-898692E8FC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quals 5">
            <a:extLst>
              <a:ext uri="{FF2B5EF4-FFF2-40B4-BE49-F238E27FC236}">
                <a16:creationId xmlns:a16="http://schemas.microsoft.com/office/drawing/2014/main" id="{7AE143A7-CE32-75C8-B787-15AE844C3E76}"/>
              </a:ext>
            </a:extLst>
          </p:cNvPr>
          <p:cNvSpPr/>
          <p:nvPr/>
        </p:nvSpPr>
        <p:spPr>
          <a:xfrm>
            <a:off x="13404096" y="8484534"/>
            <a:ext cx="914400" cy="914400"/>
          </a:xfrm>
          <a:prstGeom prst="mathEqual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21CD919-E95F-72B2-1F58-54113499E170}"/>
                  </a:ext>
                </a:extLst>
              </p:cNvPr>
              <p:cNvSpPr/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21CD919-E95F-72B2-1F58-54113499E1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481389-1ABF-CD0B-1D26-680B2992D0ED}"/>
              </a:ext>
            </a:extLst>
          </p:cNvPr>
          <p:cNvSpPr/>
          <p:nvPr/>
        </p:nvSpPr>
        <p:spPr>
          <a:xfrm>
            <a:off x="2827682" y="10722879"/>
            <a:ext cx="4128407" cy="14755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Total</a:t>
            </a:r>
            <a:r>
              <a:rPr kumimoji="0" lang="en-US" sz="40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 red changes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Equals 6">
            <a:extLst>
              <a:ext uri="{FF2B5EF4-FFF2-40B4-BE49-F238E27FC236}">
                <a16:creationId xmlns:a16="http://schemas.microsoft.com/office/drawing/2014/main" id="{E868A1EA-2159-64B5-A642-10FADBA2FCA3}"/>
              </a:ext>
            </a:extLst>
          </p:cNvPr>
          <p:cNvSpPr/>
          <p:nvPr/>
        </p:nvSpPr>
        <p:spPr>
          <a:xfrm>
            <a:off x="7524751" y="10855037"/>
            <a:ext cx="914400" cy="1211263"/>
          </a:xfrm>
          <a:prstGeom prst="mathEqual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6D485F8A-EE6A-C2FC-93D8-0A326F9AA7FF}"/>
                  </a:ext>
                </a:extLst>
              </p:cNvPr>
              <p:cNvSpPr/>
              <p:nvPr/>
            </p:nvSpPr>
            <p:spPr>
              <a:xfrm>
                <a:off x="8954678" y="11063395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log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∗</m:t>
                              </m:r>
                            </m:sup>
                          </m:sSup>
                        </m:fName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6D485F8A-EE6A-C2FC-93D8-0A326F9AA7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4678" y="11063395"/>
                <a:ext cx="4128407" cy="794544"/>
              </a:xfrm>
              <a:prstGeom prst="roundRect">
                <a:avLst/>
              </a:prstGeom>
              <a:blipFill>
                <a:blip r:embed="rId6"/>
                <a:stretch>
                  <a:fillRect b="-684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Multiply 10">
            <a:extLst>
              <a:ext uri="{FF2B5EF4-FFF2-40B4-BE49-F238E27FC236}">
                <a16:creationId xmlns:a16="http://schemas.microsoft.com/office/drawing/2014/main" id="{54EBC7D3-A95B-12DB-2DDD-0B7498335D9D}"/>
              </a:ext>
            </a:extLst>
          </p:cNvPr>
          <p:cNvSpPr/>
          <p:nvPr/>
        </p:nvSpPr>
        <p:spPr>
          <a:xfrm>
            <a:off x="13404096" y="10934353"/>
            <a:ext cx="914400" cy="1107083"/>
          </a:xfrm>
          <a:prstGeom prst="mathMultiply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48F6919B-71C5-10E8-7AB5-E36F48F63131}"/>
                  </a:ext>
                </a:extLst>
              </p:cNvPr>
              <p:cNvSpPr/>
              <p:nvPr/>
            </p:nvSpPr>
            <p:spPr>
              <a:xfrm>
                <a:off x="14639507" y="11063395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48F6919B-71C5-10E8-7AB5-E36F48F631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9507" y="11063395"/>
                <a:ext cx="4128407" cy="79454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0095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F63ECB8-E9E3-1C70-281E-2C7B7610A8E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red changes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1AF2060-A5D5-D08F-4F97-9961E29A52EB}"/>
              </a:ext>
            </a:extLst>
          </p:cNvPr>
          <p:cNvSpPr/>
          <p:nvPr/>
        </p:nvSpPr>
        <p:spPr>
          <a:xfrm>
            <a:off x="628650" y="2255331"/>
            <a:ext cx="23017525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can a node v red change its parent if it is in bucket 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/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40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40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400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4000" i="1" smtClean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4000" i="1" smtClean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4000" i="1" smtClean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400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40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40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40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+1 </m:t>
                          </m:r>
                          <m: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𝑡𝑖𝑚𝑒𝑠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8742FDF-14C3-529D-AC8F-322DBAD172C9}"/>
              </a:ext>
            </a:extLst>
          </p:cNvPr>
          <p:cNvSpPr/>
          <p:nvPr/>
        </p:nvSpPr>
        <p:spPr>
          <a:xfrm>
            <a:off x="628649" y="6000915"/>
            <a:ext cx="23017525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nodes in the r-</a:t>
            </a:r>
            <a:r>
              <a:rPr lang="en-US" sz="4000" dirty="0" err="1">
                <a:solidFill>
                  <a:srgbClr val="FFFFFF"/>
                </a:solidFill>
                <a:latin typeface="Chalkduster"/>
                <a:sym typeface="Helvetica Neue Medium"/>
              </a:rPr>
              <a:t>th</a:t>
            </a: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 bucket red change their parent?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71D19B7-9A2F-CE25-D905-6ABA4B356D01}"/>
                  </a:ext>
                </a:extLst>
              </p:cNvPr>
              <p:cNvSpPr/>
              <p:nvPr/>
            </p:nvSpPr>
            <p:spPr>
              <a:xfrm>
                <a:off x="2827683" y="8061460"/>
                <a:ext cx="4128407" cy="195323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𝑟</m:t>
                              </m:r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+1 </m:t>
                              </m:r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𝑡𝑖𝑚𝑒𝑠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71D19B7-9A2F-CE25-D905-6ABA4B356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683" y="8061460"/>
                <a:ext cx="4128407" cy="195323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6B83B19-EA06-C35D-2D58-78236874C53D}"/>
                  </a:ext>
                </a:extLst>
              </p:cNvPr>
              <p:cNvSpPr/>
              <p:nvPr/>
            </p:nvSpPr>
            <p:spPr>
              <a:xfrm>
                <a:off x="8439151" y="8293509"/>
                <a:ext cx="3939084" cy="148913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+1 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𝑡𝑖𝑚𝑒𝑠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6B83B19-EA06-C35D-2D58-78236874C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151" y="8293509"/>
                <a:ext cx="3939084" cy="148913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ultiply 2">
            <a:extLst>
              <a:ext uri="{FF2B5EF4-FFF2-40B4-BE49-F238E27FC236}">
                <a16:creationId xmlns:a16="http://schemas.microsoft.com/office/drawing/2014/main" id="{47804C99-BDAF-D248-9392-6291420D5FFC}"/>
              </a:ext>
            </a:extLst>
          </p:cNvPr>
          <p:cNvSpPr/>
          <p:nvPr/>
        </p:nvSpPr>
        <p:spPr>
          <a:xfrm>
            <a:off x="7240420" y="8484534"/>
            <a:ext cx="914400" cy="1107083"/>
          </a:xfrm>
          <a:prstGeom prst="mathMultiply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2ED1A51-6B69-A758-005D-898692E8FC0B}"/>
                  </a:ext>
                </a:extLst>
              </p:cNvPr>
              <p:cNvSpPr/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2ED1A51-6B69-A758-005D-898692E8FC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quals 5">
            <a:extLst>
              <a:ext uri="{FF2B5EF4-FFF2-40B4-BE49-F238E27FC236}">
                <a16:creationId xmlns:a16="http://schemas.microsoft.com/office/drawing/2014/main" id="{7AE143A7-CE32-75C8-B787-15AE844C3E76}"/>
              </a:ext>
            </a:extLst>
          </p:cNvPr>
          <p:cNvSpPr/>
          <p:nvPr/>
        </p:nvSpPr>
        <p:spPr>
          <a:xfrm>
            <a:off x="13404096" y="8484534"/>
            <a:ext cx="914400" cy="914400"/>
          </a:xfrm>
          <a:prstGeom prst="mathEqual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21CD919-E95F-72B2-1F58-54113499E170}"/>
                  </a:ext>
                </a:extLst>
              </p:cNvPr>
              <p:cNvSpPr/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21CD919-E95F-72B2-1F58-54113499E1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481389-1ABF-CD0B-1D26-680B2992D0ED}"/>
              </a:ext>
            </a:extLst>
          </p:cNvPr>
          <p:cNvSpPr/>
          <p:nvPr/>
        </p:nvSpPr>
        <p:spPr>
          <a:xfrm>
            <a:off x="2827682" y="10722879"/>
            <a:ext cx="4128407" cy="14755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Total</a:t>
            </a:r>
            <a:r>
              <a:rPr kumimoji="0" lang="en-US" sz="40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 red changes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Equals 6">
            <a:extLst>
              <a:ext uri="{FF2B5EF4-FFF2-40B4-BE49-F238E27FC236}">
                <a16:creationId xmlns:a16="http://schemas.microsoft.com/office/drawing/2014/main" id="{E868A1EA-2159-64B5-A642-10FADBA2FCA3}"/>
              </a:ext>
            </a:extLst>
          </p:cNvPr>
          <p:cNvSpPr/>
          <p:nvPr/>
        </p:nvSpPr>
        <p:spPr>
          <a:xfrm>
            <a:off x="7524751" y="10855037"/>
            <a:ext cx="914400" cy="1211263"/>
          </a:xfrm>
          <a:prstGeom prst="mathEqual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6D485F8A-EE6A-C2FC-93D8-0A326F9AA7FF}"/>
                  </a:ext>
                </a:extLst>
              </p:cNvPr>
              <p:cNvSpPr/>
              <p:nvPr/>
            </p:nvSpPr>
            <p:spPr>
              <a:xfrm>
                <a:off x="8954678" y="11063395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func>
                        <m:func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log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∗</m:t>
                              </m:r>
                            </m:sup>
                          </m:sSup>
                        </m:fName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6D485F8A-EE6A-C2FC-93D8-0A326F9AA7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4678" y="11063395"/>
                <a:ext cx="4128407" cy="794544"/>
              </a:xfrm>
              <a:prstGeom prst="roundRect">
                <a:avLst/>
              </a:prstGeom>
              <a:blipFill>
                <a:blip r:embed="rId6"/>
                <a:stretch>
                  <a:fillRect b="-684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4858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box4">
            <a:extLst>
              <a:ext uri="{FF2B5EF4-FFF2-40B4-BE49-F238E27FC236}">
                <a16:creationId xmlns:a16="http://schemas.microsoft.com/office/drawing/2014/main" id="{9D4B7CBB-8875-8B90-507B-07360C092748}"/>
              </a:ext>
            </a:extLst>
          </p:cNvPr>
          <p:cNvSpPr/>
          <p:nvPr/>
        </p:nvSpPr>
        <p:spPr>
          <a:xfrm>
            <a:off x="985629" y="581628"/>
            <a:ext cx="22824431" cy="442600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Remember that we want to find how many times a node v can change its parent.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This implies that v is a non-root node.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bucket(v) denote the bucket in which v lies in the partition.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There are two types of parent changes for v.</a:t>
            </a:r>
          </a:p>
          <a:p>
            <a:pPr lvl="1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	(Red change)     The current parent of v is in the bucket(v).</a:t>
            </a:r>
          </a:p>
          <a:p>
            <a:pPr lvl="1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	(Green change)  The current parent of v is not in the bucket(v).</a:t>
            </a:r>
          </a:p>
          <a:p>
            <a:pPr lvl="8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2" name="!!box4">
            <a:extLst>
              <a:ext uri="{FF2B5EF4-FFF2-40B4-BE49-F238E27FC236}">
                <a16:creationId xmlns:a16="http://schemas.microsoft.com/office/drawing/2014/main" id="{D6ABC7FE-E864-E352-C8AC-30BE0A881411}"/>
              </a:ext>
            </a:extLst>
          </p:cNvPr>
          <p:cNvSpPr/>
          <p:nvPr/>
        </p:nvSpPr>
        <p:spPr>
          <a:xfrm>
            <a:off x="985628" y="5401278"/>
            <a:ext cx="22824431" cy="1456722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We will show that number of red changes over all vertices is O(n log*n) !!!!!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And the number of green changes per find is log*n!!!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4A38AC7D-817E-97A6-428B-0D18F128807D}"/>
                  </a:ext>
                </a:extLst>
              </p:cNvPr>
              <p:cNvSpPr/>
              <p:nvPr/>
            </p:nvSpPr>
            <p:spPr>
              <a:xfrm>
                <a:off x="985628" y="7630127"/>
                <a:ext cx="22824431" cy="4159795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Time taken by union find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𝑡h𝑎𝑡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𝑡h𝑒𝑖𝑟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𝑝𝑎𝑟𝑒𝑛𝑡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𝑡h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𝑓𝑖𝑛𝑑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𝑜𝑝𝑒𝑟𝑎𝑡𝑖𝑜𝑛</m:t>
                        </m:r>
                      </m:e>
                    </m:nary>
                  </m:oMath>
                </a14:m>
                <a:endParaRPr lang="en-US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𝑤h𝑖𝑐h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𝑟𝑒𝑑</m:t>
                        </m:r>
                      </m:e>
                    </m:nary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 +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𝑤h𝑖𝑐h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𝑔𝑟𝑒𝑒𝑛</m:t>
                        </m:r>
                      </m:e>
                    </m:nary>
                  </m:oMath>
                </a14:m>
                <a:endParaRPr lang="en-US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/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𝑡𝑖𝑚𝑒𝑠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𝑝𝑎𝑟𝑒𝑛𝑡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𝑟𝑒𝑑</m:t>
                        </m:r>
                      </m:e>
                    </m:nary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+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𝑤h𝑖𝑐h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𝑔𝑟𝑒𝑒𝑛</m:t>
                        </m:r>
                      </m:e>
                    </m:nary>
                  </m:oMath>
                </a14:m>
                <a:endParaRPr lang="en-US" sz="4000" dirty="0">
                  <a:solidFill>
                    <a:srgbClr val="00B05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</a:rPr>
                  <a:t>nlog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*n + 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</a:rPr>
                  <a:t>mlog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*n</a:t>
                </a:r>
              </a:p>
              <a:p>
                <a:pPr marL="571500" lvl="1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4A38AC7D-817E-97A6-428B-0D18F1288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28" y="7630127"/>
                <a:ext cx="22824431" cy="4159795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 descr="Badge Tick1 with solid fill">
            <a:extLst>
              <a:ext uri="{FF2B5EF4-FFF2-40B4-BE49-F238E27FC236}">
                <a16:creationId xmlns:a16="http://schemas.microsoft.com/office/drawing/2014/main" id="{7B65E559-12BF-6771-8F91-4AA5D15F4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27429" y="5257391"/>
            <a:ext cx="872248" cy="87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5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D95BD1-5A19-CFA6-9634-0032E2FA77C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green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/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1000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1000000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star1">
            <a:extLst>
              <a:ext uri="{FF2B5EF4-FFF2-40B4-BE49-F238E27FC236}">
                <a16:creationId xmlns:a16="http://schemas.microsoft.com/office/drawing/2014/main" id="{5D94B800-0313-01C5-24C6-BC58F530A770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5">
            <a:extLst>
              <a:ext uri="{FF2B5EF4-FFF2-40B4-BE49-F238E27FC236}">
                <a16:creationId xmlns:a16="http://schemas.microsoft.com/office/drawing/2014/main" id="{E432A64F-879C-6473-15B9-F53ED78E841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8" name="!!star1">
            <a:extLst>
              <a:ext uri="{FF2B5EF4-FFF2-40B4-BE49-F238E27FC236}">
                <a16:creationId xmlns:a16="http://schemas.microsoft.com/office/drawing/2014/main" id="{E0C3CF72-49AD-23C4-8ED6-BA8A211F75D4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88510F45-9A06-5937-F0CF-61C6AF97DB5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A8413E-A2ED-190E-4458-38734CF98E9D}"/>
              </a:ext>
            </a:extLst>
          </p:cNvPr>
          <p:cNvCxnSpPr>
            <a:cxnSpLocks/>
            <a:stCxn id="7" idx="1"/>
            <a:endCxn id="9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150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star5">
            <a:extLst>
              <a:ext uri="{FF2B5EF4-FFF2-40B4-BE49-F238E27FC236}">
                <a16:creationId xmlns:a16="http://schemas.microsoft.com/office/drawing/2014/main" id="{C8F35279-DAA2-DC48-936F-A5CDCBC51D3F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F1AE8A-7AE0-AD62-4005-8F9D2B79475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100 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 b="-17544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!!star5">
            <a:extLst>
              <a:ext uri="{FF2B5EF4-FFF2-40B4-BE49-F238E27FC236}">
                <a16:creationId xmlns:a16="http://schemas.microsoft.com/office/drawing/2014/main" id="{24E5FBDA-2FB1-DBEB-A847-E35D2B3BD52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26CD0E-A80F-3FB3-E3BA-E0B9F9D6719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!!star5">
            <a:extLst>
              <a:ext uri="{FF2B5EF4-FFF2-40B4-BE49-F238E27FC236}">
                <a16:creationId xmlns:a16="http://schemas.microsoft.com/office/drawing/2014/main" id="{4FAB5939-DB67-2883-E7FE-37FA80B3A889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4B635-950F-761C-4367-F74073F2F669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star5">
            <a:extLst>
              <a:ext uri="{FF2B5EF4-FFF2-40B4-BE49-F238E27FC236}">
                <a16:creationId xmlns:a16="http://schemas.microsoft.com/office/drawing/2014/main" id="{AB4774CA-BA44-C610-E72D-3691B0C79202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D3D914-CD31-70B8-D94D-16ECB56431A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u">
            <a:extLst>
              <a:ext uri="{FF2B5EF4-FFF2-40B4-BE49-F238E27FC236}">
                <a16:creationId xmlns:a16="http://schemas.microsoft.com/office/drawing/2014/main" id="{3C61A5B7-6CCE-FC0C-7A71-442304B823E1}"/>
              </a:ext>
            </a:extLst>
          </p:cNvPr>
          <p:cNvSpPr/>
          <p:nvPr/>
        </p:nvSpPr>
        <p:spPr>
          <a:xfrm>
            <a:off x="16081495" y="7297857"/>
            <a:ext cx="91440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D168A6E-2C15-FE5C-F395-D151FC4FE0BF}"/>
              </a:ext>
            </a:extLst>
          </p:cNvPr>
          <p:cNvSpPr/>
          <p:nvPr/>
        </p:nvSpPr>
        <p:spPr>
          <a:xfrm>
            <a:off x="17537899" y="7228880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/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4610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1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62261617-4D2E-8DE1-53A0-3178EB286798}"/>
              </a:ext>
            </a:extLst>
          </p:cNvPr>
          <p:cNvSpPr/>
          <p:nvPr/>
        </p:nvSpPr>
        <p:spPr>
          <a:xfrm>
            <a:off x="1005724" y="375787"/>
            <a:ext cx="22372551" cy="141491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 iterated logarithm of a number, log* n, is the number of times the logarithm function must be iteratively applied before the result is less than or equal to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C95F0C4-3DC6-C8C2-47EE-E6DBCD6C6848}"/>
                  </a:ext>
                </a:extLst>
              </p:cNvPr>
              <p:cNvSpPr/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40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							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					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if</a:t>
                </a:r>
                <a:r>
                  <a:rPr lang="en-US" sz="40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sz="4000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              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=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    	otherwise  </a:t>
                </a: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C95F0C4-3DC6-C8C2-47EE-E6DBCD6C68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AB19D19D-F798-4389-4BAD-A4237D73BAED}"/>
              </a:ext>
            </a:extLst>
          </p:cNvPr>
          <p:cNvSpPr/>
          <p:nvPr/>
        </p:nvSpPr>
        <p:spPr>
          <a:xfrm rot="10800000">
            <a:off x="9302201" y="2943671"/>
            <a:ext cx="641897" cy="1757668"/>
          </a:xfrm>
          <a:prstGeom prst="rightBrace">
            <a:avLst>
              <a:gd name="adj1" fmla="val 47682"/>
              <a:gd name="adj2" fmla="val 50000"/>
            </a:avLst>
          </a:prstGeom>
          <a:noFill/>
          <a:ln w="127000" cap="rnd">
            <a:solidFill>
              <a:srgbClr val="7030A0"/>
            </a:solidFill>
            <a:prstDash val="solid"/>
            <a:bevel/>
          </a:ln>
          <a:effectLst>
            <a:glow rad="180492">
              <a:schemeClr val="accent1">
                <a:alpha val="34000"/>
              </a:schemeClr>
            </a:glow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/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65536</m:t>
                            </m:r>
                          </m:sup>
                        </m:sSup>
                      </m:e>
                    </m:func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=1+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</a:p>
            </p:txBody>
          </p:sp>
        </mc:Choice>
        <mc:Fallback xmlns="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2844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D95BD1-5A19-CFA6-9634-0032E2FA77C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green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/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1000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1000000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star1">
            <a:extLst>
              <a:ext uri="{FF2B5EF4-FFF2-40B4-BE49-F238E27FC236}">
                <a16:creationId xmlns:a16="http://schemas.microsoft.com/office/drawing/2014/main" id="{5D94B800-0313-01C5-24C6-BC58F530A770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5">
            <a:extLst>
              <a:ext uri="{FF2B5EF4-FFF2-40B4-BE49-F238E27FC236}">
                <a16:creationId xmlns:a16="http://schemas.microsoft.com/office/drawing/2014/main" id="{E432A64F-879C-6473-15B9-F53ED78E841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8" name="!!star1">
            <a:extLst>
              <a:ext uri="{FF2B5EF4-FFF2-40B4-BE49-F238E27FC236}">
                <a16:creationId xmlns:a16="http://schemas.microsoft.com/office/drawing/2014/main" id="{E0C3CF72-49AD-23C4-8ED6-BA8A211F75D4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88510F45-9A06-5937-F0CF-61C6AF97DB5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A8413E-A2ED-190E-4458-38734CF98E9D}"/>
              </a:ext>
            </a:extLst>
          </p:cNvPr>
          <p:cNvCxnSpPr>
            <a:cxnSpLocks/>
            <a:stCxn id="7" idx="1"/>
            <a:endCxn id="9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150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star5">
            <a:extLst>
              <a:ext uri="{FF2B5EF4-FFF2-40B4-BE49-F238E27FC236}">
                <a16:creationId xmlns:a16="http://schemas.microsoft.com/office/drawing/2014/main" id="{C8F35279-DAA2-DC48-936F-A5CDCBC51D3F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F1AE8A-7AE0-AD62-4005-8F9D2B79475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100 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 b="-17544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!!star5">
            <a:extLst>
              <a:ext uri="{FF2B5EF4-FFF2-40B4-BE49-F238E27FC236}">
                <a16:creationId xmlns:a16="http://schemas.microsoft.com/office/drawing/2014/main" id="{24E5FBDA-2FB1-DBEB-A847-E35D2B3BD52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26CD0E-A80F-3FB3-E3BA-E0B9F9D6719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!!star5">
            <a:extLst>
              <a:ext uri="{FF2B5EF4-FFF2-40B4-BE49-F238E27FC236}">
                <a16:creationId xmlns:a16="http://schemas.microsoft.com/office/drawing/2014/main" id="{4FAB5939-DB67-2883-E7FE-37FA80B3A889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4B635-950F-761C-4367-F74073F2F669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star5">
            <a:extLst>
              <a:ext uri="{FF2B5EF4-FFF2-40B4-BE49-F238E27FC236}">
                <a16:creationId xmlns:a16="http://schemas.microsoft.com/office/drawing/2014/main" id="{AB4774CA-BA44-C610-E72D-3691B0C79202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D3D914-CD31-70B8-D94D-16ECB56431A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u">
            <a:extLst>
              <a:ext uri="{FF2B5EF4-FFF2-40B4-BE49-F238E27FC236}">
                <a16:creationId xmlns:a16="http://schemas.microsoft.com/office/drawing/2014/main" id="{3C61A5B7-6CCE-FC0C-7A71-442304B823E1}"/>
              </a:ext>
            </a:extLst>
          </p:cNvPr>
          <p:cNvSpPr/>
          <p:nvPr/>
        </p:nvSpPr>
        <p:spPr>
          <a:xfrm>
            <a:off x="16081495" y="7297857"/>
            <a:ext cx="91440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D168A6E-2C15-FE5C-F395-D151FC4FE0BF}"/>
              </a:ext>
            </a:extLst>
          </p:cNvPr>
          <p:cNvSpPr/>
          <p:nvPr/>
        </p:nvSpPr>
        <p:spPr>
          <a:xfrm>
            <a:off x="17537899" y="7228880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/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!!box4">
            <a:extLst>
              <a:ext uri="{FF2B5EF4-FFF2-40B4-BE49-F238E27FC236}">
                <a16:creationId xmlns:a16="http://schemas.microsoft.com/office/drawing/2014/main" id="{69714A60-51C7-1465-75FA-A1B569D9F774}"/>
              </a:ext>
            </a:extLst>
          </p:cNvPr>
          <p:cNvSpPr/>
          <p:nvPr/>
        </p:nvSpPr>
        <p:spPr>
          <a:xfrm>
            <a:off x="12924411" y="8571976"/>
            <a:ext cx="11044541" cy="137587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Observation: Rank increases as we move to the root</a:t>
            </a:r>
          </a:p>
        </p:txBody>
      </p:sp>
    </p:spTree>
    <p:extLst>
      <p:ext uri="{BB962C8B-B14F-4D97-AF65-F5344CB8AC3E}">
        <p14:creationId xmlns:p14="http://schemas.microsoft.com/office/powerpoint/2010/main" val="2595495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D95BD1-5A19-CFA6-9634-0032E2FA77C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green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/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1000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1000000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star1">
            <a:extLst>
              <a:ext uri="{FF2B5EF4-FFF2-40B4-BE49-F238E27FC236}">
                <a16:creationId xmlns:a16="http://schemas.microsoft.com/office/drawing/2014/main" id="{5D94B800-0313-01C5-24C6-BC58F530A770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5">
            <a:extLst>
              <a:ext uri="{FF2B5EF4-FFF2-40B4-BE49-F238E27FC236}">
                <a16:creationId xmlns:a16="http://schemas.microsoft.com/office/drawing/2014/main" id="{E432A64F-879C-6473-15B9-F53ED78E841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8" name="!!star1">
            <a:extLst>
              <a:ext uri="{FF2B5EF4-FFF2-40B4-BE49-F238E27FC236}">
                <a16:creationId xmlns:a16="http://schemas.microsoft.com/office/drawing/2014/main" id="{E0C3CF72-49AD-23C4-8ED6-BA8A211F75D4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88510F45-9A06-5937-F0CF-61C6AF97DB5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A8413E-A2ED-190E-4458-38734CF98E9D}"/>
              </a:ext>
            </a:extLst>
          </p:cNvPr>
          <p:cNvCxnSpPr>
            <a:cxnSpLocks/>
            <a:stCxn id="7" idx="1"/>
            <a:endCxn id="9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150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star5">
            <a:extLst>
              <a:ext uri="{FF2B5EF4-FFF2-40B4-BE49-F238E27FC236}">
                <a16:creationId xmlns:a16="http://schemas.microsoft.com/office/drawing/2014/main" id="{C8F35279-DAA2-DC48-936F-A5CDCBC51D3F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F1AE8A-7AE0-AD62-4005-8F9D2B79475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100 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 b="-17544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!!star5">
            <a:extLst>
              <a:ext uri="{FF2B5EF4-FFF2-40B4-BE49-F238E27FC236}">
                <a16:creationId xmlns:a16="http://schemas.microsoft.com/office/drawing/2014/main" id="{24E5FBDA-2FB1-DBEB-A847-E35D2B3BD52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26CD0E-A80F-3FB3-E3BA-E0B9F9D6719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!!star5">
            <a:extLst>
              <a:ext uri="{FF2B5EF4-FFF2-40B4-BE49-F238E27FC236}">
                <a16:creationId xmlns:a16="http://schemas.microsoft.com/office/drawing/2014/main" id="{4FAB5939-DB67-2883-E7FE-37FA80B3A889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4B635-950F-761C-4367-F74073F2F669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star5">
            <a:extLst>
              <a:ext uri="{FF2B5EF4-FFF2-40B4-BE49-F238E27FC236}">
                <a16:creationId xmlns:a16="http://schemas.microsoft.com/office/drawing/2014/main" id="{AB4774CA-BA44-C610-E72D-3691B0C79202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D3D914-CD31-70B8-D94D-16ECB56431A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u">
            <a:extLst>
              <a:ext uri="{FF2B5EF4-FFF2-40B4-BE49-F238E27FC236}">
                <a16:creationId xmlns:a16="http://schemas.microsoft.com/office/drawing/2014/main" id="{3C61A5B7-6CCE-FC0C-7A71-442304B823E1}"/>
              </a:ext>
            </a:extLst>
          </p:cNvPr>
          <p:cNvSpPr/>
          <p:nvPr/>
        </p:nvSpPr>
        <p:spPr>
          <a:xfrm>
            <a:off x="16081495" y="7297857"/>
            <a:ext cx="91440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D168A6E-2C15-FE5C-F395-D151FC4FE0BF}"/>
              </a:ext>
            </a:extLst>
          </p:cNvPr>
          <p:cNvSpPr/>
          <p:nvPr/>
        </p:nvSpPr>
        <p:spPr>
          <a:xfrm>
            <a:off x="17537899" y="7228880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/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4CB5EEC-CEC2-812B-5EA9-ABCB6CAA4992}"/>
              </a:ext>
            </a:extLst>
          </p:cNvPr>
          <p:cNvSpPr/>
          <p:nvPr/>
        </p:nvSpPr>
        <p:spPr>
          <a:xfrm>
            <a:off x="10396422" y="10441824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9A36FEE-CE13-3DEB-9B31-09E81C4539B4}"/>
              </a:ext>
            </a:extLst>
          </p:cNvPr>
          <p:cNvSpPr/>
          <p:nvPr/>
        </p:nvSpPr>
        <p:spPr>
          <a:xfrm>
            <a:off x="16081495" y="8287758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600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C6FBDBC-A6FB-33B6-B054-F001FBDBE2E3}"/>
              </a:ext>
            </a:extLst>
          </p:cNvPr>
          <p:cNvSpPr/>
          <p:nvPr/>
        </p:nvSpPr>
        <p:spPr>
          <a:xfrm>
            <a:off x="17537899" y="8253706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40271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D95BD1-5A19-CFA6-9634-0032E2FA77C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green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/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1000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1000000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star1">
            <a:extLst>
              <a:ext uri="{FF2B5EF4-FFF2-40B4-BE49-F238E27FC236}">
                <a16:creationId xmlns:a16="http://schemas.microsoft.com/office/drawing/2014/main" id="{5D94B800-0313-01C5-24C6-BC58F530A770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5">
            <a:extLst>
              <a:ext uri="{FF2B5EF4-FFF2-40B4-BE49-F238E27FC236}">
                <a16:creationId xmlns:a16="http://schemas.microsoft.com/office/drawing/2014/main" id="{E432A64F-879C-6473-15B9-F53ED78E841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8" name="!!star1">
            <a:extLst>
              <a:ext uri="{FF2B5EF4-FFF2-40B4-BE49-F238E27FC236}">
                <a16:creationId xmlns:a16="http://schemas.microsoft.com/office/drawing/2014/main" id="{E0C3CF72-49AD-23C4-8ED6-BA8A211F75D4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88510F45-9A06-5937-F0CF-61C6AF97DB5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A8413E-A2ED-190E-4458-38734CF98E9D}"/>
              </a:ext>
            </a:extLst>
          </p:cNvPr>
          <p:cNvCxnSpPr>
            <a:cxnSpLocks/>
            <a:stCxn id="7" idx="1"/>
            <a:endCxn id="9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150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star5">
            <a:extLst>
              <a:ext uri="{FF2B5EF4-FFF2-40B4-BE49-F238E27FC236}">
                <a16:creationId xmlns:a16="http://schemas.microsoft.com/office/drawing/2014/main" id="{C8F35279-DAA2-DC48-936F-A5CDCBC51D3F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F1AE8A-7AE0-AD62-4005-8F9D2B79475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100 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 b="-17544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!!star5">
            <a:extLst>
              <a:ext uri="{FF2B5EF4-FFF2-40B4-BE49-F238E27FC236}">
                <a16:creationId xmlns:a16="http://schemas.microsoft.com/office/drawing/2014/main" id="{24E5FBDA-2FB1-DBEB-A847-E35D2B3BD52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26CD0E-A80F-3FB3-E3BA-E0B9F9D6719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!!star5">
            <a:extLst>
              <a:ext uri="{FF2B5EF4-FFF2-40B4-BE49-F238E27FC236}">
                <a16:creationId xmlns:a16="http://schemas.microsoft.com/office/drawing/2014/main" id="{4FAB5939-DB67-2883-E7FE-37FA80B3A889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4B635-950F-761C-4367-F74073F2F669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star5">
            <a:extLst>
              <a:ext uri="{FF2B5EF4-FFF2-40B4-BE49-F238E27FC236}">
                <a16:creationId xmlns:a16="http://schemas.microsoft.com/office/drawing/2014/main" id="{AB4774CA-BA44-C610-E72D-3691B0C79202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D3D914-CD31-70B8-D94D-16ECB56431A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u">
            <a:extLst>
              <a:ext uri="{FF2B5EF4-FFF2-40B4-BE49-F238E27FC236}">
                <a16:creationId xmlns:a16="http://schemas.microsoft.com/office/drawing/2014/main" id="{3C61A5B7-6CCE-FC0C-7A71-442304B823E1}"/>
              </a:ext>
            </a:extLst>
          </p:cNvPr>
          <p:cNvSpPr/>
          <p:nvPr/>
        </p:nvSpPr>
        <p:spPr>
          <a:xfrm>
            <a:off x="16081495" y="7297857"/>
            <a:ext cx="91440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D168A6E-2C15-FE5C-F395-D151FC4FE0BF}"/>
              </a:ext>
            </a:extLst>
          </p:cNvPr>
          <p:cNvSpPr/>
          <p:nvPr/>
        </p:nvSpPr>
        <p:spPr>
          <a:xfrm>
            <a:off x="17537899" y="7228880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/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4CB5EEC-CEC2-812B-5EA9-ABCB6CAA4992}"/>
              </a:ext>
            </a:extLst>
          </p:cNvPr>
          <p:cNvSpPr/>
          <p:nvPr/>
        </p:nvSpPr>
        <p:spPr>
          <a:xfrm>
            <a:off x="10396422" y="10441824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9A36FEE-CE13-3DEB-9B31-09E81C4539B4}"/>
              </a:ext>
            </a:extLst>
          </p:cNvPr>
          <p:cNvSpPr/>
          <p:nvPr/>
        </p:nvSpPr>
        <p:spPr>
          <a:xfrm>
            <a:off x="16081495" y="8287758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600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C6FBDBC-A6FB-33B6-B054-F001FBDBE2E3}"/>
              </a:ext>
            </a:extLst>
          </p:cNvPr>
          <p:cNvSpPr/>
          <p:nvPr/>
        </p:nvSpPr>
        <p:spPr>
          <a:xfrm>
            <a:off x="17537899" y="8253706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F7A9945-5A7B-E7D4-6EE6-6D3E8F5FAF4C}"/>
              </a:ext>
            </a:extLst>
          </p:cNvPr>
          <p:cNvSpPr/>
          <p:nvPr/>
        </p:nvSpPr>
        <p:spPr>
          <a:xfrm>
            <a:off x="9939222" y="8946807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06632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D95BD1-5A19-CFA6-9634-0032E2FA77C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green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/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1000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1000000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star1">
            <a:extLst>
              <a:ext uri="{FF2B5EF4-FFF2-40B4-BE49-F238E27FC236}">
                <a16:creationId xmlns:a16="http://schemas.microsoft.com/office/drawing/2014/main" id="{5D94B800-0313-01C5-24C6-BC58F530A770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5">
            <a:extLst>
              <a:ext uri="{FF2B5EF4-FFF2-40B4-BE49-F238E27FC236}">
                <a16:creationId xmlns:a16="http://schemas.microsoft.com/office/drawing/2014/main" id="{E432A64F-879C-6473-15B9-F53ED78E841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8" name="!!star1">
            <a:extLst>
              <a:ext uri="{FF2B5EF4-FFF2-40B4-BE49-F238E27FC236}">
                <a16:creationId xmlns:a16="http://schemas.microsoft.com/office/drawing/2014/main" id="{E0C3CF72-49AD-23C4-8ED6-BA8A211F75D4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88510F45-9A06-5937-F0CF-61C6AF97DB5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A8413E-A2ED-190E-4458-38734CF98E9D}"/>
              </a:ext>
            </a:extLst>
          </p:cNvPr>
          <p:cNvCxnSpPr>
            <a:cxnSpLocks/>
            <a:stCxn id="7" idx="1"/>
            <a:endCxn id="9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150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star5">
            <a:extLst>
              <a:ext uri="{FF2B5EF4-FFF2-40B4-BE49-F238E27FC236}">
                <a16:creationId xmlns:a16="http://schemas.microsoft.com/office/drawing/2014/main" id="{C8F35279-DAA2-DC48-936F-A5CDCBC51D3F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F1AE8A-7AE0-AD62-4005-8F9D2B79475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100 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 b="-17544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!!star5">
            <a:extLst>
              <a:ext uri="{FF2B5EF4-FFF2-40B4-BE49-F238E27FC236}">
                <a16:creationId xmlns:a16="http://schemas.microsoft.com/office/drawing/2014/main" id="{24E5FBDA-2FB1-DBEB-A847-E35D2B3BD52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26CD0E-A80F-3FB3-E3BA-E0B9F9D6719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!!star5">
            <a:extLst>
              <a:ext uri="{FF2B5EF4-FFF2-40B4-BE49-F238E27FC236}">
                <a16:creationId xmlns:a16="http://schemas.microsoft.com/office/drawing/2014/main" id="{4FAB5939-DB67-2883-E7FE-37FA80B3A889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4B635-950F-761C-4367-F74073F2F669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star5">
            <a:extLst>
              <a:ext uri="{FF2B5EF4-FFF2-40B4-BE49-F238E27FC236}">
                <a16:creationId xmlns:a16="http://schemas.microsoft.com/office/drawing/2014/main" id="{AB4774CA-BA44-C610-E72D-3691B0C79202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D3D914-CD31-70B8-D94D-16ECB56431A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u">
            <a:extLst>
              <a:ext uri="{FF2B5EF4-FFF2-40B4-BE49-F238E27FC236}">
                <a16:creationId xmlns:a16="http://schemas.microsoft.com/office/drawing/2014/main" id="{3C61A5B7-6CCE-FC0C-7A71-442304B823E1}"/>
              </a:ext>
            </a:extLst>
          </p:cNvPr>
          <p:cNvSpPr/>
          <p:nvPr/>
        </p:nvSpPr>
        <p:spPr>
          <a:xfrm>
            <a:off x="16081495" y="7297857"/>
            <a:ext cx="91440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D168A6E-2C15-FE5C-F395-D151FC4FE0BF}"/>
              </a:ext>
            </a:extLst>
          </p:cNvPr>
          <p:cNvSpPr/>
          <p:nvPr/>
        </p:nvSpPr>
        <p:spPr>
          <a:xfrm>
            <a:off x="17537899" y="7228880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/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4CB5EEC-CEC2-812B-5EA9-ABCB6CAA4992}"/>
              </a:ext>
            </a:extLst>
          </p:cNvPr>
          <p:cNvSpPr/>
          <p:nvPr/>
        </p:nvSpPr>
        <p:spPr>
          <a:xfrm>
            <a:off x="10396422" y="10441824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9A36FEE-CE13-3DEB-9B31-09E81C4539B4}"/>
              </a:ext>
            </a:extLst>
          </p:cNvPr>
          <p:cNvSpPr/>
          <p:nvPr/>
        </p:nvSpPr>
        <p:spPr>
          <a:xfrm>
            <a:off x="16081495" y="8287758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600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C6FBDBC-A6FB-33B6-B054-F001FBDBE2E3}"/>
              </a:ext>
            </a:extLst>
          </p:cNvPr>
          <p:cNvSpPr/>
          <p:nvPr/>
        </p:nvSpPr>
        <p:spPr>
          <a:xfrm>
            <a:off x="17537899" y="8253706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F7A9945-5A7B-E7D4-6EE6-6D3E8F5FAF4C}"/>
              </a:ext>
            </a:extLst>
          </p:cNvPr>
          <p:cNvSpPr/>
          <p:nvPr/>
        </p:nvSpPr>
        <p:spPr>
          <a:xfrm>
            <a:off x="9939222" y="8946807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1AC0A1-A898-BFA4-658D-F74D64AF4D6B}"/>
              </a:ext>
            </a:extLst>
          </p:cNvPr>
          <p:cNvSpPr/>
          <p:nvPr/>
        </p:nvSpPr>
        <p:spPr>
          <a:xfrm>
            <a:off x="9275375" y="744176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2C9AA23-399E-DA38-28C7-1C01613F08E6}"/>
              </a:ext>
            </a:extLst>
          </p:cNvPr>
          <p:cNvSpPr/>
          <p:nvPr/>
        </p:nvSpPr>
        <p:spPr>
          <a:xfrm>
            <a:off x="8155985" y="599808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759F8A4-08AA-4B6F-EC22-E38D00ED8586}"/>
              </a:ext>
            </a:extLst>
          </p:cNvPr>
          <p:cNvSpPr/>
          <p:nvPr/>
        </p:nvSpPr>
        <p:spPr>
          <a:xfrm>
            <a:off x="7448345" y="449279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B2E0B7C-6F0C-5B79-4B68-F19A1AA5F6D6}"/>
              </a:ext>
            </a:extLst>
          </p:cNvPr>
          <p:cNvSpPr/>
          <p:nvPr/>
        </p:nvSpPr>
        <p:spPr>
          <a:xfrm>
            <a:off x="6937513" y="292793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81499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D95BD1-5A19-CFA6-9634-0032E2FA77C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green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/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1000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1000000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star1">
            <a:extLst>
              <a:ext uri="{FF2B5EF4-FFF2-40B4-BE49-F238E27FC236}">
                <a16:creationId xmlns:a16="http://schemas.microsoft.com/office/drawing/2014/main" id="{5D94B800-0313-01C5-24C6-BC58F530A770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5">
            <a:extLst>
              <a:ext uri="{FF2B5EF4-FFF2-40B4-BE49-F238E27FC236}">
                <a16:creationId xmlns:a16="http://schemas.microsoft.com/office/drawing/2014/main" id="{E432A64F-879C-6473-15B9-F53ED78E841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8" name="!!star1">
            <a:extLst>
              <a:ext uri="{FF2B5EF4-FFF2-40B4-BE49-F238E27FC236}">
                <a16:creationId xmlns:a16="http://schemas.microsoft.com/office/drawing/2014/main" id="{E0C3CF72-49AD-23C4-8ED6-BA8A211F75D4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88510F45-9A06-5937-F0CF-61C6AF97DB5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A8413E-A2ED-190E-4458-38734CF98E9D}"/>
              </a:ext>
            </a:extLst>
          </p:cNvPr>
          <p:cNvCxnSpPr>
            <a:cxnSpLocks/>
            <a:stCxn id="7" idx="1"/>
            <a:endCxn id="9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150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star5">
            <a:extLst>
              <a:ext uri="{FF2B5EF4-FFF2-40B4-BE49-F238E27FC236}">
                <a16:creationId xmlns:a16="http://schemas.microsoft.com/office/drawing/2014/main" id="{C8F35279-DAA2-DC48-936F-A5CDCBC51D3F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F1AE8A-7AE0-AD62-4005-8F9D2B79475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100 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 b="-17544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!!star5">
            <a:extLst>
              <a:ext uri="{FF2B5EF4-FFF2-40B4-BE49-F238E27FC236}">
                <a16:creationId xmlns:a16="http://schemas.microsoft.com/office/drawing/2014/main" id="{24E5FBDA-2FB1-DBEB-A847-E35D2B3BD52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26CD0E-A80F-3FB3-E3BA-E0B9F9D6719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!!star5">
            <a:extLst>
              <a:ext uri="{FF2B5EF4-FFF2-40B4-BE49-F238E27FC236}">
                <a16:creationId xmlns:a16="http://schemas.microsoft.com/office/drawing/2014/main" id="{4FAB5939-DB67-2883-E7FE-37FA80B3A889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4B635-950F-761C-4367-F74073F2F669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star5">
            <a:extLst>
              <a:ext uri="{FF2B5EF4-FFF2-40B4-BE49-F238E27FC236}">
                <a16:creationId xmlns:a16="http://schemas.microsoft.com/office/drawing/2014/main" id="{AB4774CA-BA44-C610-E72D-3691B0C79202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D3D914-CD31-70B8-D94D-16ECB56431A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u">
            <a:extLst>
              <a:ext uri="{FF2B5EF4-FFF2-40B4-BE49-F238E27FC236}">
                <a16:creationId xmlns:a16="http://schemas.microsoft.com/office/drawing/2014/main" id="{3C61A5B7-6CCE-FC0C-7A71-442304B823E1}"/>
              </a:ext>
            </a:extLst>
          </p:cNvPr>
          <p:cNvSpPr/>
          <p:nvPr/>
        </p:nvSpPr>
        <p:spPr>
          <a:xfrm>
            <a:off x="16081495" y="7297857"/>
            <a:ext cx="91440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D168A6E-2C15-FE5C-F395-D151FC4FE0BF}"/>
              </a:ext>
            </a:extLst>
          </p:cNvPr>
          <p:cNvSpPr/>
          <p:nvPr/>
        </p:nvSpPr>
        <p:spPr>
          <a:xfrm>
            <a:off x="17537899" y="7228880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/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4CB5EEC-CEC2-812B-5EA9-ABCB6CAA4992}"/>
              </a:ext>
            </a:extLst>
          </p:cNvPr>
          <p:cNvSpPr/>
          <p:nvPr/>
        </p:nvSpPr>
        <p:spPr>
          <a:xfrm>
            <a:off x="10396422" y="10441824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9A36FEE-CE13-3DEB-9B31-09E81C4539B4}"/>
              </a:ext>
            </a:extLst>
          </p:cNvPr>
          <p:cNvSpPr/>
          <p:nvPr/>
        </p:nvSpPr>
        <p:spPr>
          <a:xfrm>
            <a:off x="16081495" y="8287758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600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C6FBDBC-A6FB-33B6-B054-F001FBDBE2E3}"/>
              </a:ext>
            </a:extLst>
          </p:cNvPr>
          <p:cNvSpPr/>
          <p:nvPr/>
        </p:nvSpPr>
        <p:spPr>
          <a:xfrm>
            <a:off x="17537899" y="8253706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F7A9945-5A7B-E7D4-6EE6-6D3E8F5FAF4C}"/>
              </a:ext>
            </a:extLst>
          </p:cNvPr>
          <p:cNvSpPr/>
          <p:nvPr/>
        </p:nvSpPr>
        <p:spPr>
          <a:xfrm>
            <a:off x="9939222" y="8946807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1AC0A1-A898-BFA4-658D-F74D64AF4D6B}"/>
              </a:ext>
            </a:extLst>
          </p:cNvPr>
          <p:cNvSpPr/>
          <p:nvPr/>
        </p:nvSpPr>
        <p:spPr>
          <a:xfrm>
            <a:off x="9275375" y="744176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2C9AA23-399E-DA38-28C7-1C01613F08E6}"/>
              </a:ext>
            </a:extLst>
          </p:cNvPr>
          <p:cNvSpPr/>
          <p:nvPr/>
        </p:nvSpPr>
        <p:spPr>
          <a:xfrm>
            <a:off x="8155985" y="599808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759F8A4-08AA-4B6F-EC22-E38D00ED8586}"/>
              </a:ext>
            </a:extLst>
          </p:cNvPr>
          <p:cNvSpPr/>
          <p:nvPr/>
        </p:nvSpPr>
        <p:spPr>
          <a:xfrm>
            <a:off x="7448345" y="449279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B2E0B7C-6F0C-5B79-4B68-F19A1AA5F6D6}"/>
              </a:ext>
            </a:extLst>
          </p:cNvPr>
          <p:cNvSpPr/>
          <p:nvPr/>
        </p:nvSpPr>
        <p:spPr>
          <a:xfrm>
            <a:off x="6937513" y="292793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33" name="!!box4">
            <a:extLst>
              <a:ext uri="{FF2B5EF4-FFF2-40B4-BE49-F238E27FC236}">
                <a16:creationId xmlns:a16="http://schemas.microsoft.com/office/drawing/2014/main" id="{5314B091-F07B-84E6-14E6-7BEA61B20AE6}"/>
              </a:ext>
            </a:extLst>
          </p:cNvPr>
          <p:cNvSpPr/>
          <p:nvPr/>
        </p:nvSpPr>
        <p:spPr>
          <a:xfrm>
            <a:off x="13073180" y="9847538"/>
            <a:ext cx="11044541" cy="836732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Observation: Buckets  are non-decreasing.</a:t>
            </a:r>
          </a:p>
        </p:txBody>
      </p:sp>
    </p:spTree>
    <p:extLst>
      <p:ext uri="{BB962C8B-B14F-4D97-AF65-F5344CB8AC3E}">
        <p14:creationId xmlns:p14="http://schemas.microsoft.com/office/powerpoint/2010/main" val="1408692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D95BD1-5A19-CFA6-9634-0032E2FA77C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green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/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1000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1000000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star1">
            <a:extLst>
              <a:ext uri="{FF2B5EF4-FFF2-40B4-BE49-F238E27FC236}">
                <a16:creationId xmlns:a16="http://schemas.microsoft.com/office/drawing/2014/main" id="{5D94B800-0313-01C5-24C6-BC58F530A770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5">
            <a:extLst>
              <a:ext uri="{FF2B5EF4-FFF2-40B4-BE49-F238E27FC236}">
                <a16:creationId xmlns:a16="http://schemas.microsoft.com/office/drawing/2014/main" id="{E432A64F-879C-6473-15B9-F53ED78E841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8" name="!!star1">
            <a:extLst>
              <a:ext uri="{FF2B5EF4-FFF2-40B4-BE49-F238E27FC236}">
                <a16:creationId xmlns:a16="http://schemas.microsoft.com/office/drawing/2014/main" id="{E0C3CF72-49AD-23C4-8ED6-BA8A211F75D4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88510F45-9A06-5937-F0CF-61C6AF97DB5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A8413E-A2ED-190E-4458-38734CF98E9D}"/>
              </a:ext>
            </a:extLst>
          </p:cNvPr>
          <p:cNvCxnSpPr>
            <a:cxnSpLocks/>
            <a:stCxn id="7" idx="1"/>
            <a:endCxn id="9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150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star5">
            <a:extLst>
              <a:ext uri="{FF2B5EF4-FFF2-40B4-BE49-F238E27FC236}">
                <a16:creationId xmlns:a16="http://schemas.microsoft.com/office/drawing/2014/main" id="{C8F35279-DAA2-DC48-936F-A5CDCBC51D3F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F1AE8A-7AE0-AD62-4005-8F9D2B79475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100 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 b="-17544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!!star5">
            <a:extLst>
              <a:ext uri="{FF2B5EF4-FFF2-40B4-BE49-F238E27FC236}">
                <a16:creationId xmlns:a16="http://schemas.microsoft.com/office/drawing/2014/main" id="{24E5FBDA-2FB1-DBEB-A847-E35D2B3BD52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26CD0E-A80F-3FB3-E3BA-E0B9F9D6719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!!star5">
            <a:extLst>
              <a:ext uri="{FF2B5EF4-FFF2-40B4-BE49-F238E27FC236}">
                <a16:creationId xmlns:a16="http://schemas.microsoft.com/office/drawing/2014/main" id="{4FAB5939-DB67-2883-E7FE-37FA80B3A889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4B635-950F-761C-4367-F74073F2F669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star5">
            <a:extLst>
              <a:ext uri="{FF2B5EF4-FFF2-40B4-BE49-F238E27FC236}">
                <a16:creationId xmlns:a16="http://schemas.microsoft.com/office/drawing/2014/main" id="{AB4774CA-BA44-C610-E72D-3691B0C79202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D3D914-CD31-70B8-D94D-16ECB56431A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u">
            <a:extLst>
              <a:ext uri="{FF2B5EF4-FFF2-40B4-BE49-F238E27FC236}">
                <a16:creationId xmlns:a16="http://schemas.microsoft.com/office/drawing/2014/main" id="{3C61A5B7-6CCE-FC0C-7A71-442304B823E1}"/>
              </a:ext>
            </a:extLst>
          </p:cNvPr>
          <p:cNvSpPr/>
          <p:nvPr/>
        </p:nvSpPr>
        <p:spPr>
          <a:xfrm>
            <a:off x="16081495" y="7297857"/>
            <a:ext cx="91440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D168A6E-2C15-FE5C-F395-D151FC4FE0BF}"/>
              </a:ext>
            </a:extLst>
          </p:cNvPr>
          <p:cNvSpPr/>
          <p:nvPr/>
        </p:nvSpPr>
        <p:spPr>
          <a:xfrm>
            <a:off x="17537899" y="7228880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/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4CB5EEC-CEC2-812B-5EA9-ABCB6CAA4992}"/>
              </a:ext>
            </a:extLst>
          </p:cNvPr>
          <p:cNvSpPr/>
          <p:nvPr/>
        </p:nvSpPr>
        <p:spPr>
          <a:xfrm>
            <a:off x="10396422" y="10441824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9A36FEE-CE13-3DEB-9B31-09E81C4539B4}"/>
              </a:ext>
            </a:extLst>
          </p:cNvPr>
          <p:cNvSpPr/>
          <p:nvPr/>
        </p:nvSpPr>
        <p:spPr>
          <a:xfrm>
            <a:off x="16081495" y="8287758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600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C6FBDBC-A6FB-33B6-B054-F001FBDBE2E3}"/>
              </a:ext>
            </a:extLst>
          </p:cNvPr>
          <p:cNvSpPr/>
          <p:nvPr/>
        </p:nvSpPr>
        <p:spPr>
          <a:xfrm>
            <a:off x="17537899" y="8253706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F7A9945-5A7B-E7D4-6EE6-6D3E8F5FAF4C}"/>
              </a:ext>
            </a:extLst>
          </p:cNvPr>
          <p:cNvSpPr/>
          <p:nvPr/>
        </p:nvSpPr>
        <p:spPr>
          <a:xfrm>
            <a:off x="9939222" y="8946807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1AC0A1-A898-BFA4-658D-F74D64AF4D6B}"/>
              </a:ext>
            </a:extLst>
          </p:cNvPr>
          <p:cNvSpPr/>
          <p:nvPr/>
        </p:nvSpPr>
        <p:spPr>
          <a:xfrm>
            <a:off x="9275375" y="744176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2C9AA23-399E-DA38-28C7-1C01613F08E6}"/>
              </a:ext>
            </a:extLst>
          </p:cNvPr>
          <p:cNvSpPr/>
          <p:nvPr/>
        </p:nvSpPr>
        <p:spPr>
          <a:xfrm>
            <a:off x="8155985" y="599808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759F8A4-08AA-4B6F-EC22-E38D00ED8586}"/>
              </a:ext>
            </a:extLst>
          </p:cNvPr>
          <p:cNvSpPr/>
          <p:nvPr/>
        </p:nvSpPr>
        <p:spPr>
          <a:xfrm>
            <a:off x="7448345" y="449279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B2E0B7C-6F0C-5B79-4B68-F19A1AA5F6D6}"/>
              </a:ext>
            </a:extLst>
          </p:cNvPr>
          <p:cNvSpPr/>
          <p:nvPr/>
        </p:nvSpPr>
        <p:spPr>
          <a:xfrm>
            <a:off x="6937513" y="292793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A4C1FE2-9085-2690-4E1D-2EFEFA69E988}"/>
              </a:ext>
            </a:extLst>
          </p:cNvPr>
          <p:cNvSpPr/>
          <p:nvPr/>
        </p:nvSpPr>
        <p:spPr>
          <a:xfrm>
            <a:off x="2409444" y="10720662"/>
            <a:ext cx="3986177" cy="794544"/>
          </a:xfrm>
          <a:prstGeom prst="roundRect">
            <a:avLst/>
          </a:prstGeom>
          <a:solidFill>
            <a:schemeClr val="accent6">
              <a:lumMod val="75000"/>
              <a:alpha val="34578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Red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64170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D95BD1-5A19-CFA6-9634-0032E2FA77C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green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/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1000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1000000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star1">
            <a:extLst>
              <a:ext uri="{FF2B5EF4-FFF2-40B4-BE49-F238E27FC236}">
                <a16:creationId xmlns:a16="http://schemas.microsoft.com/office/drawing/2014/main" id="{5D94B800-0313-01C5-24C6-BC58F530A770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5">
            <a:extLst>
              <a:ext uri="{FF2B5EF4-FFF2-40B4-BE49-F238E27FC236}">
                <a16:creationId xmlns:a16="http://schemas.microsoft.com/office/drawing/2014/main" id="{E432A64F-879C-6473-15B9-F53ED78E841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8" name="!!star1">
            <a:extLst>
              <a:ext uri="{FF2B5EF4-FFF2-40B4-BE49-F238E27FC236}">
                <a16:creationId xmlns:a16="http://schemas.microsoft.com/office/drawing/2014/main" id="{E0C3CF72-49AD-23C4-8ED6-BA8A211F75D4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88510F45-9A06-5937-F0CF-61C6AF97DB5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A8413E-A2ED-190E-4458-38734CF98E9D}"/>
              </a:ext>
            </a:extLst>
          </p:cNvPr>
          <p:cNvCxnSpPr>
            <a:cxnSpLocks/>
            <a:stCxn id="7" idx="1"/>
            <a:endCxn id="9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150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star5">
            <a:extLst>
              <a:ext uri="{FF2B5EF4-FFF2-40B4-BE49-F238E27FC236}">
                <a16:creationId xmlns:a16="http://schemas.microsoft.com/office/drawing/2014/main" id="{C8F35279-DAA2-DC48-936F-A5CDCBC51D3F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F1AE8A-7AE0-AD62-4005-8F9D2B79475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100 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 b="-17544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!!star5">
            <a:extLst>
              <a:ext uri="{FF2B5EF4-FFF2-40B4-BE49-F238E27FC236}">
                <a16:creationId xmlns:a16="http://schemas.microsoft.com/office/drawing/2014/main" id="{24E5FBDA-2FB1-DBEB-A847-E35D2B3BD52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26CD0E-A80F-3FB3-E3BA-E0B9F9D6719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!!star5">
            <a:extLst>
              <a:ext uri="{FF2B5EF4-FFF2-40B4-BE49-F238E27FC236}">
                <a16:creationId xmlns:a16="http://schemas.microsoft.com/office/drawing/2014/main" id="{4FAB5939-DB67-2883-E7FE-37FA80B3A889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4B635-950F-761C-4367-F74073F2F669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star5">
            <a:extLst>
              <a:ext uri="{FF2B5EF4-FFF2-40B4-BE49-F238E27FC236}">
                <a16:creationId xmlns:a16="http://schemas.microsoft.com/office/drawing/2014/main" id="{AB4774CA-BA44-C610-E72D-3691B0C79202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D3D914-CD31-70B8-D94D-16ECB56431A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u">
            <a:extLst>
              <a:ext uri="{FF2B5EF4-FFF2-40B4-BE49-F238E27FC236}">
                <a16:creationId xmlns:a16="http://schemas.microsoft.com/office/drawing/2014/main" id="{3C61A5B7-6CCE-FC0C-7A71-442304B823E1}"/>
              </a:ext>
            </a:extLst>
          </p:cNvPr>
          <p:cNvSpPr/>
          <p:nvPr/>
        </p:nvSpPr>
        <p:spPr>
          <a:xfrm>
            <a:off x="16081495" y="7297857"/>
            <a:ext cx="91440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D168A6E-2C15-FE5C-F395-D151FC4FE0BF}"/>
              </a:ext>
            </a:extLst>
          </p:cNvPr>
          <p:cNvSpPr/>
          <p:nvPr/>
        </p:nvSpPr>
        <p:spPr>
          <a:xfrm>
            <a:off x="17537899" y="7228880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/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4CB5EEC-CEC2-812B-5EA9-ABCB6CAA4992}"/>
              </a:ext>
            </a:extLst>
          </p:cNvPr>
          <p:cNvSpPr/>
          <p:nvPr/>
        </p:nvSpPr>
        <p:spPr>
          <a:xfrm>
            <a:off x="10396422" y="10441824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9A36FEE-CE13-3DEB-9B31-09E81C4539B4}"/>
              </a:ext>
            </a:extLst>
          </p:cNvPr>
          <p:cNvSpPr/>
          <p:nvPr/>
        </p:nvSpPr>
        <p:spPr>
          <a:xfrm>
            <a:off x="16081495" y="8287758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600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C6FBDBC-A6FB-33B6-B054-F001FBDBE2E3}"/>
              </a:ext>
            </a:extLst>
          </p:cNvPr>
          <p:cNvSpPr/>
          <p:nvPr/>
        </p:nvSpPr>
        <p:spPr>
          <a:xfrm>
            <a:off x="17537899" y="8253706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F7A9945-5A7B-E7D4-6EE6-6D3E8F5FAF4C}"/>
              </a:ext>
            </a:extLst>
          </p:cNvPr>
          <p:cNvSpPr/>
          <p:nvPr/>
        </p:nvSpPr>
        <p:spPr>
          <a:xfrm>
            <a:off x="9939222" y="8946807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1AC0A1-A898-BFA4-658D-F74D64AF4D6B}"/>
              </a:ext>
            </a:extLst>
          </p:cNvPr>
          <p:cNvSpPr/>
          <p:nvPr/>
        </p:nvSpPr>
        <p:spPr>
          <a:xfrm>
            <a:off x="9275375" y="744176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2C9AA23-399E-DA38-28C7-1C01613F08E6}"/>
              </a:ext>
            </a:extLst>
          </p:cNvPr>
          <p:cNvSpPr/>
          <p:nvPr/>
        </p:nvSpPr>
        <p:spPr>
          <a:xfrm>
            <a:off x="8155985" y="599808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759F8A4-08AA-4B6F-EC22-E38D00ED8586}"/>
              </a:ext>
            </a:extLst>
          </p:cNvPr>
          <p:cNvSpPr/>
          <p:nvPr/>
        </p:nvSpPr>
        <p:spPr>
          <a:xfrm>
            <a:off x="7448345" y="449279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B2E0B7C-6F0C-5B79-4B68-F19A1AA5F6D6}"/>
              </a:ext>
            </a:extLst>
          </p:cNvPr>
          <p:cNvSpPr/>
          <p:nvPr/>
        </p:nvSpPr>
        <p:spPr>
          <a:xfrm>
            <a:off x="6937513" y="292793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A4C1FE2-9085-2690-4E1D-2EFEFA69E988}"/>
              </a:ext>
            </a:extLst>
          </p:cNvPr>
          <p:cNvSpPr/>
          <p:nvPr/>
        </p:nvSpPr>
        <p:spPr>
          <a:xfrm>
            <a:off x="2409444" y="10720662"/>
            <a:ext cx="3986177" cy="794544"/>
          </a:xfrm>
          <a:prstGeom prst="roundRect">
            <a:avLst/>
          </a:prstGeom>
          <a:solidFill>
            <a:schemeClr val="accent6">
              <a:lumMod val="75000"/>
              <a:alpha val="34578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Red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1EE3574-E691-8E2A-B8C6-47429B123ED9}"/>
              </a:ext>
            </a:extLst>
          </p:cNvPr>
          <p:cNvSpPr/>
          <p:nvPr/>
        </p:nvSpPr>
        <p:spPr>
          <a:xfrm>
            <a:off x="1179681" y="7589598"/>
            <a:ext cx="3986177" cy="794544"/>
          </a:xfrm>
          <a:prstGeom prst="roundRect">
            <a:avLst/>
          </a:prstGeom>
          <a:solidFill>
            <a:schemeClr val="accent6">
              <a:lumMod val="75000"/>
              <a:alpha val="34578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Red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66CF86D-EDB8-F7AC-3336-9CDB2D5B4DE7}"/>
              </a:ext>
            </a:extLst>
          </p:cNvPr>
          <p:cNvSpPr/>
          <p:nvPr/>
        </p:nvSpPr>
        <p:spPr>
          <a:xfrm>
            <a:off x="731296" y="6126402"/>
            <a:ext cx="3986177" cy="794544"/>
          </a:xfrm>
          <a:prstGeom prst="roundRect">
            <a:avLst/>
          </a:prstGeom>
          <a:solidFill>
            <a:schemeClr val="accent6">
              <a:lumMod val="75000"/>
              <a:alpha val="34578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Red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19635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D95BD1-5A19-CFA6-9634-0032E2FA77C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green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/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1000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1000000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star1">
            <a:extLst>
              <a:ext uri="{FF2B5EF4-FFF2-40B4-BE49-F238E27FC236}">
                <a16:creationId xmlns:a16="http://schemas.microsoft.com/office/drawing/2014/main" id="{5D94B800-0313-01C5-24C6-BC58F530A770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5">
            <a:extLst>
              <a:ext uri="{FF2B5EF4-FFF2-40B4-BE49-F238E27FC236}">
                <a16:creationId xmlns:a16="http://schemas.microsoft.com/office/drawing/2014/main" id="{E432A64F-879C-6473-15B9-F53ED78E841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8" name="!!star1">
            <a:extLst>
              <a:ext uri="{FF2B5EF4-FFF2-40B4-BE49-F238E27FC236}">
                <a16:creationId xmlns:a16="http://schemas.microsoft.com/office/drawing/2014/main" id="{E0C3CF72-49AD-23C4-8ED6-BA8A211F75D4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88510F45-9A06-5937-F0CF-61C6AF97DB5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A8413E-A2ED-190E-4458-38734CF98E9D}"/>
              </a:ext>
            </a:extLst>
          </p:cNvPr>
          <p:cNvCxnSpPr>
            <a:cxnSpLocks/>
            <a:stCxn id="7" idx="1"/>
            <a:endCxn id="9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150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star5">
            <a:extLst>
              <a:ext uri="{FF2B5EF4-FFF2-40B4-BE49-F238E27FC236}">
                <a16:creationId xmlns:a16="http://schemas.microsoft.com/office/drawing/2014/main" id="{C8F35279-DAA2-DC48-936F-A5CDCBC51D3F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F1AE8A-7AE0-AD62-4005-8F9D2B79475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100 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 b="-17544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!!star5">
            <a:extLst>
              <a:ext uri="{FF2B5EF4-FFF2-40B4-BE49-F238E27FC236}">
                <a16:creationId xmlns:a16="http://schemas.microsoft.com/office/drawing/2014/main" id="{24E5FBDA-2FB1-DBEB-A847-E35D2B3BD52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26CD0E-A80F-3FB3-E3BA-E0B9F9D6719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!!star5">
            <a:extLst>
              <a:ext uri="{FF2B5EF4-FFF2-40B4-BE49-F238E27FC236}">
                <a16:creationId xmlns:a16="http://schemas.microsoft.com/office/drawing/2014/main" id="{4FAB5939-DB67-2883-E7FE-37FA80B3A889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4B635-950F-761C-4367-F74073F2F669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star5">
            <a:extLst>
              <a:ext uri="{FF2B5EF4-FFF2-40B4-BE49-F238E27FC236}">
                <a16:creationId xmlns:a16="http://schemas.microsoft.com/office/drawing/2014/main" id="{AB4774CA-BA44-C610-E72D-3691B0C79202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D3D914-CD31-70B8-D94D-16ECB56431A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u">
            <a:extLst>
              <a:ext uri="{FF2B5EF4-FFF2-40B4-BE49-F238E27FC236}">
                <a16:creationId xmlns:a16="http://schemas.microsoft.com/office/drawing/2014/main" id="{3C61A5B7-6CCE-FC0C-7A71-442304B823E1}"/>
              </a:ext>
            </a:extLst>
          </p:cNvPr>
          <p:cNvSpPr/>
          <p:nvPr/>
        </p:nvSpPr>
        <p:spPr>
          <a:xfrm>
            <a:off x="16081495" y="7297857"/>
            <a:ext cx="91440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D168A6E-2C15-FE5C-F395-D151FC4FE0BF}"/>
              </a:ext>
            </a:extLst>
          </p:cNvPr>
          <p:cNvSpPr/>
          <p:nvPr/>
        </p:nvSpPr>
        <p:spPr>
          <a:xfrm>
            <a:off x="17537899" y="7228880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/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4CB5EEC-CEC2-812B-5EA9-ABCB6CAA4992}"/>
              </a:ext>
            </a:extLst>
          </p:cNvPr>
          <p:cNvSpPr/>
          <p:nvPr/>
        </p:nvSpPr>
        <p:spPr>
          <a:xfrm>
            <a:off x="10396422" y="10441824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9A36FEE-CE13-3DEB-9B31-09E81C4539B4}"/>
              </a:ext>
            </a:extLst>
          </p:cNvPr>
          <p:cNvSpPr/>
          <p:nvPr/>
        </p:nvSpPr>
        <p:spPr>
          <a:xfrm>
            <a:off x="16081495" y="8287758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600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C6FBDBC-A6FB-33B6-B054-F001FBDBE2E3}"/>
              </a:ext>
            </a:extLst>
          </p:cNvPr>
          <p:cNvSpPr/>
          <p:nvPr/>
        </p:nvSpPr>
        <p:spPr>
          <a:xfrm>
            <a:off x="17537899" y="8253706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F7A9945-5A7B-E7D4-6EE6-6D3E8F5FAF4C}"/>
              </a:ext>
            </a:extLst>
          </p:cNvPr>
          <p:cNvSpPr/>
          <p:nvPr/>
        </p:nvSpPr>
        <p:spPr>
          <a:xfrm>
            <a:off x="9939222" y="8946807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1AC0A1-A898-BFA4-658D-F74D64AF4D6B}"/>
              </a:ext>
            </a:extLst>
          </p:cNvPr>
          <p:cNvSpPr/>
          <p:nvPr/>
        </p:nvSpPr>
        <p:spPr>
          <a:xfrm>
            <a:off x="9275375" y="744176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2C9AA23-399E-DA38-28C7-1C01613F08E6}"/>
              </a:ext>
            </a:extLst>
          </p:cNvPr>
          <p:cNvSpPr/>
          <p:nvPr/>
        </p:nvSpPr>
        <p:spPr>
          <a:xfrm>
            <a:off x="8155985" y="599808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759F8A4-08AA-4B6F-EC22-E38D00ED8586}"/>
              </a:ext>
            </a:extLst>
          </p:cNvPr>
          <p:cNvSpPr/>
          <p:nvPr/>
        </p:nvSpPr>
        <p:spPr>
          <a:xfrm>
            <a:off x="7448345" y="449279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B2E0B7C-6F0C-5B79-4B68-F19A1AA5F6D6}"/>
              </a:ext>
            </a:extLst>
          </p:cNvPr>
          <p:cNvSpPr/>
          <p:nvPr/>
        </p:nvSpPr>
        <p:spPr>
          <a:xfrm>
            <a:off x="6937513" y="292793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A4C1FE2-9085-2690-4E1D-2EFEFA69E988}"/>
              </a:ext>
            </a:extLst>
          </p:cNvPr>
          <p:cNvSpPr/>
          <p:nvPr/>
        </p:nvSpPr>
        <p:spPr>
          <a:xfrm>
            <a:off x="2409444" y="10720662"/>
            <a:ext cx="3986177" cy="794544"/>
          </a:xfrm>
          <a:prstGeom prst="roundRect">
            <a:avLst/>
          </a:prstGeom>
          <a:solidFill>
            <a:schemeClr val="accent6">
              <a:lumMod val="75000"/>
              <a:alpha val="34578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Red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1EE3574-E691-8E2A-B8C6-47429B123ED9}"/>
              </a:ext>
            </a:extLst>
          </p:cNvPr>
          <p:cNvSpPr/>
          <p:nvPr/>
        </p:nvSpPr>
        <p:spPr>
          <a:xfrm>
            <a:off x="1179681" y="7589598"/>
            <a:ext cx="3986177" cy="794544"/>
          </a:xfrm>
          <a:prstGeom prst="roundRect">
            <a:avLst/>
          </a:prstGeom>
          <a:solidFill>
            <a:schemeClr val="accent6">
              <a:lumMod val="75000"/>
              <a:alpha val="34578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Red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66CF86D-EDB8-F7AC-3336-9CDB2D5B4DE7}"/>
              </a:ext>
            </a:extLst>
          </p:cNvPr>
          <p:cNvSpPr/>
          <p:nvPr/>
        </p:nvSpPr>
        <p:spPr>
          <a:xfrm>
            <a:off x="731296" y="6126402"/>
            <a:ext cx="3986177" cy="794544"/>
          </a:xfrm>
          <a:prstGeom prst="roundRect">
            <a:avLst/>
          </a:prstGeom>
          <a:solidFill>
            <a:schemeClr val="accent6">
              <a:lumMod val="75000"/>
              <a:alpha val="34578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Red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3255A14-FE49-136B-3FD1-681D9F7FDBF5}"/>
              </a:ext>
            </a:extLst>
          </p:cNvPr>
          <p:cNvSpPr/>
          <p:nvPr/>
        </p:nvSpPr>
        <p:spPr>
          <a:xfrm>
            <a:off x="1967997" y="9121398"/>
            <a:ext cx="4680822" cy="794544"/>
          </a:xfrm>
          <a:prstGeom prst="roundRect">
            <a:avLst/>
          </a:prstGeom>
          <a:solidFill>
            <a:srgbClr val="92D05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Green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2028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D95BD1-5A19-CFA6-9634-0032E2FA77C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green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/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1000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1000000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star1">
            <a:extLst>
              <a:ext uri="{FF2B5EF4-FFF2-40B4-BE49-F238E27FC236}">
                <a16:creationId xmlns:a16="http://schemas.microsoft.com/office/drawing/2014/main" id="{5D94B800-0313-01C5-24C6-BC58F530A770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5">
            <a:extLst>
              <a:ext uri="{FF2B5EF4-FFF2-40B4-BE49-F238E27FC236}">
                <a16:creationId xmlns:a16="http://schemas.microsoft.com/office/drawing/2014/main" id="{E432A64F-879C-6473-15B9-F53ED78E841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8" name="!!star1">
            <a:extLst>
              <a:ext uri="{FF2B5EF4-FFF2-40B4-BE49-F238E27FC236}">
                <a16:creationId xmlns:a16="http://schemas.microsoft.com/office/drawing/2014/main" id="{E0C3CF72-49AD-23C4-8ED6-BA8A211F75D4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88510F45-9A06-5937-F0CF-61C6AF97DB5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A8413E-A2ED-190E-4458-38734CF98E9D}"/>
              </a:ext>
            </a:extLst>
          </p:cNvPr>
          <p:cNvCxnSpPr>
            <a:cxnSpLocks/>
            <a:stCxn id="7" idx="1"/>
            <a:endCxn id="9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150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star5">
            <a:extLst>
              <a:ext uri="{FF2B5EF4-FFF2-40B4-BE49-F238E27FC236}">
                <a16:creationId xmlns:a16="http://schemas.microsoft.com/office/drawing/2014/main" id="{C8F35279-DAA2-DC48-936F-A5CDCBC51D3F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F1AE8A-7AE0-AD62-4005-8F9D2B79475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100 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 b="-17544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!!star5">
            <a:extLst>
              <a:ext uri="{FF2B5EF4-FFF2-40B4-BE49-F238E27FC236}">
                <a16:creationId xmlns:a16="http://schemas.microsoft.com/office/drawing/2014/main" id="{24E5FBDA-2FB1-DBEB-A847-E35D2B3BD52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26CD0E-A80F-3FB3-E3BA-E0B9F9D6719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!!star5">
            <a:extLst>
              <a:ext uri="{FF2B5EF4-FFF2-40B4-BE49-F238E27FC236}">
                <a16:creationId xmlns:a16="http://schemas.microsoft.com/office/drawing/2014/main" id="{4FAB5939-DB67-2883-E7FE-37FA80B3A889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4B635-950F-761C-4367-F74073F2F669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star5">
            <a:extLst>
              <a:ext uri="{FF2B5EF4-FFF2-40B4-BE49-F238E27FC236}">
                <a16:creationId xmlns:a16="http://schemas.microsoft.com/office/drawing/2014/main" id="{AB4774CA-BA44-C610-E72D-3691B0C79202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D3D914-CD31-70B8-D94D-16ECB56431A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u">
            <a:extLst>
              <a:ext uri="{FF2B5EF4-FFF2-40B4-BE49-F238E27FC236}">
                <a16:creationId xmlns:a16="http://schemas.microsoft.com/office/drawing/2014/main" id="{3C61A5B7-6CCE-FC0C-7A71-442304B823E1}"/>
              </a:ext>
            </a:extLst>
          </p:cNvPr>
          <p:cNvSpPr/>
          <p:nvPr/>
        </p:nvSpPr>
        <p:spPr>
          <a:xfrm>
            <a:off x="16081495" y="7297857"/>
            <a:ext cx="91440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D168A6E-2C15-FE5C-F395-D151FC4FE0BF}"/>
              </a:ext>
            </a:extLst>
          </p:cNvPr>
          <p:cNvSpPr/>
          <p:nvPr/>
        </p:nvSpPr>
        <p:spPr>
          <a:xfrm>
            <a:off x="17537899" y="7228880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/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4CB5EEC-CEC2-812B-5EA9-ABCB6CAA4992}"/>
              </a:ext>
            </a:extLst>
          </p:cNvPr>
          <p:cNvSpPr/>
          <p:nvPr/>
        </p:nvSpPr>
        <p:spPr>
          <a:xfrm>
            <a:off x="10396422" y="10441824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9A36FEE-CE13-3DEB-9B31-09E81C4539B4}"/>
              </a:ext>
            </a:extLst>
          </p:cNvPr>
          <p:cNvSpPr/>
          <p:nvPr/>
        </p:nvSpPr>
        <p:spPr>
          <a:xfrm>
            <a:off x="16081495" y="8287758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600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C6FBDBC-A6FB-33B6-B054-F001FBDBE2E3}"/>
              </a:ext>
            </a:extLst>
          </p:cNvPr>
          <p:cNvSpPr/>
          <p:nvPr/>
        </p:nvSpPr>
        <p:spPr>
          <a:xfrm>
            <a:off x="17537899" y="8253706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F7A9945-5A7B-E7D4-6EE6-6D3E8F5FAF4C}"/>
              </a:ext>
            </a:extLst>
          </p:cNvPr>
          <p:cNvSpPr/>
          <p:nvPr/>
        </p:nvSpPr>
        <p:spPr>
          <a:xfrm>
            <a:off x="9939222" y="8946807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1AC0A1-A898-BFA4-658D-F74D64AF4D6B}"/>
              </a:ext>
            </a:extLst>
          </p:cNvPr>
          <p:cNvSpPr/>
          <p:nvPr/>
        </p:nvSpPr>
        <p:spPr>
          <a:xfrm>
            <a:off x="9275375" y="744176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2C9AA23-399E-DA38-28C7-1C01613F08E6}"/>
              </a:ext>
            </a:extLst>
          </p:cNvPr>
          <p:cNvSpPr/>
          <p:nvPr/>
        </p:nvSpPr>
        <p:spPr>
          <a:xfrm>
            <a:off x="8155985" y="599808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759F8A4-08AA-4B6F-EC22-E38D00ED8586}"/>
              </a:ext>
            </a:extLst>
          </p:cNvPr>
          <p:cNvSpPr/>
          <p:nvPr/>
        </p:nvSpPr>
        <p:spPr>
          <a:xfrm>
            <a:off x="7448345" y="449279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B2E0B7C-6F0C-5B79-4B68-F19A1AA5F6D6}"/>
              </a:ext>
            </a:extLst>
          </p:cNvPr>
          <p:cNvSpPr/>
          <p:nvPr/>
        </p:nvSpPr>
        <p:spPr>
          <a:xfrm>
            <a:off x="6937513" y="292793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A4C1FE2-9085-2690-4E1D-2EFEFA69E988}"/>
              </a:ext>
            </a:extLst>
          </p:cNvPr>
          <p:cNvSpPr/>
          <p:nvPr/>
        </p:nvSpPr>
        <p:spPr>
          <a:xfrm>
            <a:off x="2409444" y="10720662"/>
            <a:ext cx="3986177" cy="794544"/>
          </a:xfrm>
          <a:prstGeom prst="roundRect">
            <a:avLst/>
          </a:prstGeom>
          <a:solidFill>
            <a:schemeClr val="accent6">
              <a:lumMod val="75000"/>
              <a:alpha val="34578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Red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1EE3574-E691-8E2A-B8C6-47429B123ED9}"/>
              </a:ext>
            </a:extLst>
          </p:cNvPr>
          <p:cNvSpPr/>
          <p:nvPr/>
        </p:nvSpPr>
        <p:spPr>
          <a:xfrm>
            <a:off x="1179681" y="7589598"/>
            <a:ext cx="3986177" cy="794544"/>
          </a:xfrm>
          <a:prstGeom prst="roundRect">
            <a:avLst/>
          </a:prstGeom>
          <a:solidFill>
            <a:schemeClr val="accent6">
              <a:lumMod val="75000"/>
              <a:alpha val="34578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Red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66CF86D-EDB8-F7AC-3336-9CDB2D5B4DE7}"/>
              </a:ext>
            </a:extLst>
          </p:cNvPr>
          <p:cNvSpPr/>
          <p:nvPr/>
        </p:nvSpPr>
        <p:spPr>
          <a:xfrm>
            <a:off x="731296" y="6126402"/>
            <a:ext cx="3986177" cy="794544"/>
          </a:xfrm>
          <a:prstGeom prst="roundRect">
            <a:avLst/>
          </a:prstGeom>
          <a:solidFill>
            <a:schemeClr val="accent6">
              <a:lumMod val="75000"/>
              <a:alpha val="34578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Red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3255A14-FE49-136B-3FD1-681D9F7FDBF5}"/>
              </a:ext>
            </a:extLst>
          </p:cNvPr>
          <p:cNvSpPr/>
          <p:nvPr/>
        </p:nvSpPr>
        <p:spPr>
          <a:xfrm>
            <a:off x="1967997" y="9121398"/>
            <a:ext cx="4680822" cy="794544"/>
          </a:xfrm>
          <a:prstGeom prst="roundRect">
            <a:avLst/>
          </a:prstGeom>
          <a:solidFill>
            <a:srgbClr val="92D05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Green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4879FCFB-9490-1371-FB34-A261147563AE}"/>
              </a:ext>
            </a:extLst>
          </p:cNvPr>
          <p:cNvSpPr/>
          <p:nvPr/>
        </p:nvSpPr>
        <p:spPr>
          <a:xfrm>
            <a:off x="14702143" y="9910092"/>
            <a:ext cx="8827168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green changes are there per find?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0A8BBE50-217A-C312-701B-F1154D345A3D}"/>
                  </a:ext>
                </a:extLst>
              </p:cNvPr>
              <p:cNvSpPr/>
              <p:nvPr/>
            </p:nvSpPr>
            <p:spPr>
              <a:xfrm>
                <a:off x="17051523" y="11655376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log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∗</m:t>
                              </m:r>
                            </m:sup>
                          </m:sSup>
                        </m:fName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0A8BBE50-217A-C312-701B-F1154D345A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1523" y="11655376"/>
                <a:ext cx="4128407" cy="794544"/>
              </a:xfrm>
              <a:prstGeom prst="roundRect">
                <a:avLst/>
              </a:prstGeom>
              <a:blipFill>
                <a:blip r:embed="rId9"/>
                <a:stretch>
                  <a:fillRect b="-540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0031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box4">
            <a:extLst>
              <a:ext uri="{FF2B5EF4-FFF2-40B4-BE49-F238E27FC236}">
                <a16:creationId xmlns:a16="http://schemas.microsoft.com/office/drawing/2014/main" id="{9D4B7CBB-8875-8B90-507B-07360C092748}"/>
              </a:ext>
            </a:extLst>
          </p:cNvPr>
          <p:cNvSpPr/>
          <p:nvPr/>
        </p:nvSpPr>
        <p:spPr>
          <a:xfrm>
            <a:off x="985629" y="581628"/>
            <a:ext cx="22824431" cy="442600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Remember that we want to find how many times a node v can change its parent.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This implies that v is a non-root node.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bucket(v) denote the bucket in which v lies in the partition.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There are two types of parent changes for v.</a:t>
            </a:r>
          </a:p>
          <a:p>
            <a:pPr lvl="1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	(Red change)     The current parent of v is in the bucket(v)</a:t>
            </a:r>
          </a:p>
          <a:p>
            <a:pPr lvl="1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	(Green change)  The current parent of v is not in the bucket(v)</a:t>
            </a:r>
          </a:p>
          <a:p>
            <a:pPr lvl="8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2" name="!!box4">
            <a:extLst>
              <a:ext uri="{FF2B5EF4-FFF2-40B4-BE49-F238E27FC236}">
                <a16:creationId xmlns:a16="http://schemas.microsoft.com/office/drawing/2014/main" id="{D6ABC7FE-E864-E352-C8AC-30BE0A881411}"/>
              </a:ext>
            </a:extLst>
          </p:cNvPr>
          <p:cNvSpPr/>
          <p:nvPr/>
        </p:nvSpPr>
        <p:spPr>
          <a:xfrm>
            <a:off x="985628" y="5401278"/>
            <a:ext cx="22824431" cy="1456722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We will show that number of red changes over all vertices is O(n log*n) !!!!!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And the number of green changes per find is log*n!!!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4A38AC7D-817E-97A6-428B-0D18F128807D}"/>
                  </a:ext>
                </a:extLst>
              </p:cNvPr>
              <p:cNvSpPr/>
              <p:nvPr/>
            </p:nvSpPr>
            <p:spPr>
              <a:xfrm>
                <a:off x="985628" y="7630127"/>
                <a:ext cx="22824431" cy="4159795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Time taken by union find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𝑡h𝑎𝑡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𝑡h𝑒𝑖𝑟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𝑝𝑎𝑟𝑒𝑛𝑡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𝑡h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𝑓𝑖𝑛𝑑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𝑜𝑝𝑒𝑟𝑎𝑡𝑖𝑜𝑛</m:t>
                        </m:r>
                      </m:e>
                    </m:nary>
                  </m:oMath>
                </a14:m>
                <a:endParaRPr lang="en-US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𝑤h𝑖𝑐h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𝑟𝑒𝑑</m:t>
                        </m:r>
                      </m:e>
                    </m:nary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 +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𝑤h𝑖𝑐h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𝑔𝑟𝑒𝑒𝑛</m:t>
                        </m:r>
                      </m:e>
                    </m:nary>
                  </m:oMath>
                </a14:m>
                <a:endParaRPr lang="en-US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/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𝑡𝑖𝑚𝑒𝑠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𝑝𝑎𝑟𝑒𝑛𝑡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𝑟𝑒𝑑</m:t>
                        </m:r>
                      </m:e>
                    </m:nary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+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𝑤h𝑖𝑐h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𝑔𝑟𝑒𝑒𝑛</m:t>
                        </m:r>
                      </m:e>
                    </m:nary>
                  </m:oMath>
                </a14:m>
                <a:endParaRPr lang="en-US" sz="4000" dirty="0">
                  <a:solidFill>
                    <a:srgbClr val="00B05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</a:rPr>
                  <a:t>nlog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*n + 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</a:rPr>
                  <a:t>mlog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*n</a:t>
                </a:r>
              </a:p>
              <a:p>
                <a:pPr marL="571500" lvl="1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4A38AC7D-817E-97A6-428B-0D18F1288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28" y="7630127"/>
                <a:ext cx="22824431" cy="4159795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 descr="Badge Tick1 with solid fill">
            <a:extLst>
              <a:ext uri="{FF2B5EF4-FFF2-40B4-BE49-F238E27FC236}">
                <a16:creationId xmlns:a16="http://schemas.microsoft.com/office/drawing/2014/main" id="{7B65E559-12BF-6771-8F91-4AA5D15F4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27429" y="5257391"/>
            <a:ext cx="872248" cy="872248"/>
          </a:xfrm>
          <a:prstGeom prst="rect">
            <a:avLst/>
          </a:prstGeom>
        </p:spPr>
      </p:pic>
      <p:pic>
        <p:nvPicPr>
          <p:cNvPr id="4" name="Graphic 3" descr="Badge Tick1 with solid fill">
            <a:extLst>
              <a:ext uri="{FF2B5EF4-FFF2-40B4-BE49-F238E27FC236}">
                <a16:creationId xmlns:a16="http://schemas.microsoft.com/office/drawing/2014/main" id="{F872C398-F9A2-333B-0EEB-F0F41BD4E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80923" y="5935692"/>
            <a:ext cx="872248" cy="87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21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62261617-4D2E-8DE1-53A0-3178EB286798}"/>
              </a:ext>
            </a:extLst>
          </p:cNvPr>
          <p:cNvSpPr/>
          <p:nvPr/>
        </p:nvSpPr>
        <p:spPr>
          <a:xfrm>
            <a:off x="1005724" y="375787"/>
            <a:ext cx="22372551" cy="141491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 iterated logarithm of a number, log* n, is the number of times the logarithm function must be iteratively applied before the result is less than or equal to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/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65536</m:t>
                            </m:r>
                          </m:sup>
                        </m:sSup>
                      </m:e>
                    </m:func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=1+1+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(16)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</a:p>
            </p:txBody>
          </p:sp>
        </mc:Choice>
        <mc:Fallback xmlns="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88D02E65-DB33-D4FB-020A-9E7FF4EED52A}"/>
                  </a:ext>
                </a:extLst>
              </p:cNvPr>
              <p:cNvSpPr/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40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							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					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if</a:t>
                </a:r>
                <a:r>
                  <a:rPr lang="en-US" sz="40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sz="4000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              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=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    	otherwise  </a:t>
                </a:r>
              </a:p>
            </p:txBody>
          </p:sp>
        </mc:Choice>
        <mc:Fallback xmlns="">
          <p:sp>
            <p:nvSpPr>
              <p:cNvPr id="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88D02E65-DB33-D4FB-020A-9E7FF4EED5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C13A482C-FB80-4C8B-8556-F0D169A3F6C0}"/>
              </a:ext>
            </a:extLst>
          </p:cNvPr>
          <p:cNvSpPr/>
          <p:nvPr/>
        </p:nvSpPr>
        <p:spPr>
          <a:xfrm rot="10800000">
            <a:off x="9302201" y="2943671"/>
            <a:ext cx="641897" cy="1757668"/>
          </a:xfrm>
          <a:prstGeom prst="rightBrace">
            <a:avLst>
              <a:gd name="adj1" fmla="val 47682"/>
              <a:gd name="adj2" fmla="val 50000"/>
            </a:avLst>
          </a:prstGeom>
          <a:noFill/>
          <a:ln w="127000" cap="rnd">
            <a:solidFill>
              <a:srgbClr val="7030A0"/>
            </a:solidFill>
            <a:prstDash val="solid"/>
            <a:bevel/>
          </a:ln>
          <a:effectLst>
            <a:glow rad="180492">
              <a:schemeClr val="accent1">
                <a:alpha val="34000"/>
              </a:schemeClr>
            </a:glow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38325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/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make-singleton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Add a singleton node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0</a:t>
                </a:r>
              </a:p>
            </p:txBody>
          </p:sp>
        </mc:Choice>
        <mc:Fallback xmlns="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blipFill>
                <a:blip r:embed="rId2"/>
                <a:stretch>
                  <a:fillRect l="-1325" b="-70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/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nion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,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 b="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 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= 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:</m:t>
                    </m:r>
                  </m:oMath>
                </a14:m>
                <a:endParaRPr lang="en-US" sz="3200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be the root having smaller rank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	if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)+1</a:t>
                </a:r>
              </a:p>
            </p:txBody>
          </p:sp>
        </mc:Choice>
        <mc:Fallback xmlns="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8EF9A7-2339-1937-F027-4890E9DD1896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box3">
                <a:extLst>
                  <a:ext uri="{FF2B5EF4-FFF2-40B4-BE49-F238E27FC236}">
                    <a16:creationId xmlns:a16="http://schemas.microsoft.com/office/drawing/2014/main" id="{244A75D7-00A9-BC9D-5DBA-DC334CD324A1}"/>
                  </a:ext>
                </a:extLst>
              </p:cNvPr>
              <p:cNvSpPr/>
              <p:nvPr/>
            </p:nvSpPr>
            <p:spPr>
              <a:xfrm>
                <a:off x="15052731" y="3696474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!!box3">
                <a:extLst>
                  <a:ext uri="{FF2B5EF4-FFF2-40B4-BE49-F238E27FC236}">
                    <a16:creationId xmlns:a16="http://schemas.microsoft.com/office/drawing/2014/main" id="{244A75D7-00A9-BC9D-5DBA-DC334CD324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1" y="3696474"/>
                <a:ext cx="8593443" cy="501697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337FF7F1-85F2-C083-FE6C-9764B4F7B56F}"/>
              </a:ext>
            </a:extLst>
          </p:cNvPr>
          <p:cNvSpPr/>
          <p:nvPr/>
        </p:nvSpPr>
        <p:spPr>
          <a:xfrm>
            <a:off x="628650" y="1983419"/>
            <a:ext cx="13864070" cy="83673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Recall our observations</a:t>
            </a:r>
          </a:p>
        </p:txBody>
      </p:sp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CCFBF860-5825-6C8A-1EF9-9D8C3A90F341}"/>
              </a:ext>
            </a:extLst>
          </p:cNvPr>
          <p:cNvSpPr/>
          <p:nvPr/>
        </p:nvSpPr>
        <p:spPr>
          <a:xfrm>
            <a:off x="628650" y="3424293"/>
            <a:ext cx="13864070" cy="131307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Once a node becomes a non-root, it                    become root again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9" name="!!runbox">
            <a:extLst>
              <a:ext uri="{FF2B5EF4-FFF2-40B4-BE49-F238E27FC236}">
                <a16:creationId xmlns:a16="http://schemas.microsoft.com/office/drawing/2014/main" id="{CD638C20-50BA-88A1-8DD9-F0BA62749F7D}"/>
              </a:ext>
            </a:extLst>
          </p:cNvPr>
          <p:cNvSpPr/>
          <p:nvPr/>
        </p:nvSpPr>
        <p:spPr>
          <a:xfrm>
            <a:off x="8425087" y="3463033"/>
            <a:ext cx="2268136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cannot</a:t>
            </a:r>
          </a:p>
        </p:txBody>
      </p:sp>
      <p:sp>
        <p:nvSpPr>
          <p:cNvPr id="10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24C691C-B032-ECD0-AA1A-47564E637001}"/>
              </a:ext>
            </a:extLst>
          </p:cNvPr>
          <p:cNvSpPr/>
          <p:nvPr/>
        </p:nvSpPr>
        <p:spPr>
          <a:xfrm>
            <a:off x="628650" y="4948026"/>
            <a:ext cx="13864070" cy="898297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Once a node become non-root, its rank                  increase </a:t>
            </a:r>
          </a:p>
        </p:txBody>
      </p:sp>
      <p:sp>
        <p:nvSpPr>
          <p:cNvPr id="11" name="!!runbox">
            <a:extLst>
              <a:ext uri="{FF2B5EF4-FFF2-40B4-BE49-F238E27FC236}">
                <a16:creationId xmlns:a16="http://schemas.microsoft.com/office/drawing/2014/main" id="{8B5C692E-79E8-0CE2-4B67-F04B14B8148C}"/>
              </a:ext>
            </a:extLst>
          </p:cNvPr>
          <p:cNvSpPr/>
          <p:nvPr/>
        </p:nvSpPr>
        <p:spPr>
          <a:xfrm>
            <a:off x="9346347" y="4967360"/>
            <a:ext cx="1977957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cannot</a:t>
            </a:r>
          </a:p>
        </p:txBody>
      </p:sp>
      <p:sp>
        <p:nvSpPr>
          <p:cNvPr id="1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200BC4F0-7260-E124-1675-E0B909BF158C}"/>
              </a:ext>
            </a:extLst>
          </p:cNvPr>
          <p:cNvSpPr/>
          <p:nvPr/>
        </p:nvSpPr>
        <p:spPr>
          <a:xfrm>
            <a:off x="628650" y="6164951"/>
            <a:ext cx="13864070" cy="768372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If x is not a root node, rank(x)           rank(</a:t>
            </a:r>
            <a:r>
              <a:rPr lang="en-IN" sz="4000" dirty="0" err="1">
                <a:solidFill>
                  <a:srgbClr val="7030A0"/>
                </a:solidFill>
                <a:latin typeface="Bradley Hand" pitchFamily="2" charset="77"/>
              </a:rPr>
              <a:t>x.parent</a:t>
            </a: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runbox">
                <a:extLst>
                  <a:ext uri="{FF2B5EF4-FFF2-40B4-BE49-F238E27FC236}">
                    <a16:creationId xmlns:a16="http://schemas.microsoft.com/office/drawing/2014/main" id="{D80A38A9-959F-64DC-3D55-0F4EEE1B656C}"/>
                  </a:ext>
                </a:extLst>
              </p:cNvPr>
              <p:cNvSpPr/>
              <p:nvPr/>
            </p:nvSpPr>
            <p:spPr>
              <a:xfrm>
                <a:off x="7519416" y="6164951"/>
                <a:ext cx="1123950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&lt;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runbox">
                <a:extLst>
                  <a:ext uri="{FF2B5EF4-FFF2-40B4-BE49-F238E27FC236}">
                    <a16:creationId xmlns:a16="http://schemas.microsoft.com/office/drawing/2014/main" id="{D80A38A9-959F-64DC-3D55-0F4EEE1B65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9416" y="6164951"/>
                <a:ext cx="1123950" cy="658336"/>
              </a:xfrm>
              <a:prstGeom prst="roundRect">
                <a:avLst/>
              </a:prstGeom>
              <a:blipFill>
                <a:blip r:embed="rId5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AB1EEFC1-088E-095A-DDCA-9186A86A2F77}"/>
                  </a:ext>
                </a:extLst>
              </p:cNvPr>
              <p:cNvSpPr/>
              <p:nvPr/>
            </p:nvSpPr>
            <p:spPr>
              <a:xfrm>
                <a:off x="587381" y="7263118"/>
                <a:ext cx="13864070" cy="1536744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If a root x has rank k, then its subtree contains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nodes</a:t>
                </a:r>
              </a:p>
            </p:txBody>
          </p:sp>
        </mc:Choice>
        <mc:Fallback xmlns="">
          <p:sp>
            <p:nvSpPr>
              <p:cNvPr id="1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AB1EEFC1-088E-095A-DDCA-9186A86A2F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81" y="7263118"/>
                <a:ext cx="13864070" cy="1536744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36F284C3-F659-2B26-FD12-9E5E9F32382D}"/>
              </a:ext>
            </a:extLst>
          </p:cNvPr>
          <p:cNvSpPr/>
          <p:nvPr/>
        </p:nvSpPr>
        <p:spPr>
          <a:xfrm>
            <a:off x="587381" y="9129657"/>
            <a:ext cx="13864070" cy="80228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</a:rPr>
              <a:t>Maximum rank of a root is </a:t>
            </a: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!!runbox">
                <a:extLst>
                  <a:ext uri="{FF2B5EF4-FFF2-40B4-BE49-F238E27FC236}">
                    <a16:creationId xmlns:a16="http://schemas.microsoft.com/office/drawing/2014/main" id="{C6557F9C-6A59-8586-74AF-9DA09EB29068}"/>
                  </a:ext>
                </a:extLst>
              </p:cNvPr>
              <p:cNvSpPr/>
              <p:nvPr/>
            </p:nvSpPr>
            <p:spPr>
              <a:xfrm>
                <a:off x="6957441" y="9129902"/>
                <a:ext cx="1467646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log</m:t>
                          </m:r>
                        </m:fName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!!runbox">
                <a:extLst>
                  <a:ext uri="{FF2B5EF4-FFF2-40B4-BE49-F238E27FC236}">
                    <a16:creationId xmlns:a16="http://schemas.microsoft.com/office/drawing/2014/main" id="{C6557F9C-6A59-8586-74AF-9DA09EB290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441" y="9129902"/>
                <a:ext cx="1467646" cy="658336"/>
              </a:xfrm>
              <a:prstGeom prst="roundRect">
                <a:avLst/>
              </a:prstGeom>
              <a:blipFill>
                <a:blip r:embed="rId7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runbox10">
                <a:extLst>
                  <a:ext uri="{FF2B5EF4-FFF2-40B4-BE49-F238E27FC236}">
                    <a16:creationId xmlns:a16="http://schemas.microsoft.com/office/drawing/2014/main" id="{28E2DE12-EFE4-16B5-90CB-A91590E8E26C}"/>
                  </a:ext>
                </a:extLst>
              </p:cNvPr>
              <p:cNvSpPr/>
              <p:nvPr/>
            </p:nvSpPr>
            <p:spPr>
              <a:xfrm>
                <a:off x="11789025" y="7303245"/>
                <a:ext cx="1123950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runbox10">
                <a:extLst>
                  <a:ext uri="{FF2B5EF4-FFF2-40B4-BE49-F238E27FC236}">
                    <a16:creationId xmlns:a16="http://schemas.microsoft.com/office/drawing/2014/main" id="{28E2DE12-EFE4-16B5-90CB-A91590E8E2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025" y="7303245"/>
                <a:ext cx="1123950" cy="658336"/>
              </a:xfrm>
              <a:prstGeom prst="roundRect">
                <a:avLst/>
              </a:prstGeom>
              <a:blipFill>
                <a:blip r:embed="rId8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runbox5">
                <a:extLst>
                  <a:ext uri="{FF2B5EF4-FFF2-40B4-BE49-F238E27FC236}">
                    <a16:creationId xmlns:a16="http://schemas.microsoft.com/office/drawing/2014/main" id="{E3EEE8C1-AB05-256A-47D6-D0E9C17E6DAC}"/>
                  </a:ext>
                </a:extLst>
              </p:cNvPr>
              <p:cNvSpPr/>
              <p:nvPr/>
            </p:nvSpPr>
            <p:spPr>
              <a:xfrm>
                <a:off x="11789025" y="7303245"/>
                <a:ext cx="1123950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!!runbox5">
                <a:extLst>
                  <a:ext uri="{FF2B5EF4-FFF2-40B4-BE49-F238E27FC236}">
                    <a16:creationId xmlns:a16="http://schemas.microsoft.com/office/drawing/2014/main" id="{E3EEE8C1-AB05-256A-47D6-D0E9C17E6D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025" y="7303245"/>
                <a:ext cx="1123950" cy="668126"/>
              </a:xfrm>
              <a:prstGeom prst="roundRect">
                <a:avLst/>
              </a:prstGeom>
              <a:blipFill>
                <a:blip r:embed="rId9"/>
                <a:stretch>
                  <a:fillRect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!!box2">
                <a:extLst>
                  <a:ext uri="{FF2B5EF4-FFF2-40B4-BE49-F238E27FC236}">
                    <a16:creationId xmlns:a16="http://schemas.microsoft.com/office/drawing/2014/main" id="{3EB296C3-DE20-D257-9AF4-E314EC0E170B}"/>
                  </a:ext>
                </a:extLst>
              </p:cNvPr>
              <p:cNvSpPr/>
              <p:nvPr/>
            </p:nvSpPr>
            <p:spPr>
              <a:xfrm>
                <a:off x="587381" y="10350227"/>
                <a:ext cx="13864070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19" name="!!box2">
                <a:extLst>
                  <a:ext uri="{FF2B5EF4-FFF2-40B4-BE49-F238E27FC236}">
                    <a16:creationId xmlns:a16="http://schemas.microsoft.com/office/drawing/2014/main" id="{3EB296C3-DE20-D257-9AF4-E314EC0E17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81" y="10350227"/>
                <a:ext cx="13864070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runbox13">
                <a:extLst>
                  <a:ext uri="{FF2B5EF4-FFF2-40B4-BE49-F238E27FC236}">
                    <a16:creationId xmlns:a16="http://schemas.microsoft.com/office/drawing/2014/main" id="{0C50A9E4-03CF-F727-CDA8-C67723A6DF56}"/>
                  </a:ext>
                </a:extLst>
              </p:cNvPr>
              <p:cNvSpPr/>
              <p:nvPr/>
            </p:nvSpPr>
            <p:spPr>
              <a:xfrm>
                <a:off x="9959400" y="10367422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runbox13">
                <a:extLst>
                  <a:ext uri="{FF2B5EF4-FFF2-40B4-BE49-F238E27FC236}">
                    <a16:creationId xmlns:a16="http://schemas.microsoft.com/office/drawing/2014/main" id="{0C50A9E4-03CF-F727-CDA8-C67723A6DF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9400" y="10367422"/>
                <a:ext cx="1467646" cy="668126"/>
              </a:xfrm>
              <a:prstGeom prst="roundRect">
                <a:avLst/>
              </a:prstGeom>
              <a:blipFill>
                <a:blip r:embed="rId11"/>
                <a:stretch>
                  <a:fillRect l="-2362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C0C1277C-FABD-AABF-0031-6C1280836918}"/>
              </a:ext>
            </a:extLst>
          </p:cNvPr>
          <p:cNvSpPr/>
          <p:nvPr/>
        </p:nvSpPr>
        <p:spPr>
          <a:xfrm>
            <a:off x="587381" y="11525585"/>
            <a:ext cx="5395976" cy="80228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</a:rPr>
              <a:t>We will prove this later</a:t>
            </a: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21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75C5AD6E-6B81-95D6-D84B-5F0680FAA06D}"/>
              </a:ext>
            </a:extLst>
          </p:cNvPr>
          <p:cNvSpPr/>
          <p:nvPr/>
        </p:nvSpPr>
        <p:spPr>
          <a:xfrm>
            <a:off x="6393049" y="11526609"/>
            <a:ext cx="5395976" cy="80228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</a:rPr>
              <a:t>Finishing off</a:t>
            </a: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475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/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F38B0F1C-9207-9BB2-6358-D3EAA641942B}"/>
                  </a:ext>
                </a:extLst>
              </p:cNvPr>
              <p:cNvSpPr/>
              <p:nvPr/>
            </p:nvSpPr>
            <p:spPr>
              <a:xfrm>
                <a:off x="10149900" y="480472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F38B0F1C-9207-9BB2-6358-D3EAA64194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9900" y="480472"/>
                <a:ext cx="1467646" cy="668126"/>
              </a:xfrm>
              <a:prstGeom prst="roundRect">
                <a:avLst/>
              </a:prstGeom>
              <a:blipFill>
                <a:blip r:embed="rId3"/>
                <a:stretch>
                  <a:fillRect l="-2362"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D62746D6-5EC0-3BD5-453B-B2A2FAF3D72F}"/>
                  </a:ext>
                </a:extLst>
              </p:cNvPr>
              <p:cNvSpPr/>
              <p:nvPr/>
            </p:nvSpPr>
            <p:spPr>
              <a:xfrm>
                <a:off x="779784" y="1743677"/>
                <a:ext cx="22824431" cy="656374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be the number of nodes with </a:t>
                </a:r>
                <a:r>
                  <a:rPr lang="en-IN" sz="5400" dirty="0">
                    <a:solidFill>
                      <a:schemeClr val="tx1"/>
                    </a:solidFill>
                    <a:latin typeface="Bradley Hand" pitchFamily="2" charset="77"/>
                  </a:rPr>
                  <a:t>the ending </a:t>
                </a: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rank=k.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ending rank means that at the end of the algorithm, their rank=k and they are non-root.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just before it becomes non-root is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.</a:t>
                </a:r>
              </a:p>
            </p:txBody>
          </p:sp>
        </mc:Choice>
        <mc:Fallback xmlns="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D62746D6-5EC0-3BD5-453B-B2A2FAF3D7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784" y="1743677"/>
                <a:ext cx="22824431" cy="6563743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0283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/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F38B0F1C-9207-9BB2-6358-D3EAA641942B}"/>
                  </a:ext>
                </a:extLst>
              </p:cNvPr>
              <p:cNvSpPr/>
              <p:nvPr/>
            </p:nvSpPr>
            <p:spPr>
              <a:xfrm>
                <a:off x="10149900" y="480472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F38B0F1C-9207-9BB2-6358-D3EAA64194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9900" y="480472"/>
                <a:ext cx="1467646" cy="668126"/>
              </a:xfrm>
              <a:prstGeom prst="roundRect">
                <a:avLst/>
              </a:prstGeom>
              <a:blipFill>
                <a:blip r:embed="rId3"/>
                <a:stretch>
                  <a:fillRect l="-2362"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D62746D6-5EC0-3BD5-453B-B2A2FAF3D72F}"/>
                  </a:ext>
                </a:extLst>
              </p:cNvPr>
              <p:cNvSpPr/>
              <p:nvPr/>
            </p:nvSpPr>
            <p:spPr>
              <a:xfrm>
                <a:off x="779784" y="1743677"/>
                <a:ext cx="22824431" cy="6622109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be the number of nodes with </a:t>
                </a:r>
                <a:r>
                  <a:rPr lang="en-IN" sz="5400" dirty="0">
                    <a:solidFill>
                      <a:schemeClr val="tx1"/>
                    </a:solidFill>
                    <a:latin typeface="Bradley Hand" pitchFamily="2" charset="77"/>
                  </a:rPr>
                  <a:t>the ending </a:t>
                </a: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rank=k.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ending rank means that at the end of the algorithm, their rank=k and they are non-root.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just before it becomes non-root is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If we can prove that that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are disjoint, then</a:t>
                </a:r>
              </a:p>
            </p:txBody>
          </p:sp>
        </mc:Choice>
        <mc:Fallback xmlns="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D62746D6-5EC0-3BD5-453B-B2A2FAF3D7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784" y="1743677"/>
                <a:ext cx="22824431" cy="6622109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5734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/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F38B0F1C-9207-9BB2-6358-D3EAA641942B}"/>
                  </a:ext>
                </a:extLst>
              </p:cNvPr>
              <p:cNvSpPr/>
              <p:nvPr/>
            </p:nvSpPr>
            <p:spPr>
              <a:xfrm>
                <a:off x="10149900" y="480472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F38B0F1C-9207-9BB2-6358-D3EAA64194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9900" y="480472"/>
                <a:ext cx="1467646" cy="668126"/>
              </a:xfrm>
              <a:prstGeom prst="roundRect">
                <a:avLst/>
              </a:prstGeom>
              <a:blipFill>
                <a:blip r:embed="rId3"/>
                <a:stretch>
                  <a:fillRect l="-2362"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D62746D6-5EC0-3BD5-453B-B2A2FAF3D72F}"/>
                  </a:ext>
                </a:extLst>
              </p:cNvPr>
              <p:cNvSpPr/>
              <p:nvPr/>
            </p:nvSpPr>
            <p:spPr>
              <a:xfrm>
                <a:off x="779784" y="1743677"/>
                <a:ext cx="22824431" cy="6622109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be the number of nodes with </a:t>
                </a:r>
                <a:r>
                  <a:rPr lang="en-IN" sz="5400" dirty="0">
                    <a:solidFill>
                      <a:schemeClr val="tx1"/>
                    </a:solidFill>
                    <a:latin typeface="Bradley Hand" pitchFamily="2" charset="77"/>
                  </a:rPr>
                  <a:t>the ending </a:t>
                </a: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rank=k.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ending rank means that at the end of the algorithm, their rank=k and they are non-root.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just before it becomes non-root is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If we can prove that that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are disjoint, then the number of nodes of rank=k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    </a:t>
                </a:r>
              </a:p>
            </p:txBody>
          </p:sp>
        </mc:Choice>
        <mc:Fallback xmlns="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D62746D6-5EC0-3BD5-453B-B2A2FAF3D7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784" y="1743677"/>
                <a:ext cx="22824431" cy="6622109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8229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D62746D6-5EC0-3BD5-453B-B2A2FAF3D72F}"/>
                  </a:ext>
                </a:extLst>
              </p:cNvPr>
              <p:cNvSpPr/>
              <p:nvPr/>
            </p:nvSpPr>
            <p:spPr>
              <a:xfrm>
                <a:off x="779784" y="1743677"/>
                <a:ext cx="22824431" cy="656374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be the number of nodes with </a:t>
                </a:r>
                <a:r>
                  <a:rPr lang="en-IN" sz="5400" dirty="0">
                    <a:solidFill>
                      <a:schemeClr val="tx1"/>
                    </a:solidFill>
                    <a:latin typeface="Bradley Hand" pitchFamily="2" charset="77"/>
                  </a:rPr>
                  <a:t>the ending </a:t>
                </a: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rank=k.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ending rank means that at the end of the algorithm, their rank=k and they are non-root.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just before it becomes non-root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If we can prove that that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are disjoint, then the number of nodes of rank=k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den>
                    </m:f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+2 </m:t>
                            </m:r>
                          </m:sup>
                        </m:sSup>
                      </m:den>
                    </m:f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</a:p>
            </p:txBody>
          </p:sp>
        </mc:Choice>
        <mc:Fallback xmlns="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D62746D6-5EC0-3BD5-453B-B2A2FAF3D7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784" y="1743677"/>
                <a:ext cx="22824431" cy="6563743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2">
                <a:extLst>
                  <a:ext uri="{FF2B5EF4-FFF2-40B4-BE49-F238E27FC236}">
                    <a16:creationId xmlns:a16="http://schemas.microsoft.com/office/drawing/2014/main" id="{4B80DB85-F98B-7827-BA09-61D526133801}"/>
                  </a:ext>
                </a:extLst>
              </p:cNvPr>
              <p:cNvSpPr/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2" name="!!box2">
                <a:extLst>
                  <a:ext uri="{FF2B5EF4-FFF2-40B4-BE49-F238E27FC236}">
                    <a16:creationId xmlns:a16="http://schemas.microsoft.com/office/drawing/2014/main" id="{4B80DB85-F98B-7827-BA09-61D5261338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runbox13">
                <a:extLst>
                  <a:ext uri="{FF2B5EF4-FFF2-40B4-BE49-F238E27FC236}">
                    <a16:creationId xmlns:a16="http://schemas.microsoft.com/office/drawing/2014/main" id="{E861AC8D-0660-FF6D-C2D7-956B8727720D}"/>
                  </a:ext>
                </a:extLst>
              </p:cNvPr>
              <p:cNvSpPr/>
              <p:nvPr/>
            </p:nvSpPr>
            <p:spPr>
              <a:xfrm>
                <a:off x="10149900" y="480472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!!runbox13">
                <a:extLst>
                  <a:ext uri="{FF2B5EF4-FFF2-40B4-BE49-F238E27FC236}">
                    <a16:creationId xmlns:a16="http://schemas.microsoft.com/office/drawing/2014/main" id="{E861AC8D-0660-FF6D-C2D7-956B872772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9900" y="480472"/>
                <a:ext cx="1467646" cy="668126"/>
              </a:xfrm>
              <a:prstGeom prst="roundRect">
                <a:avLst/>
              </a:prstGeom>
              <a:blipFill>
                <a:blip r:embed="rId4"/>
                <a:stretch>
                  <a:fillRect l="-2362"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2605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/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F38B0F1C-9207-9BB2-6358-D3EAA641942B}"/>
                  </a:ext>
                </a:extLst>
              </p:cNvPr>
              <p:cNvSpPr/>
              <p:nvPr/>
            </p:nvSpPr>
            <p:spPr>
              <a:xfrm>
                <a:off x="10149900" y="480472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F38B0F1C-9207-9BB2-6358-D3EAA64194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9900" y="480472"/>
                <a:ext cx="1467646" cy="668126"/>
              </a:xfrm>
              <a:prstGeom prst="roundRect">
                <a:avLst/>
              </a:prstGeom>
              <a:blipFill>
                <a:blip r:embed="rId3"/>
                <a:stretch>
                  <a:fillRect l="-2362"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4">
                <a:extLst>
                  <a:ext uri="{FF2B5EF4-FFF2-40B4-BE49-F238E27FC236}">
                    <a16:creationId xmlns:a16="http://schemas.microsoft.com/office/drawing/2014/main" id="{7075F5E9-9402-5062-85B2-EEA907016649}"/>
                  </a:ext>
                </a:extLst>
              </p:cNvPr>
              <p:cNvSpPr/>
              <p:nvPr/>
            </p:nvSpPr>
            <p:spPr>
              <a:xfrm>
                <a:off x="779784" y="1743677"/>
                <a:ext cx="22824431" cy="656374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be the number of nodes with </a:t>
                </a:r>
                <a:r>
                  <a:rPr lang="en-IN" sz="5400" dirty="0">
                    <a:solidFill>
                      <a:schemeClr val="tx1"/>
                    </a:solidFill>
                    <a:latin typeface="Bradley Hand" pitchFamily="2" charset="77"/>
                  </a:rPr>
                  <a:t>the ending </a:t>
                </a: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rank=k.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ending rank means that at the end of the algorithm, their rank=k and they are non-root.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just before it becomes non-root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If we can prove that that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are disjoint, then the number of nodes of rank=k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den>
                    </m:f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+2 </m:t>
                            </m:r>
                          </m:sup>
                        </m:sSup>
                      </m:den>
                    </m:f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 </a:t>
                </a:r>
              </a:p>
            </p:txBody>
          </p:sp>
        </mc:Choice>
        <mc:Fallback xmlns="">
          <p:sp>
            <p:nvSpPr>
              <p:cNvPr id="2" name="!!box4">
                <a:extLst>
                  <a:ext uri="{FF2B5EF4-FFF2-40B4-BE49-F238E27FC236}">
                    <a16:creationId xmlns:a16="http://schemas.microsoft.com/office/drawing/2014/main" id="{7075F5E9-9402-5062-85B2-EEA9070166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784" y="1743677"/>
                <a:ext cx="22824431" cy="6563743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2007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/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F38B0F1C-9207-9BB2-6358-D3EAA641942B}"/>
                  </a:ext>
                </a:extLst>
              </p:cNvPr>
              <p:cNvSpPr/>
              <p:nvPr/>
            </p:nvSpPr>
            <p:spPr>
              <a:xfrm>
                <a:off x="10149900" y="292974"/>
                <a:ext cx="1467646" cy="1043122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𝑂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𝑛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𝑘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F38B0F1C-9207-9BB2-6358-D3EAA64194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9900" y="292974"/>
                <a:ext cx="1467646" cy="1043122"/>
              </a:xfrm>
              <a:prstGeom prst="roundRect">
                <a:avLst/>
              </a:prstGeom>
              <a:blipFill>
                <a:blip r:embed="rId3"/>
                <a:stretch>
                  <a:fillRect l="-11811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4">
                <a:extLst>
                  <a:ext uri="{FF2B5EF4-FFF2-40B4-BE49-F238E27FC236}">
                    <a16:creationId xmlns:a16="http://schemas.microsoft.com/office/drawing/2014/main" id="{7075F5E9-9402-5062-85B2-EEA907016649}"/>
                  </a:ext>
                </a:extLst>
              </p:cNvPr>
              <p:cNvSpPr/>
              <p:nvPr/>
            </p:nvSpPr>
            <p:spPr>
              <a:xfrm>
                <a:off x="779784" y="1743677"/>
                <a:ext cx="22824431" cy="656374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be the number of nodes with </a:t>
                </a:r>
                <a:r>
                  <a:rPr lang="en-IN" sz="5400" dirty="0">
                    <a:solidFill>
                      <a:schemeClr val="tx1"/>
                    </a:solidFill>
                    <a:latin typeface="Bradley Hand" pitchFamily="2" charset="77"/>
                  </a:rPr>
                  <a:t>the ending </a:t>
                </a: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rank=k.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ending rank means that at the end of the algorithm, their rank=k and they are non-root.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just before it becomes non-root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If we can prove that that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are disjoint, then the number of nodes of rank=k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den>
                    </m:f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+2 </m:t>
                            </m:r>
                          </m:sup>
                        </m:sSup>
                      </m:den>
                    </m:f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 </a:t>
                </a:r>
              </a:p>
            </p:txBody>
          </p:sp>
        </mc:Choice>
        <mc:Fallback xmlns="">
          <p:sp>
            <p:nvSpPr>
              <p:cNvPr id="2" name="!!box4">
                <a:extLst>
                  <a:ext uri="{FF2B5EF4-FFF2-40B4-BE49-F238E27FC236}">
                    <a16:creationId xmlns:a16="http://schemas.microsoft.com/office/drawing/2014/main" id="{7075F5E9-9402-5062-85B2-EEA9070166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784" y="1743677"/>
                <a:ext cx="22824431" cy="6563743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7976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/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Prove that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are disjoint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are two nodes with rank=k.	</a:t>
                </a: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FBD7DE7F-D735-C3EC-50F5-A07FC9FB5E50}"/>
                  </a:ext>
                </a:extLst>
              </p:cNvPr>
              <p:cNvSpPr/>
              <p:nvPr/>
            </p:nvSpPr>
            <p:spPr>
              <a:xfrm>
                <a:off x="12192001" y="1880274"/>
                <a:ext cx="11601620" cy="2458262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Assume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becomes a rank of k first.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Let x be a node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become a rank k node after some time.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FBD7DE7F-D735-C3EC-50F5-A07FC9FB5E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1" y="1880274"/>
                <a:ext cx="11601620" cy="2458262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xrank">
            <a:extLst>
              <a:ext uri="{FF2B5EF4-FFF2-40B4-BE49-F238E27FC236}">
                <a16:creationId xmlns:a16="http://schemas.microsoft.com/office/drawing/2014/main" id="{947A2C66-68D1-2346-4E72-0E0E86B96ED9}"/>
              </a:ext>
            </a:extLst>
          </p:cNvPr>
          <p:cNvSpPr/>
          <p:nvPr/>
        </p:nvSpPr>
        <p:spPr>
          <a:xfrm>
            <a:off x="3206349" y="3115664"/>
            <a:ext cx="168079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k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star1">
                <a:extLst>
                  <a:ext uri="{FF2B5EF4-FFF2-40B4-BE49-F238E27FC236}">
                    <a16:creationId xmlns:a16="http://schemas.microsoft.com/office/drawing/2014/main" id="{03F26AC3-B1FB-4FC9-08E7-81BA184F2D51}"/>
                  </a:ext>
                </a:extLst>
              </p:cNvPr>
              <p:cNvSpPr/>
              <p:nvPr/>
            </p:nvSpPr>
            <p:spPr>
              <a:xfrm>
                <a:off x="2571537" y="3055805"/>
                <a:ext cx="914400" cy="83673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 </m:t>
                          </m:r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𝑢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!!star1">
                <a:extLst>
                  <a:ext uri="{FF2B5EF4-FFF2-40B4-BE49-F238E27FC236}">
                    <a16:creationId xmlns:a16="http://schemas.microsoft.com/office/drawing/2014/main" id="{03F26AC3-B1FB-4FC9-08E7-81BA184F2D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537" y="3055805"/>
                <a:ext cx="914400" cy="836732"/>
              </a:xfrm>
              <a:prstGeom prst="ellipse">
                <a:avLst/>
              </a:prstGeom>
              <a:blipFill>
                <a:blip r:embed="rId5"/>
                <a:stretch>
                  <a:fillRect l="-1204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7">
            <a:extLst>
              <a:ext uri="{FF2B5EF4-FFF2-40B4-BE49-F238E27FC236}">
                <a16:creationId xmlns:a16="http://schemas.microsoft.com/office/drawing/2014/main" id="{DE9BF099-2A91-07B9-245B-ADB019FF32DF}"/>
              </a:ext>
            </a:extLst>
          </p:cNvPr>
          <p:cNvSpPr/>
          <p:nvPr/>
        </p:nvSpPr>
        <p:spPr>
          <a:xfrm>
            <a:off x="1705775" y="3951237"/>
            <a:ext cx="3560323" cy="3891063"/>
          </a:xfrm>
          <a:custGeom>
            <a:avLst/>
            <a:gdLst>
              <a:gd name="connsiteX0" fmla="*/ 1264595 w 3560323"/>
              <a:gd name="connsiteY0" fmla="*/ 0 h 3891063"/>
              <a:gd name="connsiteX1" fmla="*/ 1264595 w 3560323"/>
              <a:gd name="connsiteY1" fmla="*/ 0 h 3891063"/>
              <a:gd name="connsiteX2" fmla="*/ 1108953 w 3560323"/>
              <a:gd name="connsiteY2" fmla="*/ 155642 h 3891063"/>
              <a:gd name="connsiteX3" fmla="*/ 1031132 w 3560323"/>
              <a:gd name="connsiteY3" fmla="*/ 214008 h 3891063"/>
              <a:gd name="connsiteX4" fmla="*/ 953310 w 3560323"/>
              <a:gd name="connsiteY4" fmla="*/ 291829 h 3891063"/>
              <a:gd name="connsiteX5" fmla="*/ 797668 w 3560323"/>
              <a:gd name="connsiteY5" fmla="*/ 428017 h 3891063"/>
              <a:gd name="connsiteX6" fmla="*/ 758757 w 3560323"/>
              <a:gd name="connsiteY6" fmla="*/ 486382 h 3891063"/>
              <a:gd name="connsiteX7" fmla="*/ 700391 w 3560323"/>
              <a:gd name="connsiteY7" fmla="*/ 564204 h 3891063"/>
              <a:gd name="connsiteX8" fmla="*/ 583659 w 3560323"/>
              <a:gd name="connsiteY8" fmla="*/ 700391 h 3891063"/>
              <a:gd name="connsiteX9" fmla="*/ 544749 w 3560323"/>
              <a:gd name="connsiteY9" fmla="*/ 758757 h 3891063"/>
              <a:gd name="connsiteX10" fmla="*/ 525293 w 3560323"/>
              <a:gd name="connsiteY10" fmla="*/ 817123 h 3891063"/>
              <a:gd name="connsiteX11" fmla="*/ 466927 w 3560323"/>
              <a:gd name="connsiteY11" fmla="*/ 875489 h 3891063"/>
              <a:gd name="connsiteX12" fmla="*/ 389106 w 3560323"/>
              <a:gd name="connsiteY12" fmla="*/ 972765 h 3891063"/>
              <a:gd name="connsiteX13" fmla="*/ 350195 w 3560323"/>
              <a:gd name="connsiteY13" fmla="*/ 1031131 h 3891063"/>
              <a:gd name="connsiteX14" fmla="*/ 252919 w 3560323"/>
              <a:gd name="connsiteY14" fmla="*/ 1147863 h 3891063"/>
              <a:gd name="connsiteX15" fmla="*/ 214008 w 3560323"/>
              <a:gd name="connsiteY15" fmla="*/ 1264595 h 3891063"/>
              <a:gd name="connsiteX16" fmla="*/ 175098 w 3560323"/>
              <a:gd name="connsiteY16" fmla="*/ 1322961 h 3891063"/>
              <a:gd name="connsiteX17" fmla="*/ 136187 w 3560323"/>
              <a:gd name="connsiteY17" fmla="*/ 1439693 h 3891063"/>
              <a:gd name="connsiteX18" fmla="*/ 97276 w 3560323"/>
              <a:gd name="connsiteY18" fmla="*/ 1575880 h 3891063"/>
              <a:gd name="connsiteX19" fmla="*/ 77821 w 3560323"/>
              <a:gd name="connsiteY19" fmla="*/ 1634246 h 3891063"/>
              <a:gd name="connsiteX20" fmla="*/ 19455 w 3560323"/>
              <a:gd name="connsiteY20" fmla="*/ 1906621 h 3891063"/>
              <a:gd name="connsiteX21" fmla="*/ 0 w 3560323"/>
              <a:gd name="connsiteY21" fmla="*/ 2101174 h 3891063"/>
              <a:gd name="connsiteX22" fmla="*/ 19455 w 3560323"/>
              <a:gd name="connsiteY22" fmla="*/ 2568102 h 3891063"/>
              <a:gd name="connsiteX23" fmla="*/ 38910 w 3560323"/>
              <a:gd name="connsiteY23" fmla="*/ 2626468 h 3891063"/>
              <a:gd name="connsiteX24" fmla="*/ 58366 w 3560323"/>
              <a:gd name="connsiteY24" fmla="*/ 2723744 h 3891063"/>
              <a:gd name="connsiteX25" fmla="*/ 77821 w 3560323"/>
              <a:gd name="connsiteY25" fmla="*/ 2859931 h 3891063"/>
              <a:gd name="connsiteX26" fmla="*/ 116732 w 3560323"/>
              <a:gd name="connsiteY26" fmla="*/ 2976663 h 3891063"/>
              <a:gd name="connsiteX27" fmla="*/ 136187 w 3560323"/>
              <a:gd name="connsiteY27" fmla="*/ 3035029 h 3891063"/>
              <a:gd name="connsiteX28" fmla="*/ 194553 w 3560323"/>
              <a:gd name="connsiteY28" fmla="*/ 3210127 h 3891063"/>
              <a:gd name="connsiteX29" fmla="*/ 214008 w 3560323"/>
              <a:gd name="connsiteY29" fmla="*/ 3268493 h 3891063"/>
              <a:gd name="connsiteX30" fmla="*/ 252919 w 3560323"/>
              <a:gd name="connsiteY30" fmla="*/ 3326859 h 3891063"/>
              <a:gd name="connsiteX31" fmla="*/ 272374 w 3560323"/>
              <a:gd name="connsiteY31" fmla="*/ 3385225 h 3891063"/>
              <a:gd name="connsiteX32" fmla="*/ 408561 w 3560323"/>
              <a:gd name="connsiteY32" fmla="*/ 3560323 h 3891063"/>
              <a:gd name="connsiteX33" fmla="*/ 525293 w 3560323"/>
              <a:gd name="connsiteY33" fmla="*/ 3638144 h 3891063"/>
              <a:gd name="connsiteX34" fmla="*/ 583659 w 3560323"/>
              <a:gd name="connsiteY34" fmla="*/ 3657600 h 3891063"/>
              <a:gd name="connsiteX35" fmla="*/ 700391 w 3560323"/>
              <a:gd name="connsiteY35" fmla="*/ 3754876 h 3891063"/>
              <a:gd name="connsiteX36" fmla="*/ 817123 w 3560323"/>
              <a:gd name="connsiteY36" fmla="*/ 3793787 h 3891063"/>
              <a:gd name="connsiteX37" fmla="*/ 953310 w 3560323"/>
              <a:gd name="connsiteY37" fmla="*/ 3832697 h 3891063"/>
              <a:gd name="connsiteX38" fmla="*/ 1070042 w 3560323"/>
              <a:gd name="connsiteY38" fmla="*/ 3852153 h 3891063"/>
              <a:gd name="connsiteX39" fmla="*/ 1206230 w 3560323"/>
              <a:gd name="connsiteY39" fmla="*/ 3871608 h 3891063"/>
              <a:gd name="connsiteX40" fmla="*/ 1498059 w 3560323"/>
              <a:gd name="connsiteY40" fmla="*/ 3891063 h 3891063"/>
              <a:gd name="connsiteX41" fmla="*/ 2003898 w 3560323"/>
              <a:gd name="connsiteY41" fmla="*/ 3871608 h 3891063"/>
              <a:gd name="connsiteX42" fmla="*/ 2062264 w 3560323"/>
              <a:gd name="connsiteY42" fmla="*/ 3852153 h 3891063"/>
              <a:gd name="connsiteX43" fmla="*/ 2178995 w 3560323"/>
              <a:gd name="connsiteY43" fmla="*/ 3832697 h 3891063"/>
              <a:gd name="connsiteX44" fmla="*/ 2373549 w 3560323"/>
              <a:gd name="connsiteY44" fmla="*/ 3774331 h 3891063"/>
              <a:gd name="connsiteX45" fmla="*/ 2490281 w 3560323"/>
              <a:gd name="connsiteY45" fmla="*/ 3696510 h 3891063"/>
              <a:gd name="connsiteX46" fmla="*/ 2548647 w 3560323"/>
              <a:gd name="connsiteY46" fmla="*/ 3657600 h 3891063"/>
              <a:gd name="connsiteX47" fmla="*/ 2607012 w 3560323"/>
              <a:gd name="connsiteY47" fmla="*/ 3638144 h 3891063"/>
              <a:gd name="connsiteX48" fmla="*/ 2743200 w 3560323"/>
              <a:gd name="connsiteY48" fmla="*/ 3560323 h 3891063"/>
              <a:gd name="connsiteX49" fmla="*/ 2879387 w 3560323"/>
              <a:gd name="connsiteY49" fmla="*/ 3463046 h 3891063"/>
              <a:gd name="connsiteX50" fmla="*/ 2937753 w 3560323"/>
              <a:gd name="connsiteY50" fmla="*/ 3424136 h 3891063"/>
              <a:gd name="connsiteX51" fmla="*/ 3015574 w 3560323"/>
              <a:gd name="connsiteY51" fmla="*/ 3346314 h 3891063"/>
              <a:gd name="connsiteX52" fmla="*/ 3210127 w 3560323"/>
              <a:gd name="connsiteY52" fmla="*/ 3210127 h 3891063"/>
              <a:gd name="connsiteX53" fmla="*/ 3326859 w 3560323"/>
              <a:gd name="connsiteY53" fmla="*/ 3112851 h 3891063"/>
              <a:gd name="connsiteX54" fmla="*/ 3404681 w 3560323"/>
              <a:gd name="connsiteY54" fmla="*/ 2996119 h 3891063"/>
              <a:gd name="connsiteX55" fmla="*/ 3424136 w 3560323"/>
              <a:gd name="connsiteY55" fmla="*/ 2937753 h 3891063"/>
              <a:gd name="connsiteX56" fmla="*/ 3501957 w 3560323"/>
              <a:gd name="connsiteY56" fmla="*/ 2821021 h 3891063"/>
              <a:gd name="connsiteX57" fmla="*/ 3560323 w 3560323"/>
              <a:gd name="connsiteY57" fmla="*/ 2626468 h 3891063"/>
              <a:gd name="connsiteX58" fmla="*/ 3540868 w 3560323"/>
              <a:gd name="connsiteY58" fmla="*/ 2023353 h 3891063"/>
              <a:gd name="connsiteX59" fmla="*/ 3501957 w 3560323"/>
              <a:gd name="connsiteY59" fmla="*/ 1906621 h 3891063"/>
              <a:gd name="connsiteX60" fmla="*/ 3482502 w 3560323"/>
              <a:gd name="connsiteY60" fmla="*/ 1848255 h 3891063"/>
              <a:gd name="connsiteX61" fmla="*/ 3463047 w 3560323"/>
              <a:gd name="connsiteY61" fmla="*/ 1789889 h 3891063"/>
              <a:gd name="connsiteX62" fmla="*/ 3424136 w 3560323"/>
              <a:gd name="connsiteY62" fmla="*/ 1731523 h 3891063"/>
              <a:gd name="connsiteX63" fmla="*/ 3346315 w 3560323"/>
              <a:gd name="connsiteY63" fmla="*/ 1614791 h 3891063"/>
              <a:gd name="connsiteX64" fmla="*/ 3229583 w 3560323"/>
              <a:gd name="connsiteY64" fmla="*/ 1439693 h 3891063"/>
              <a:gd name="connsiteX65" fmla="*/ 3190672 w 3560323"/>
              <a:gd name="connsiteY65" fmla="*/ 1381327 h 3891063"/>
              <a:gd name="connsiteX66" fmla="*/ 3132306 w 3560323"/>
              <a:gd name="connsiteY66" fmla="*/ 1342417 h 3891063"/>
              <a:gd name="connsiteX67" fmla="*/ 2996119 w 3560323"/>
              <a:gd name="connsiteY67" fmla="*/ 1167319 h 3891063"/>
              <a:gd name="connsiteX68" fmla="*/ 2937753 w 3560323"/>
              <a:gd name="connsiteY68" fmla="*/ 1108953 h 3891063"/>
              <a:gd name="connsiteX69" fmla="*/ 2898842 w 3560323"/>
              <a:gd name="connsiteY69" fmla="*/ 1050587 h 3891063"/>
              <a:gd name="connsiteX70" fmla="*/ 2782110 w 3560323"/>
              <a:gd name="connsiteY70" fmla="*/ 953310 h 3891063"/>
              <a:gd name="connsiteX71" fmla="*/ 2684834 w 3560323"/>
              <a:gd name="connsiteY71" fmla="*/ 856034 h 3891063"/>
              <a:gd name="connsiteX72" fmla="*/ 2645923 w 3560323"/>
              <a:gd name="connsiteY72" fmla="*/ 797668 h 3891063"/>
              <a:gd name="connsiteX73" fmla="*/ 2529191 w 3560323"/>
              <a:gd name="connsiteY73" fmla="*/ 719846 h 3891063"/>
              <a:gd name="connsiteX74" fmla="*/ 2451370 w 3560323"/>
              <a:gd name="connsiteY74" fmla="*/ 661480 h 3891063"/>
              <a:gd name="connsiteX75" fmla="*/ 2393004 w 3560323"/>
              <a:gd name="connsiteY75" fmla="*/ 603114 h 3891063"/>
              <a:gd name="connsiteX76" fmla="*/ 2276272 w 3560323"/>
              <a:gd name="connsiteY76" fmla="*/ 525293 h 3891063"/>
              <a:gd name="connsiteX77" fmla="*/ 2120630 w 3560323"/>
              <a:gd name="connsiteY77" fmla="*/ 350195 h 3891063"/>
              <a:gd name="connsiteX78" fmla="*/ 2062264 w 3560323"/>
              <a:gd name="connsiteY78" fmla="*/ 291829 h 3891063"/>
              <a:gd name="connsiteX79" fmla="*/ 1945532 w 3560323"/>
              <a:gd name="connsiteY79" fmla="*/ 214008 h 3891063"/>
              <a:gd name="connsiteX80" fmla="*/ 1887166 w 3560323"/>
              <a:gd name="connsiteY80" fmla="*/ 175097 h 3891063"/>
              <a:gd name="connsiteX81" fmla="*/ 1770434 w 3560323"/>
              <a:gd name="connsiteY81" fmla="*/ 136187 h 3891063"/>
              <a:gd name="connsiteX82" fmla="*/ 1712068 w 3560323"/>
              <a:gd name="connsiteY82" fmla="*/ 97276 h 3891063"/>
              <a:gd name="connsiteX83" fmla="*/ 1517515 w 3560323"/>
              <a:gd name="connsiteY83" fmla="*/ 58365 h 3891063"/>
              <a:gd name="connsiteX84" fmla="*/ 1342417 w 3560323"/>
              <a:gd name="connsiteY84" fmla="*/ 19455 h 3891063"/>
              <a:gd name="connsiteX85" fmla="*/ 1264595 w 3560323"/>
              <a:gd name="connsiteY85" fmla="*/ 0 h 389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560323" h="3891063">
                <a:moveTo>
                  <a:pt x="1264595" y="0"/>
                </a:moveTo>
                <a:lnTo>
                  <a:pt x="1264595" y="0"/>
                </a:lnTo>
                <a:cubicBezTo>
                  <a:pt x="1212714" y="51881"/>
                  <a:pt x="1163038" y="106064"/>
                  <a:pt x="1108953" y="155642"/>
                </a:cubicBezTo>
                <a:cubicBezTo>
                  <a:pt x="1085050" y="177553"/>
                  <a:pt x="1055535" y="192656"/>
                  <a:pt x="1031132" y="214008"/>
                </a:cubicBezTo>
                <a:cubicBezTo>
                  <a:pt x="1003523" y="238165"/>
                  <a:pt x="980919" y="267672"/>
                  <a:pt x="953310" y="291829"/>
                </a:cubicBezTo>
                <a:cubicBezTo>
                  <a:pt x="851095" y="381267"/>
                  <a:pt x="892812" y="317015"/>
                  <a:pt x="797668" y="428017"/>
                </a:cubicBezTo>
                <a:cubicBezTo>
                  <a:pt x="782451" y="445770"/>
                  <a:pt x="772348" y="467355"/>
                  <a:pt x="758757" y="486382"/>
                </a:cubicBezTo>
                <a:cubicBezTo>
                  <a:pt x="739910" y="512768"/>
                  <a:pt x="721493" y="539584"/>
                  <a:pt x="700391" y="564204"/>
                </a:cubicBezTo>
                <a:cubicBezTo>
                  <a:pt x="579183" y="705614"/>
                  <a:pt x="705572" y="529712"/>
                  <a:pt x="583659" y="700391"/>
                </a:cubicBezTo>
                <a:cubicBezTo>
                  <a:pt x="570068" y="719418"/>
                  <a:pt x="555206" y="737843"/>
                  <a:pt x="544749" y="758757"/>
                </a:cubicBezTo>
                <a:cubicBezTo>
                  <a:pt x="535578" y="777100"/>
                  <a:pt x="536669" y="800060"/>
                  <a:pt x="525293" y="817123"/>
                </a:cubicBezTo>
                <a:cubicBezTo>
                  <a:pt x="510031" y="840016"/>
                  <a:pt x="486382" y="856034"/>
                  <a:pt x="466927" y="875489"/>
                </a:cubicBezTo>
                <a:cubicBezTo>
                  <a:pt x="429052" y="989115"/>
                  <a:pt x="477107" y="884765"/>
                  <a:pt x="389106" y="972765"/>
                </a:cubicBezTo>
                <a:cubicBezTo>
                  <a:pt x="372572" y="989299"/>
                  <a:pt x="365164" y="1013168"/>
                  <a:pt x="350195" y="1031131"/>
                </a:cubicBezTo>
                <a:cubicBezTo>
                  <a:pt x="225362" y="1180931"/>
                  <a:pt x="349528" y="1002951"/>
                  <a:pt x="252919" y="1147863"/>
                </a:cubicBezTo>
                <a:cubicBezTo>
                  <a:pt x="239949" y="1186774"/>
                  <a:pt x="236759" y="1230468"/>
                  <a:pt x="214008" y="1264595"/>
                </a:cubicBezTo>
                <a:cubicBezTo>
                  <a:pt x="201038" y="1284050"/>
                  <a:pt x="184594" y="1301594"/>
                  <a:pt x="175098" y="1322961"/>
                </a:cubicBezTo>
                <a:cubicBezTo>
                  <a:pt x="158440" y="1360441"/>
                  <a:pt x="149157" y="1400782"/>
                  <a:pt x="136187" y="1439693"/>
                </a:cubicBezTo>
                <a:cubicBezTo>
                  <a:pt x="89545" y="1579618"/>
                  <a:pt x="146129" y="1404898"/>
                  <a:pt x="97276" y="1575880"/>
                </a:cubicBezTo>
                <a:cubicBezTo>
                  <a:pt x="91642" y="1595599"/>
                  <a:pt x="83455" y="1614527"/>
                  <a:pt x="77821" y="1634246"/>
                </a:cubicBezTo>
                <a:cubicBezTo>
                  <a:pt x="58790" y="1700858"/>
                  <a:pt x="22890" y="1872269"/>
                  <a:pt x="19455" y="1906621"/>
                </a:cubicBezTo>
                <a:lnTo>
                  <a:pt x="0" y="2101174"/>
                </a:lnTo>
                <a:cubicBezTo>
                  <a:pt x="6485" y="2256817"/>
                  <a:pt x="7948" y="2412750"/>
                  <a:pt x="19455" y="2568102"/>
                </a:cubicBezTo>
                <a:cubicBezTo>
                  <a:pt x="20970" y="2588554"/>
                  <a:pt x="33936" y="2606573"/>
                  <a:pt x="38910" y="2626468"/>
                </a:cubicBezTo>
                <a:cubicBezTo>
                  <a:pt x="46930" y="2658548"/>
                  <a:pt x="52930" y="2691126"/>
                  <a:pt x="58366" y="2723744"/>
                </a:cubicBezTo>
                <a:cubicBezTo>
                  <a:pt x="65905" y="2768977"/>
                  <a:pt x="67510" y="2815249"/>
                  <a:pt x="77821" y="2859931"/>
                </a:cubicBezTo>
                <a:cubicBezTo>
                  <a:pt x="87044" y="2899896"/>
                  <a:pt x="103762" y="2937752"/>
                  <a:pt x="116732" y="2976663"/>
                </a:cubicBezTo>
                <a:lnTo>
                  <a:pt x="136187" y="3035029"/>
                </a:lnTo>
                <a:lnTo>
                  <a:pt x="194553" y="3210127"/>
                </a:lnTo>
                <a:cubicBezTo>
                  <a:pt x="201038" y="3229582"/>
                  <a:pt x="202632" y="3251430"/>
                  <a:pt x="214008" y="3268493"/>
                </a:cubicBezTo>
                <a:lnTo>
                  <a:pt x="252919" y="3326859"/>
                </a:lnTo>
                <a:cubicBezTo>
                  <a:pt x="259404" y="3346314"/>
                  <a:pt x="262415" y="3367298"/>
                  <a:pt x="272374" y="3385225"/>
                </a:cubicBezTo>
                <a:cubicBezTo>
                  <a:pt x="304355" y="3442791"/>
                  <a:pt x="353077" y="3517169"/>
                  <a:pt x="408561" y="3560323"/>
                </a:cubicBezTo>
                <a:cubicBezTo>
                  <a:pt x="445475" y="3589034"/>
                  <a:pt x="480928" y="3623355"/>
                  <a:pt x="525293" y="3638144"/>
                </a:cubicBezTo>
                <a:lnTo>
                  <a:pt x="583659" y="3657600"/>
                </a:lnTo>
                <a:cubicBezTo>
                  <a:pt x="620311" y="3694251"/>
                  <a:pt x="651637" y="3733207"/>
                  <a:pt x="700391" y="3754876"/>
                </a:cubicBezTo>
                <a:cubicBezTo>
                  <a:pt x="737871" y="3771534"/>
                  <a:pt x="778212" y="3780817"/>
                  <a:pt x="817123" y="3793787"/>
                </a:cubicBezTo>
                <a:cubicBezTo>
                  <a:pt x="872750" y="3812329"/>
                  <a:pt x="892239" y="3820483"/>
                  <a:pt x="953310" y="3832697"/>
                </a:cubicBezTo>
                <a:cubicBezTo>
                  <a:pt x="991991" y="3840433"/>
                  <a:pt x="1031053" y="3846155"/>
                  <a:pt x="1070042" y="3852153"/>
                </a:cubicBezTo>
                <a:cubicBezTo>
                  <a:pt x="1115366" y="3859126"/>
                  <a:pt x="1160561" y="3867456"/>
                  <a:pt x="1206230" y="3871608"/>
                </a:cubicBezTo>
                <a:cubicBezTo>
                  <a:pt x="1303322" y="3880434"/>
                  <a:pt x="1400783" y="3884578"/>
                  <a:pt x="1498059" y="3891063"/>
                </a:cubicBezTo>
                <a:cubicBezTo>
                  <a:pt x="1666672" y="3884578"/>
                  <a:pt x="1835560" y="3883217"/>
                  <a:pt x="2003898" y="3871608"/>
                </a:cubicBezTo>
                <a:cubicBezTo>
                  <a:pt x="2024357" y="3870197"/>
                  <a:pt x="2042245" y="3856602"/>
                  <a:pt x="2062264" y="3852153"/>
                </a:cubicBezTo>
                <a:cubicBezTo>
                  <a:pt x="2100772" y="3843596"/>
                  <a:pt x="2140314" y="3840433"/>
                  <a:pt x="2178995" y="3832697"/>
                </a:cubicBezTo>
                <a:cubicBezTo>
                  <a:pt x="2217839" y="3824928"/>
                  <a:pt x="2352275" y="3788514"/>
                  <a:pt x="2373549" y="3774331"/>
                </a:cubicBezTo>
                <a:lnTo>
                  <a:pt x="2490281" y="3696510"/>
                </a:lnTo>
                <a:cubicBezTo>
                  <a:pt x="2509736" y="3683540"/>
                  <a:pt x="2526465" y="3664994"/>
                  <a:pt x="2548647" y="3657600"/>
                </a:cubicBezTo>
                <a:lnTo>
                  <a:pt x="2607012" y="3638144"/>
                </a:lnTo>
                <a:cubicBezTo>
                  <a:pt x="2795195" y="3497008"/>
                  <a:pt x="2594650" y="3634598"/>
                  <a:pt x="2743200" y="3560323"/>
                </a:cubicBezTo>
                <a:cubicBezTo>
                  <a:pt x="2773766" y="3545040"/>
                  <a:pt x="2858825" y="3477733"/>
                  <a:pt x="2879387" y="3463046"/>
                </a:cubicBezTo>
                <a:cubicBezTo>
                  <a:pt x="2898414" y="3449455"/>
                  <a:pt x="2920000" y="3439353"/>
                  <a:pt x="2937753" y="3424136"/>
                </a:cubicBezTo>
                <a:cubicBezTo>
                  <a:pt x="2965607" y="3400261"/>
                  <a:pt x="2986928" y="3369231"/>
                  <a:pt x="3015574" y="3346314"/>
                </a:cubicBezTo>
                <a:cubicBezTo>
                  <a:pt x="3183023" y="3212354"/>
                  <a:pt x="3078436" y="3323006"/>
                  <a:pt x="3210127" y="3210127"/>
                </a:cubicBezTo>
                <a:cubicBezTo>
                  <a:pt x="3341197" y="3097781"/>
                  <a:pt x="3197865" y="3198846"/>
                  <a:pt x="3326859" y="3112851"/>
                </a:cubicBezTo>
                <a:cubicBezTo>
                  <a:pt x="3352800" y="3073940"/>
                  <a:pt x="3389893" y="3040484"/>
                  <a:pt x="3404681" y="2996119"/>
                </a:cubicBezTo>
                <a:cubicBezTo>
                  <a:pt x="3411166" y="2976664"/>
                  <a:pt x="3414177" y="2955680"/>
                  <a:pt x="3424136" y="2937753"/>
                </a:cubicBezTo>
                <a:cubicBezTo>
                  <a:pt x="3446847" y="2896873"/>
                  <a:pt x="3487169" y="2865386"/>
                  <a:pt x="3501957" y="2821021"/>
                </a:cubicBezTo>
                <a:cubicBezTo>
                  <a:pt x="3549324" y="2678922"/>
                  <a:pt x="3530920" y="2744080"/>
                  <a:pt x="3560323" y="2626468"/>
                </a:cubicBezTo>
                <a:cubicBezTo>
                  <a:pt x="3553838" y="2425430"/>
                  <a:pt x="3557124" y="2223838"/>
                  <a:pt x="3540868" y="2023353"/>
                </a:cubicBezTo>
                <a:cubicBezTo>
                  <a:pt x="3537553" y="1982472"/>
                  <a:pt x="3514927" y="1945532"/>
                  <a:pt x="3501957" y="1906621"/>
                </a:cubicBezTo>
                <a:lnTo>
                  <a:pt x="3482502" y="1848255"/>
                </a:lnTo>
                <a:cubicBezTo>
                  <a:pt x="3476017" y="1828800"/>
                  <a:pt x="3474423" y="1806952"/>
                  <a:pt x="3463047" y="1789889"/>
                </a:cubicBezTo>
                <a:lnTo>
                  <a:pt x="3424136" y="1731523"/>
                </a:lnTo>
                <a:cubicBezTo>
                  <a:pt x="3386929" y="1619900"/>
                  <a:pt x="3431326" y="1724090"/>
                  <a:pt x="3346315" y="1614791"/>
                </a:cubicBezTo>
                <a:cubicBezTo>
                  <a:pt x="3346295" y="1614766"/>
                  <a:pt x="3249047" y="1468890"/>
                  <a:pt x="3229583" y="1439693"/>
                </a:cubicBezTo>
                <a:cubicBezTo>
                  <a:pt x="3216613" y="1420238"/>
                  <a:pt x="3210127" y="1394297"/>
                  <a:pt x="3190672" y="1381327"/>
                </a:cubicBezTo>
                <a:lnTo>
                  <a:pt x="3132306" y="1342417"/>
                </a:lnTo>
                <a:cubicBezTo>
                  <a:pt x="3095450" y="1231847"/>
                  <a:pt x="3127352" y="1298552"/>
                  <a:pt x="2996119" y="1167319"/>
                </a:cubicBezTo>
                <a:cubicBezTo>
                  <a:pt x="2976664" y="1147864"/>
                  <a:pt x="2953015" y="1131846"/>
                  <a:pt x="2937753" y="1108953"/>
                </a:cubicBezTo>
                <a:cubicBezTo>
                  <a:pt x="2924783" y="1089498"/>
                  <a:pt x="2915376" y="1067121"/>
                  <a:pt x="2898842" y="1050587"/>
                </a:cubicBezTo>
                <a:cubicBezTo>
                  <a:pt x="2745812" y="897557"/>
                  <a:pt x="2941462" y="1144534"/>
                  <a:pt x="2782110" y="953310"/>
                </a:cubicBezTo>
                <a:cubicBezTo>
                  <a:pt x="2701047" y="856034"/>
                  <a:pt x="2791838" y="927369"/>
                  <a:pt x="2684834" y="856034"/>
                </a:cubicBezTo>
                <a:cubicBezTo>
                  <a:pt x="2671864" y="836579"/>
                  <a:pt x="2663520" y="813065"/>
                  <a:pt x="2645923" y="797668"/>
                </a:cubicBezTo>
                <a:cubicBezTo>
                  <a:pt x="2610729" y="766873"/>
                  <a:pt x="2566603" y="747905"/>
                  <a:pt x="2529191" y="719846"/>
                </a:cubicBezTo>
                <a:cubicBezTo>
                  <a:pt x="2503251" y="700391"/>
                  <a:pt x="2475989" y="682582"/>
                  <a:pt x="2451370" y="661480"/>
                </a:cubicBezTo>
                <a:cubicBezTo>
                  <a:pt x="2430480" y="643574"/>
                  <a:pt x="2414722" y="620006"/>
                  <a:pt x="2393004" y="603114"/>
                </a:cubicBezTo>
                <a:cubicBezTo>
                  <a:pt x="2356090" y="574403"/>
                  <a:pt x="2276272" y="525293"/>
                  <a:pt x="2276272" y="525293"/>
                </a:cubicBezTo>
                <a:cubicBezTo>
                  <a:pt x="2206837" y="421142"/>
                  <a:pt x="2253894" y="483460"/>
                  <a:pt x="2120630" y="350195"/>
                </a:cubicBezTo>
                <a:cubicBezTo>
                  <a:pt x="2101175" y="330740"/>
                  <a:pt x="2085157" y="307091"/>
                  <a:pt x="2062264" y="291829"/>
                </a:cubicBezTo>
                <a:lnTo>
                  <a:pt x="1945532" y="214008"/>
                </a:lnTo>
                <a:cubicBezTo>
                  <a:pt x="1926077" y="201038"/>
                  <a:pt x="1909349" y="182491"/>
                  <a:pt x="1887166" y="175097"/>
                </a:cubicBezTo>
                <a:lnTo>
                  <a:pt x="1770434" y="136187"/>
                </a:lnTo>
                <a:cubicBezTo>
                  <a:pt x="1750979" y="123217"/>
                  <a:pt x="1732982" y="107733"/>
                  <a:pt x="1712068" y="97276"/>
                </a:cubicBezTo>
                <a:cubicBezTo>
                  <a:pt x="1654992" y="68738"/>
                  <a:pt x="1573842" y="68606"/>
                  <a:pt x="1517515" y="58365"/>
                </a:cubicBezTo>
                <a:cubicBezTo>
                  <a:pt x="1427186" y="41941"/>
                  <a:pt x="1441707" y="30487"/>
                  <a:pt x="1342417" y="19455"/>
                </a:cubicBezTo>
                <a:cubicBezTo>
                  <a:pt x="1316635" y="16590"/>
                  <a:pt x="1277565" y="3243"/>
                  <a:pt x="1264595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!!star1">
                <a:extLst>
                  <a:ext uri="{FF2B5EF4-FFF2-40B4-BE49-F238E27FC236}">
                    <a16:creationId xmlns:a16="http://schemas.microsoft.com/office/drawing/2014/main" id="{D5B58E0B-4505-A881-5A5D-CE70F1C5440A}"/>
                  </a:ext>
                </a:extLst>
              </p:cNvPr>
              <p:cNvSpPr/>
              <p:nvPr/>
            </p:nvSpPr>
            <p:spPr>
              <a:xfrm>
                <a:off x="2652793" y="6039565"/>
                <a:ext cx="914400" cy="83673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𝑥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!!star1">
                <a:extLst>
                  <a:ext uri="{FF2B5EF4-FFF2-40B4-BE49-F238E27FC236}">
                    <a16:creationId xmlns:a16="http://schemas.microsoft.com/office/drawing/2014/main" id="{D5B58E0B-4505-A881-5A5D-CE70F1C544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793" y="6039565"/>
                <a:ext cx="914400" cy="836732"/>
              </a:xfrm>
              <a:prstGeom prst="ellipse">
                <a:avLst/>
              </a:prstGeom>
              <a:blipFill>
                <a:blip r:embed="rId6"/>
                <a:stretch>
                  <a:fillRect l="-3614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!!box10">
            <a:extLst>
              <a:ext uri="{FF2B5EF4-FFF2-40B4-BE49-F238E27FC236}">
                <a16:creationId xmlns:a16="http://schemas.microsoft.com/office/drawing/2014/main" id="{062C2A99-2695-9FC6-E331-6FAB0F6F74D2}"/>
              </a:ext>
            </a:extLst>
          </p:cNvPr>
          <p:cNvSpPr/>
          <p:nvPr/>
        </p:nvSpPr>
        <p:spPr>
          <a:xfrm>
            <a:off x="8777729" y="5368813"/>
            <a:ext cx="168079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k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!!star1">
                <a:extLst>
                  <a:ext uri="{FF2B5EF4-FFF2-40B4-BE49-F238E27FC236}">
                    <a16:creationId xmlns:a16="http://schemas.microsoft.com/office/drawing/2014/main" id="{0075DE3A-A556-D1E3-1009-172C8CAB1D0D}"/>
                  </a:ext>
                </a:extLst>
              </p:cNvPr>
              <p:cNvSpPr/>
              <p:nvPr/>
            </p:nvSpPr>
            <p:spPr>
              <a:xfrm>
                <a:off x="8142917" y="5308954"/>
                <a:ext cx="914400" cy="83673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. 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𝑢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!!star1">
                <a:extLst>
                  <a:ext uri="{FF2B5EF4-FFF2-40B4-BE49-F238E27FC236}">
                    <a16:creationId xmlns:a16="http://schemas.microsoft.com/office/drawing/2014/main" id="{0075DE3A-A556-D1E3-1009-172C8CAB1D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2917" y="5308954"/>
                <a:ext cx="914400" cy="83673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12">
            <a:extLst>
              <a:ext uri="{FF2B5EF4-FFF2-40B4-BE49-F238E27FC236}">
                <a16:creationId xmlns:a16="http://schemas.microsoft.com/office/drawing/2014/main" id="{9A6BA974-AEC0-ECB6-48F7-FEC8AF5F8F13}"/>
              </a:ext>
            </a:extLst>
          </p:cNvPr>
          <p:cNvSpPr/>
          <p:nvPr/>
        </p:nvSpPr>
        <p:spPr>
          <a:xfrm>
            <a:off x="7277155" y="6204386"/>
            <a:ext cx="3560323" cy="3891063"/>
          </a:xfrm>
          <a:custGeom>
            <a:avLst/>
            <a:gdLst>
              <a:gd name="connsiteX0" fmla="*/ 1264595 w 3560323"/>
              <a:gd name="connsiteY0" fmla="*/ 0 h 3891063"/>
              <a:gd name="connsiteX1" fmla="*/ 1264595 w 3560323"/>
              <a:gd name="connsiteY1" fmla="*/ 0 h 3891063"/>
              <a:gd name="connsiteX2" fmla="*/ 1108953 w 3560323"/>
              <a:gd name="connsiteY2" fmla="*/ 155642 h 3891063"/>
              <a:gd name="connsiteX3" fmla="*/ 1031132 w 3560323"/>
              <a:gd name="connsiteY3" fmla="*/ 214008 h 3891063"/>
              <a:gd name="connsiteX4" fmla="*/ 953310 w 3560323"/>
              <a:gd name="connsiteY4" fmla="*/ 291829 h 3891063"/>
              <a:gd name="connsiteX5" fmla="*/ 797668 w 3560323"/>
              <a:gd name="connsiteY5" fmla="*/ 428017 h 3891063"/>
              <a:gd name="connsiteX6" fmla="*/ 758757 w 3560323"/>
              <a:gd name="connsiteY6" fmla="*/ 486382 h 3891063"/>
              <a:gd name="connsiteX7" fmla="*/ 700391 w 3560323"/>
              <a:gd name="connsiteY7" fmla="*/ 564204 h 3891063"/>
              <a:gd name="connsiteX8" fmla="*/ 583659 w 3560323"/>
              <a:gd name="connsiteY8" fmla="*/ 700391 h 3891063"/>
              <a:gd name="connsiteX9" fmla="*/ 544749 w 3560323"/>
              <a:gd name="connsiteY9" fmla="*/ 758757 h 3891063"/>
              <a:gd name="connsiteX10" fmla="*/ 525293 w 3560323"/>
              <a:gd name="connsiteY10" fmla="*/ 817123 h 3891063"/>
              <a:gd name="connsiteX11" fmla="*/ 466927 w 3560323"/>
              <a:gd name="connsiteY11" fmla="*/ 875489 h 3891063"/>
              <a:gd name="connsiteX12" fmla="*/ 389106 w 3560323"/>
              <a:gd name="connsiteY12" fmla="*/ 972765 h 3891063"/>
              <a:gd name="connsiteX13" fmla="*/ 350195 w 3560323"/>
              <a:gd name="connsiteY13" fmla="*/ 1031131 h 3891063"/>
              <a:gd name="connsiteX14" fmla="*/ 252919 w 3560323"/>
              <a:gd name="connsiteY14" fmla="*/ 1147863 h 3891063"/>
              <a:gd name="connsiteX15" fmla="*/ 214008 w 3560323"/>
              <a:gd name="connsiteY15" fmla="*/ 1264595 h 3891063"/>
              <a:gd name="connsiteX16" fmla="*/ 175098 w 3560323"/>
              <a:gd name="connsiteY16" fmla="*/ 1322961 h 3891063"/>
              <a:gd name="connsiteX17" fmla="*/ 136187 w 3560323"/>
              <a:gd name="connsiteY17" fmla="*/ 1439693 h 3891063"/>
              <a:gd name="connsiteX18" fmla="*/ 97276 w 3560323"/>
              <a:gd name="connsiteY18" fmla="*/ 1575880 h 3891063"/>
              <a:gd name="connsiteX19" fmla="*/ 77821 w 3560323"/>
              <a:gd name="connsiteY19" fmla="*/ 1634246 h 3891063"/>
              <a:gd name="connsiteX20" fmla="*/ 19455 w 3560323"/>
              <a:gd name="connsiteY20" fmla="*/ 1906621 h 3891063"/>
              <a:gd name="connsiteX21" fmla="*/ 0 w 3560323"/>
              <a:gd name="connsiteY21" fmla="*/ 2101174 h 3891063"/>
              <a:gd name="connsiteX22" fmla="*/ 19455 w 3560323"/>
              <a:gd name="connsiteY22" fmla="*/ 2568102 h 3891063"/>
              <a:gd name="connsiteX23" fmla="*/ 38910 w 3560323"/>
              <a:gd name="connsiteY23" fmla="*/ 2626468 h 3891063"/>
              <a:gd name="connsiteX24" fmla="*/ 58366 w 3560323"/>
              <a:gd name="connsiteY24" fmla="*/ 2723744 h 3891063"/>
              <a:gd name="connsiteX25" fmla="*/ 77821 w 3560323"/>
              <a:gd name="connsiteY25" fmla="*/ 2859931 h 3891063"/>
              <a:gd name="connsiteX26" fmla="*/ 116732 w 3560323"/>
              <a:gd name="connsiteY26" fmla="*/ 2976663 h 3891063"/>
              <a:gd name="connsiteX27" fmla="*/ 136187 w 3560323"/>
              <a:gd name="connsiteY27" fmla="*/ 3035029 h 3891063"/>
              <a:gd name="connsiteX28" fmla="*/ 194553 w 3560323"/>
              <a:gd name="connsiteY28" fmla="*/ 3210127 h 3891063"/>
              <a:gd name="connsiteX29" fmla="*/ 214008 w 3560323"/>
              <a:gd name="connsiteY29" fmla="*/ 3268493 h 3891063"/>
              <a:gd name="connsiteX30" fmla="*/ 252919 w 3560323"/>
              <a:gd name="connsiteY30" fmla="*/ 3326859 h 3891063"/>
              <a:gd name="connsiteX31" fmla="*/ 272374 w 3560323"/>
              <a:gd name="connsiteY31" fmla="*/ 3385225 h 3891063"/>
              <a:gd name="connsiteX32" fmla="*/ 408561 w 3560323"/>
              <a:gd name="connsiteY32" fmla="*/ 3560323 h 3891063"/>
              <a:gd name="connsiteX33" fmla="*/ 525293 w 3560323"/>
              <a:gd name="connsiteY33" fmla="*/ 3638144 h 3891063"/>
              <a:gd name="connsiteX34" fmla="*/ 583659 w 3560323"/>
              <a:gd name="connsiteY34" fmla="*/ 3657600 h 3891063"/>
              <a:gd name="connsiteX35" fmla="*/ 700391 w 3560323"/>
              <a:gd name="connsiteY35" fmla="*/ 3754876 h 3891063"/>
              <a:gd name="connsiteX36" fmla="*/ 817123 w 3560323"/>
              <a:gd name="connsiteY36" fmla="*/ 3793787 h 3891063"/>
              <a:gd name="connsiteX37" fmla="*/ 953310 w 3560323"/>
              <a:gd name="connsiteY37" fmla="*/ 3832697 h 3891063"/>
              <a:gd name="connsiteX38" fmla="*/ 1070042 w 3560323"/>
              <a:gd name="connsiteY38" fmla="*/ 3852153 h 3891063"/>
              <a:gd name="connsiteX39" fmla="*/ 1206230 w 3560323"/>
              <a:gd name="connsiteY39" fmla="*/ 3871608 h 3891063"/>
              <a:gd name="connsiteX40" fmla="*/ 1498059 w 3560323"/>
              <a:gd name="connsiteY40" fmla="*/ 3891063 h 3891063"/>
              <a:gd name="connsiteX41" fmla="*/ 2003898 w 3560323"/>
              <a:gd name="connsiteY41" fmla="*/ 3871608 h 3891063"/>
              <a:gd name="connsiteX42" fmla="*/ 2062264 w 3560323"/>
              <a:gd name="connsiteY42" fmla="*/ 3852153 h 3891063"/>
              <a:gd name="connsiteX43" fmla="*/ 2178995 w 3560323"/>
              <a:gd name="connsiteY43" fmla="*/ 3832697 h 3891063"/>
              <a:gd name="connsiteX44" fmla="*/ 2373549 w 3560323"/>
              <a:gd name="connsiteY44" fmla="*/ 3774331 h 3891063"/>
              <a:gd name="connsiteX45" fmla="*/ 2490281 w 3560323"/>
              <a:gd name="connsiteY45" fmla="*/ 3696510 h 3891063"/>
              <a:gd name="connsiteX46" fmla="*/ 2548647 w 3560323"/>
              <a:gd name="connsiteY46" fmla="*/ 3657600 h 3891063"/>
              <a:gd name="connsiteX47" fmla="*/ 2607012 w 3560323"/>
              <a:gd name="connsiteY47" fmla="*/ 3638144 h 3891063"/>
              <a:gd name="connsiteX48" fmla="*/ 2743200 w 3560323"/>
              <a:gd name="connsiteY48" fmla="*/ 3560323 h 3891063"/>
              <a:gd name="connsiteX49" fmla="*/ 2879387 w 3560323"/>
              <a:gd name="connsiteY49" fmla="*/ 3463046 h 3891063"/>
              <a:gd name="connsiteX50" fmla="*/ 2937753 w 3560323"/>
              <a:gd name="connsiteY50" fmla="*/ 3424136 h 3891063"/>
              <a:gd name="connsiteX51" fmla="*/ 3015574 w 3560323"/>
              <a:gd name="connsiteY51" fmla="*/ 3346314 h 3891063"/>
              <a:gd name="connsiteX52" fmla="*/ 3210127 w 3560323"/>
              <a:gd name="connsiteY52" fmla="*/ 3210127 h 3891063"/>
              <a:gd name="connsiteX53" fmla="*/ 3326859 w 3560323"/>
              <a:gd name="connsiteY53" fmla="*/ 3112851 h 3891063"/>
              <a:gd name="connsiteX54" fmla="*/ 3404681 w 3560323"/>
              <a:gd name="connsiteY54" fmla="*/ 2996119 h 3891063"/>
              <a:gd name="connsiteX55" fmla="*/ 3424136 w 3560323"/>
              <a:gd name="connsiteY55" fmla="*/ 2937753 h 3891063"/>
              <a:gd name="connsiteX56" fmla="*/ 3501957 w 3560323"/>
              <a:gd name="connsiteY56" fmla="*/ 2821021 h 3891063"/>
              <a:gd name="connsiteX57" fmla="*/ 3560323 w 3560323"/>
              <a:gd name="connsiteY57" fmla="*/ 2626468 h 3891063"/>
              <a:gd name="connsiteX58" fmla="*/ 3540868 w 3560323"/>
              <a:gd name="connsiteY58" fmla="*/ 2023353 h 3891063"/>
              <a:gd name="connsiteX59" fmla="*/ 3501957 w 3560323"/>
              <a:gd name="connsiteY59" fmla="*/ 1906621 h 3891063"/>
              <a:gd name="connsiteX60" fmla="*/ 3482502 w 3560323"/>
              <a:gd name="connsiteY60" fmla="*/ 1848255 h 3891063"/>
              <a:gd name="connsiteX61" fmla="*/ 3463047 w 3560323"/>
              <a:gd name="connsiteY61" fmla="*/ 1789889 h 3891063"/>
              <a:gd name="connsiteX62" fmla="*/ 3424136 w 3560323"/>
              <a:gd name="connsiteY62" fmla="*/ 1731523 h 3891063"/>
              <a:gd name="connsiteX63" fmla="*/ 3346315 w 3560323"/>
              <a:gd name="connsiteY63" fmla="*/ 1614791 h 3891063"/>
              <a:gd name="connsiteX64" fmla="*/ 3229583 w 3560323"/>
              <a:gd name="connsiteY64" fmla="*/ 1439693 h 3891063"/>
              <a:gd name="connsiteX65" fmla="*/ 3190672 w 3560323"/>
              <a:gd name="connsiteY65" fmla="*/ 1381327 h 3891063"/>
              <a:gd name="connsiteX66" fmla="*/ 3132306 w 3560323"/>
              <a:gd name="connsiteY66" fmla="*/ 1342417 h 3891063"/>
              <a:gd name="connsiteX67" fmla="*/ 2996119 w 3560323"/>
              <a:gd name="connsiteY67" fmla="*/ 1167319 h 3891063"/>
              <a:gd name="connsiteX68" fmla="*/ 2937753 w 3560323"/>
              <a:gd name="connsiteY68" fmla="*/ 1108953 h 3891063"/>
              <a:gd name="connsiteX69" fmla="*/ 2898842 w 3560323"/>
              <a:gd name="connsiteY69" fmla="*/ 1050587 h 3891063"/>
              <a:gd name="connsiteX70" fmla="*/ 2782110 w 3560323"/>
              <a:gd name="connsiteY70" fmla="*/ 953310 h 3891063"/>
              <a:gd name="connsiteX71" fmla="*/ 2684834 w 3560323"/>
              <a:gd name="connsiteY71" fmla="*/ 856034 h 3891063"/>
              <a:gd name="connsiteX72" fmla="*/ 2645923 w 3560323"/>
              <a:gd name="connsiteY72" fmla="*/ 797668 h 3891063"/>
              <a:gd name="connsiteX73" fmla="*/ 2529191 w 3560323"/>
              <a:gd name="connsiteY73" fmla="*/ 719846 h 3891063"/>
              <a:gd name="connsiteX74" fmla="*/ 2451370 w 3560323"/>
              <a:gd name="connsiteY74" fmla="*/ 661480 h 3891063"/>
              <a:gd name="connsiteX75" fmla="*/ 2393004 w 3560323"/>
              <a:gd name="connsiteY75" fmla="*/ 603114 h 3891063"/>
              <a:gd name="connsiteX76" fmla="*/ 2276272 w 3560323"/>
              <a:gd name="connsiteY76" fmla="*/ 525293 h 3891063"/>
              <a:gd name="connsiteX77" fmla="*/ 2120630 w 3560323"/>
              <a:gd name="connsiteY77" fmla="*/ 350195 h 3891063"/>
              <a:gd name="connsiteX78" fmla="*/ 2062264 w 3560323"/>
              <a:gd name="connsiteY78" fmla="*/ 291829 h 3891063"/>
              <a:gd name="connsiteX79" fmla="*/ 1945532 w 3560323"/>
              <a:gd name="connsiteY79" fmla="*/ 214008 h 3891063"/>
              <a:gd name="connsiteX80" fmla="*/ 1887166 w 3560323"/>
              <a:gd name="connsiteY80" fmla="*/ 175097 h 3891063"/>
              <a:gd name="connsiteX81" fmla="*/ 1770434 w 3560323"/>
              <a:gd name="connsiteY81" fmla="*/ 136187 h 3891063"/>
              <a:gd name="connsiteX82" fmla="*/ 1712068 w 3560323"/>
              <a:gd name="connsiteY82" fmla="*/ 97276 h 3891063"/>
              <a:gd name="connsiteX83" fmla="*/ 1517515 w 3560323"/>
              <a:gd name="connsiteY83" fmla="*/ 58365 h 3891063"/>
              <a:gd name="connsiteX84" fmla="*/ 1342417 w 3560323"/>
              <a:gd name="connsiteY84" fmla="*/ 19455 h 3891063"/>
              <a:gd name="connsiteX85" fmla="*/ 1264595 w 3560323"/>
              <a:gd name="connsiteY85" fmla="*/ 0 h 389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560323" h="3891063">
                <a:moveTo>
                  <a:pt x="1264595" y="0"/>
                </a:moveTo>
                <a:lnTo>
                  <a:pt x="1264595" y="0"/>
                </a:lnTo>
                <a:cubicBezTo>
                  <a:pt x="1212714" y="51881"/>
                  <a:pt x="1163038" y="106064"/>
                  <a:pt x="1108953" y="155642"/>
                </a:cubicBezTo>
                <a:cubicBezTo>
                  <a:pt x="1085050" y="177553"/>
                  <a:pt x="1055535" y="192656"/>
                  <a:pt x="1031132" y="214008"/>
                </a:cubicBezTo>
                <a:cubicBezTo>
                  <a:pt x="1003523" y="238165"/>
                  <a:pt x="980919" y="267672"/>
                  <a:pt x="953310" y="291829"/>
                </a:cubicBezTo>
                <a:cubicBezTo>
                  <a:pt x="851095" y="381267"/>
                  <a:pt x="892812" y="317015"/>
                  <a:pt x="797668" y="428017"/>
                </a:cubicBezTo>
                <a:cubicBezTo>
                  <a:pt x="782451" y="445770"/>
                  <a:pt x="772348" y="467355"/>
                  <a:pt x="758757" y="486382"/>
                </a:cubicBezTo>
                <a:cubicBezTo>
                  <a:pt x="739910" y="512768"/>
                  <a:pt x="721493" y="539584"/>
                  <a:pt x="700391" y="564204"/>
                </a:cubicBezTo>
                <a:cubicBezTo>
                  <a:pt x="579183" y="705614"/>
                  <a:pt x="705572" y="529712"/>
                  <a:pt x="583659" y="700391"/>
                </a:cubicBezTo>
                <a:cubicBezTo>
                  <a:pt x="570068" y="719418"/>
                  <a:pt x="555206" y="737843"/>
                  <a:pt x="544749" y="758757"/>
                </a:cubicBezTo>
                <a:cubicBezTo>
                  <a:pt x="535578" y="777100"/>
                  <a:pt x="536669" y="800060"/>
                  <a:pt x="525293" y="817123"/>
                </a:cubicBezTo>
                <a:cubicBezTo>
                  <a:pt x="510031" y="840016"/>
                  <a:pt x="486382" y="856034"/>
                  <a:pt x="466927" y="875489"/>
                </a:cubicBezTo>
                <a:cubicBezTo>
                  <a:pt x="429052" y="989115"/>
                  <a:pt x="477107" y="884765"/>
                  <a:pt x="389106" y="972765"/>
                </a:cubicBezTo>
                <a:cubicBezTo>
                  <a:pt x="372572" y="989299"/>
                  <a:pt x="365164" y="1013168"/>
                  <a:pt x="350195" y="1031131"/>
                </a:cubicBezTo>
                <a:cubicBezTo>
                  <a:pt x="225362" y="1180931"/>
                  <a:pt x="349528" y="1002951"/>
                  <a:pt x="252919" y="1147863"/>
                </a:cubicBezTo>
                <a:cubicBezTo>
                  <a:pt x="239949" y="1186774"/>
                  <a:pt x="236759" y="1230468"/>
                  <a:pt x="214008" y="1264595"/>
                </a:cubicBezTo>
                <a:cubicBezTo>
                  <a:pt x="201038" y="1284050"/>
                  <a:pt x="184594" y="1301594"/>
                  <a:pt x="175098" y="1322961"/>
                </a:cubicBezTo>
                <a:cubicBezTo>
                  <a:pt x="158440" y="1360441"/>
                  <a:pt x="149157" y="1400782"/>
                  <a:pt x="136187" y="1439693"/>
                </a:cubicBezTo>
                <a:cubicBezTo>
                  <a:pt x="89545" y="1579618"/>
                  <a:pt x="146129" y="1404898"/>
                  <a:pt x="97276" y="1575880"/>
                </a:cubicBezTo>
                <a:cubicBezTo>
                  <a:pt x="91642" y="1595599"/>
                  <a:pt x="83455" y="1614527"/>
                  <a:pt x="77821" y="1634246"/>
                </a:cubicBezTo>
                <a:cubicBezTo>
                  <a:pt x="58790" y="1700858"/>
                  <a:pt x="22890" y="1872269"/>
                  <a:pt x="19455" y="1906621"/>
                </a:cubicBezTo>
                <a:lnTo>
                  <a:pt x="0" y="2101174"/>
                </a:lnTo>
                <a:cubicBezTo>
                  <a:pt x="6485" y="2256817"/>
                  <a:pt x="7948" y="2412750"/>
                  <a:pt x="19455" y="2568102"/>
                </a:cubicBezTo>
                <a:cubicBezTo>
                  <a:pt x="20970" y="2588554"/>
                  <a:pt x="33936" y="2606573"/>
                  <a:pt x="38910" y="2626468"/>
                </a:cubicBezTo>
                <a:cubicBezTo>
                  <a:pt x="46930" y="2658548"/>
                  <a:pt x="52930" y="2691126"/>
                  <a:pt x="58366" y="2723744"/>
                </a:cubicBezTo>
                <a:cubicBezTo>
                  <a:pt x="65905" y="2768977"/>
                  <a:pt x="67510" y="2815249"/>
                  <a:pt x="77821" y="2859931"/>
                </a:cubicBezTo>
                <a:cubicBezTo>
                  <a:pt x="87044" y="2899896"/>
                  <a:pt x="103762" y="2937752"/>
                  <a:pt x="116732" y="2976663"/>
                </a:cubicBezTo>
                <a:lnTo>
                  <a:pt x="136187" y="3035029"/>
                </a:lnTo>
                <a:lnTo>
                  <a:pt x="194553" y="3210127"/>
                </a:lnTo>
                <a:cubicBezTo>
                  <a:pt x="201038" y="3229582"/>
                  <a:pt x="202632" y="3251430"/>
                  <a:pt x="214008" y="3268493"/>
                </a:cubicBezTo>
                <a:lnTo>
                  <a:pt x="252919" y="3326859"/>
                </a:lnTo>
                <a:cubicBezTo>
                  <a:pt x="259404" y="3346314"/>
                  <a:pt x="262415" y="3367298"/>
                  <a:pt x="272374" y="3385225"/>
                </a:cubicBezTo>
                <a:cubicBezTo>
                  <a:pt x="304355" y="3442791"/>
                  <a:pt x="353077" y="3517169"/>
                  <a:pt x="408561" y="3560323"/>
                </a:cubicBezTo>
                <a:cubicBezTo>
                  <a:pt x="445475" y="3589034"/>
                  <a:pt x="480928" y="3623355"/>
                  <a:pt x="525293" y="3638144"/>
                </a:cubicBezTo>
                <a:lnTo>
                  <a:pt x="583659" y="3657600"/>
                </a:lnTo>
                <a:cubicBezTo>
                  <a:pt x="620311" y="3694251"/>
                  <a:pt x="651637" y="3733207"/>
                  <a:pt x="700391" y="3754876"/>
                </a:cubicBezTo>
                <a:cubicBezTo>
                  <a:pt x="737871" y="3771534"/>
                  <a:pt x="778212" y="3780817"/>
                  <a:pt x="817123" y="3793787"/>
                </a:cubicBezTo>
                <a:cubicBezTo>
                  <a:pt x="872750" y="3812329"/>
                  <a:pt x="892239" y="3820483"/>
                  <a:pt x="953310" y="3832697"/>
                </a:cubicBezTo>
                <a:cubicBezTo>
                  <a:pt x="991991" y="3840433"/>
                  <a:pt x="1031053" y="3846155"/>
                  <a:pt x="1070042" y="3852153"/>
                </a:cubicBezTo>
                <a:cubicBezTo>
                  <a:pt x="1115366" y="3859126"/>
                  <a:pt x="1160561" y="3867456"/>
                  <a:pt x="1206230" y="3871608"/>
                </a:cubicBezTo>
                <a:cubicBezTo>
                  <a:pt x="1303322" y="3880434"/>
                  <a:pt x="1400783" y="3884578"/>
                  <a:pt x="1498059" y="3891063"/>
                </a:cubicBezTo>
                <a:cubicBezTo>
                  <a:pt x="1666672" y="3884578"/>
                  <a:pt x="1835560" y="3883217"/>
                  <a:pt x="2003898" y="3871608"/>
                </a:cubicBezTo>
                <a:cubicBezTo>
                  <a:pt x="2024357" y="3870197"/>
                  <a:pt x="2042245" y="3856602"/>
                  <a:pt x="2062264" y="3852153"/>
                </a:cubicBezTo>
                <a:cubicBezTo>
                  <a:pt x="2100772" y="3843596"/>
                  <a:pt x="2140314" y="3840433"/>
                  <a:pt x="2178995" y="3832697"/>
                </a:cubicBezTo>
                <a:cubicBezTo>
                  <a:pt x="2217839" y="3824928"/>
                  <a:pt x="2352275" y="3788514"/>
                  <a:pt x="2373549" y="3774331"/>
                </a:cubicBezTo>
                <a:lnTo>
                  <a:pt x="2490281" y="3696510"/>
                </a:lnTo>
                <a:cubicBezTo>
                  <a:pt x="2509736" y="3683540"/>
                  <a:pt x="2526465" y="3664994"/>
                  <a:pt x="2548647" y="3657600"/>
                </a:cubicBezTo>
                <a:lnTo>
                  <a:pt x="2607012" y="3638144"/>
                </a:lnTo>
                <a:cubicBezTo>
                  <a:pt x="2795195" y="3497008"/>
                  <a:pt x="2594650" y="3634598"/>
                  <a:pt x="2743200" y="3560323"/>
                </a:cubicBezTo>
                <a:cubicBezTo>
                  <a:pt x="2773766" y="3545040"/>
                  <a:pt x="2858825" y="3477733"/>
                  <a:pt x="2879387" y="3463046"/>
                </a:cubicBezTo>
                <a:cubicBezTo>
                  <a:pt x="2898414" y="3449455"/>
                  <a:pt x="2920000" y="3439353"/>
                  <a:pt x="2937753" y="3424136"/>
                </a:cubicBezTo>
                <a:cubicBezTo>
                  <a:pt x="2965607" y="3400261"/>
                  <a:pt x="2986928" y="3369231"/>
                  <a:pt x="3015574" y="3346314"/>
                </a:cubicBezTo>
                <a:cubicBezTo>
                  <a:pt x="3183023" y="3212354"/>
                  <a:pt x="3078436" y="3323006"/>
                  <a:pt x="3210127" y="3210127"/>
                </a:cubicBezTo>
                <a:cubicBezTo>
                  <a:pt x="3341197" y="3097781"/>
                  <a:pt x="3197865" y="3198846"/>
                  <a:pt x="3326859" y="3112851"/>
                </a:cubicBezTo>
                <a:cubicBezTo>
                  <a:pt x="3352800" y="3073940"/>
                  <a:pt x="3389893" y="3040484"/>
                  <a:pt x="3404681" y="2996119"/>
                </a:cubicBezTo>
                <a:cubicBezTo>
                  <a:pt x="3411166" y="2976664"/>
                  <a:pt x="3414177" y="2955680"/>
                  <a:pt x="3424136" y="2937753"/>
                </a:cubicBezTo>
                <a:cubicBezTo>
                  <a:pt x="3446847" y="2896873"/>
                  <a:pt x="3487169" y="2865386"/>
                  <a:pt x="3501957" y="2821021"/>
                </a:cubicBezTo>
                <a:cubicBezTo>
                  <a:pt x="3549324" y="2678922"/>
                  <a:pt x="3530920" y="2744080"/>
                  <a:pt x="3560323" y="2626468"/>
                </a:cubicBezTo>
                <a:cubicBezTo>
                  <a:pt x="3553838" y="2425430"/>
                  <a:pt x="3557124" y="2223838"/>
                  <a:pt x="3540868" y="2023353"/>
                </a:cubicBezTo>
                <a:cubicBezTo>
                  <a:pt x="3537553" y="1982472"/>
                  <a:pt x="3514927" y="1945532"/>
                  <a:pt x="3501957" y="1906621"/>
                </a:cubicBezTo>
                <a:lnTo>
                  <a:pt x="3482502" y="1848255"/>
                </a:lnTo>
                <a:cubicBezTo>
                  <a:pt x="3476017" y="1828800"/>
                  <a:pt x="3474423" y="1806952"/>
                  <a:pt x="3463047" y="1789889"/>
                </a:cubicBezTo>
                <a:lnTo>
                  <a:pt x="3424136" y="1731523"/>
                </a:lnTo>
                <a:cubicBezTo>
                  <a:pt x="3386929" y="1619900"/>
                  <a:pt x="3431326" y="1724090"/>
                  <a:pt x="3346315" y="1614791"/>
                </a:cubicBezTo>
                <a:cubicBezTo>
                  <a:pt x="3346295" y="1614766"/>
                  <a:pt x="3249047" y="1468890"/>
                  <a:pt x="3229583" y="1439693"/>
                </a:cubicBezTo>
                <a:cubicBezTo>
                  <a:pt x="3216613" y="1420238"/>
                  <a:pt x="3210127" y="1394297"/>
                  <a:pt x="3190672" y="1381327"/>
                </a:cubicBezTo>
                <a:lnTo>
                  <a:pt x="3132306" y="1342417"/>
                </a:lnTo>
                <a:cubicBezTo>
                  <a:pt x="3095450" y="1231847"/>
                  <a:pt x="3127352" y="1298552"/>
                  <a:pt x="2996119" y="1167319"/>
                </a:cubicBezTo>
                <a:cubicBezTo>
                  <a:pt x="2976664" y="1147864"/>
                  <a:pt x="2953015" y="1131846"/>
                  <a:pt x="2937753" y="1108953"/>
                </a:cubicBezTo>
                <a:cubicBezTo>
                  <a:pt x="2924783" y="1089498"/>
                  <a:pt x="2915376" y="1067121"/>
                  <a:pt x="2898842" y="1050587"/>
                </a:cubicBezTo>
                <a:cubicBezTo>
                  <a:pt x="2745812" y="897557"/>
                  <a:pt x="2941462" y="1144534"/>
                  <a:pt x="2782110" y="953310"/>
                </a:cubicBezTo>
                <a:cubicBezTo>
                  <a:pt x="2701047" y="856034"/>
                  <a:pt x="2791838" y="927369"/>
                  <a:pt x="2684834" y="856034"/>
                </a:cubicBezTo>
                <a:cubicBezTo>
                  <a:pt x="2671864" y="836579"/>
                  <a:pt x="2663520" y="813065"/>
                  <a:pt x="2645923" y="797668"/>
                </a:cubicBezTo>
                <a:cubicBezTo>
                  <a:pt x="2610729" y="766873"/>
                  <a:pt x="2566603" y="747905"/>
                  <a:pt x="2529191" y="719846"/>
                </a:cubicBezTo>
                <a:cubicBezTo>
                  <a:pt x="2503251" y="700391"/>
                  <a:pt x="2475989" y="682582"/>
                  <a:pt x="2451370" y="661480"/>
                </a:cubicBezTo>
                <a:cubicBezTo>
                  <a:pt x="2430480" y="643574"/>
                  <a:pt x="2414722" y="620006"/>
                  <a:pt x="2393004" y="603114"/>
                </a:cubicBezTo>
                <a:cubicBezTo>
                  <a:pt x="2356090" y="574403"/>
                  <a:pt x="2276272" y="525293"/>
                  <a:pt x="2276272" y="525293"/>
                </a:cubicBezTo>
                <a:cubicBezTo>
                  <a:pt x="2206837" y="421142"/>
                  <a:pt x="2253894" y="483460"/>
                  <a:pt x="2120630" y="350195"/>
                </a:cubicBezTo>
                <a:cubicBezTo>
                  <a:pt x="2101175" y="330740"/>
                  <a:pt x="2085157" y="307091"/>
                  <a:pt x="2062264" y="291829"/>
                </a:cubicBezTo>
                <a:lnTo>
                  <a:pt x="1945532" y="214008"/>
                </a:lnTo>
                <a:cubicBezTo>
                  <a:pt x="1926077" y="201038"/>
                  <a:pt x="1909349" y="182491"/>
                  <a:pt x="1887166" y="175097"/>
                </a:cubicBezTo>
                <a:lnTo>
                  <a:pt x="1770434" y="136187"/>
                </a:lnTo>
                <a:cubicBezTo>
                  <a:pt x="1750979" y="123217"/>
                  <a:pt x="1732982" y="107733"/>
                  <a:pt x="1712068" y="97276"/>
                </a:cubicBezTo>
                <a:cubicBezTo>
                  <a:pt x="1654992" y="68738"/>
                  <a:pt x="1573842" y="68606"/>
                  <a:pt x="1517515" y="58365"/>
                </a:cubicBezTo>
                <a:cubicBezTo>
                  <a:pt x="1427186" y="41941"/>
                  <a:pt x="1441707" y="30487"/>
                  <a:pt x="1342417" y="19455"/>
                </a:cubicBezTo>
                <a:cubicBezTo>
                  <a:pt x="1316635" y="16590"/>
                  <a:pt x="1277565" y="3243"/>
                  <a:pt x="1264595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3E0A46A7-1A2D-0685-C47B-A91BD9857B3A}"/>
                  </a:ext>
                </a:extLst>
              </p:cNvPr>
              <p:cNvSpPr/>
              <p:nvPr/>
            </p:nvSpPr>
            <p:spPr>
              <a:xfrm>
                <a:off x="12191999" y="5399259"/>
                <a:ext cx="11410312" cy="1943750"/>
              </a:xfrm>
              <a:prstGeom prst="roundRect">
                <a:avLst/>
              </a:prstGeom>
              <a:gradFill>
                <a:gsLst>
                  <a:gs pos="0">
                    <a:srgbClr val="FF40FF">
                      <a:alpha val="93276"/>
                    </a:srgbClr>
                  </a:gs>
                  <a:gs pos="100000">
                    <a:srgbClr val="FF2600">
                      <a:alpha val="93276"/>
                    </a:srgbClr>
                  </a:gs>
                </a:gsLst>
                <a:lin ang="5460000" scaled="0"/>
              </a:grad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000" dirty="0">
                    <a:solidFill>
                      <a:srgbClr val="FFFFFF"/>
                    </a:solidFill>
                    <a:latin typeface="Chalkduster"/>
                    <a:sym typeface="Helvetica Neue Medium"/>
                  </a:rPr>
                  <a:t>Can x lie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srgbClr val="FFFFFF"/>
                    </a:solidFill>
                    <a:latin typeface="Chalkduster"/>
                    <a:sym typeface="Helvetica Neue Medium"/>
                  </a:rPr>
                  <a:t> after some time? </a:t>
                </a: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3E0A46A7-1A2D-0685-C47B-A91BD9857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9" y="5399259"/>
                <a:ext cx="11410312" cy="194375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!!box1">
            <a:extLst>
              <a:ext uri="{FF2B5EF4-FFF2-40B4-BE49-F238E27FC236}">
                <a16:creationId xmlns:a16="http://schemas.microsoft.com/office/drawing/2014/main" id="{4E1E4A20-D6C0-F5A3-C6D8-134EA4AA0446}"/>
              </a:ext>
            </a:extLst>
          </p:cNvPr>
          <p:cNvSpPr/>
          <p:nvPr/>
        </p:nvSpPr>
        <p:spPr>
          <a:xfrm>
            <a:off x="12192001" y="8316741"/>
            <a:ext cx="11410310" cy="389106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</a:rPr>
              <a:t>Yes, but then this suggests we have taken the union of these two trees.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66822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9A6BA974-AEC0-ECB6-48F7-FEC8AF5F8F13}"/>
              </a:ext>
            </a:extLst>
          </p:cNvPr>
          <p:cNvSpPr/>
          <p:nvPr/>
        </p:nvSpPr>
        <p:spPr>
          <a:xfrm>
            <a:off x="2685410" y="2638598"/>
            <a:ext cx="7120646" cy="9092140"/>
          </a:xfrm>
          <a:custGeom>
            <a:avLst/>
            <a:gdLst>
              <a:gd name="connsiteX0" fmla="*/ 1264595 w 3560323"/>
              <a:gd name="connsiteY0" fmla="*/ 0 h 3891063"/>
              <a:gd name="connsiteX1" fmla="*/ 1264595 w 3560323"/>
              <a:gd name="connsiteY1" fmla="*/ 0 h 3891063"/>
              <a:gd name="connsiteX2" fmla="*/ 1108953 w 3560323"/>
              <a:gd name="connsiteY2" fmla="*/ 155642 h 3891063"/>
              <a:gd name="connsiteX3" fmla="*/ 1031132 w 3560323"/>
              <a:gd name="connsiteY3" fmla="*/ 214008 h 3891063"/>
              <a:gd name="connsiteX4" fmla="*/ 953310 w 3560323"/>
              <a:gd name="connsiteY4" fmla="*/ 291829 h 3891063"/>
              <a:gd name="connsiteX5" fmla="*/ 797668 w 3560323"/>
              <a:gd name="connsiteY5" fmla="*/ 428017 h 3891063"/>
              <a:gd name="connsiteX6" fmla="*/ 758757 w 3560323"/>
              <a:gd name="connsiteY6" fmla="*/ 486382 h 3891063"/>
              <a:gd name="connsiteX7" fmla="*/ 700391 w 3560323"/>
              <a:gd name="connsiteY7" fmla="*/ 564204 h 3891063"/>
              <a:gd name="connsiteX8" fmla="*/ 583659 w 3560323"/>
              <a:gd name="connsiteY8" fmla="*/ 700391 h 3891063"/>
              <a:gd name="connsiteX9" fmla="*/ 544749 w 3560323"/>
              <a:gd name="connsiteY9" fmla="*/ 758757 h 3891063"/>
              <a:gd name="connsiteX10" fmla="*/ 525293 w 3560323"/>
              <a:gd name="connsiteY10" fmla="*/ 817123 h 3891063"/>
              <a:gd name="connsiteX11" fmla="*/ 466927 w 3560323"/>
              <a:gd name="connsiteY11" fmla="*/ 875489 h 3891063"/>
              <a:gd name="connsiteX12" fmla="*/ 389106 w 3560323"/>
              <a:gd name="connsiteY12" fmla="*/ 972765 h 3891063"/>
              <a:gd name="connsiteX13" fmla="*/ 350195 w 3560323"/>
              <a:gd name="connsiteY13" fmla="*/ 1031131 h 3891063"/>
              <a:gd name="connsiteX14" fmla="*/ 252919 w 3560323"/>
              <a:gd name="connsiteY14" fmla="*/ 1147863 h 3891063"/>
              <a:gd name="connsiteX15" fmla="*/ 214008 w 3560323"/>
              <a:gd name="connsiteY15" fmla="*/ 1264595 h 3891063"/>
              <a:gd name="connsiteX16" fmla="*/ 175098 w 3560323"/>
              <a:gd name="connsiteY16" fmla="*/ 1322961 h 3891063"/>
              <a:gd name="connsiteX17" fmla="*/ 136187 w 3560323"/>
              <a:gd name="connsiteY17" fmla="*/ 1439693 h 3891063"/>
              <a:gd name="connsiteX18" fmla="*/ 97276 w 3560323"/>
              <a:gd name="connsiteY18" fmla="*/ 1575880 h 3891063"/>
              <a:gd name="connsiteX19" fmla="*/ 77821 w 3560323"/>
              <a:gd name="connsiteY19" fmla="*/ 1634246 h 3891063"/>
              <a:gd name="connsiteX20" fmla="*/ 19455 w 3560323"/>
              <a:gd name="connsiteY20" fmla="*/ 1906621 h 3891063"/>
              <a:gd name="connsiteX21" fmla="*/ 0 w 3560323"/>
              <a:gd name="connsiteY21" fmla="*/ 2101174 h 3891063"/>
              <a:gd name="connsiteX22" fmla="*/ 19455 w 3560323"/>
              <a:gd name="connsiteY22" fmla="*/ 2568102 h 3891063"/>
              <a:gd name="connsiteX23" fmla="*/ 38910 w 3560323"/>
              <a:gd name="connsiteY23" fmla="*/ 2626468 h 3891063"/>
              <a:gd name="connsiteX24" fmla="*/ 58366 w 3560323"/>
              <a:gd name="connsiteY24" fmla="*/ 2723744 h 3891063"/>
              <a:gd name="connsiteX25" fmla="*/ 77821 w 3560323"/>
              <a:gd name="connsiteY25" fmla="*/ 2859931 h 3891063"/>
              <a:gd name="connsiteX26" fmla="*/ 116732 w 3560323"/>
              <a:gd name="connsiteY26" fmla="*/ 2976663 h 3891063"/>
              <a:gd name="connsiteX27" fmla="*/ 136187 w 3560323"/>
              <a:gd name="connsiteY27" fmla="*/ 3035029 h 3891063"/>
              <a:gd name="connsiteX28" fmla="*/ 194553 w 3560323"/>
              <a:gd name="connsiteY28" fmla="*/ 3210127 h 3891063"/>
              <a:gd name="connsiteX29" fmla="*/ 214008 w 3560323"/>
              <a:gd name="connsiteY29" fmla="*/ 3268493 h 3891063"/>
              <a:gd name="connsiteX30" fmla="*/ 252919 w 3560323"/>
              <a:gd name="connsiteY30" fmla="*/ 3326859 h 3891063"/>
              <a:gd name="connsiteX31" fmla="*/ 272374 w 3560323"/>
              <a:gd name="connsiteY31" fmla="*/ 3385225 h 3891063"/>
              <a:gd name="connsiteX32" fmla="*/ 408561 w 3560323"/>
              <a:gd name="connsiteY32" fmla="*/ 3560323 h 3891063"/>
              <a:gd name="connsiteX33" fmla="*/ 525293 w 3560323"/>
              <a:gd name="connsiteY33" fmla="*/ 3638144 h 3891063"/>
              <a:gd name="connsiteX34" fmla="*/ 583659 w 3560323"/>
              <a:gd name="connsiteY34" fmla="*/ 3657600 h 3891063"/>
              <a:gd name="connsiteX35" fmla="*/ 700391 w 3560323"/>
              <a:gd name="connsiteY35" fmla="*/ 3754876 h 3891063"/>
              <a:gd name="connsiteX36" fmla="*/ 817123 w 3560323"/>
              <a:gd name="connsiteY36" fmla="*/ 3793787 h 3891063"/>
              <a:gd name="connsiteX37" fmla="*/ 953310 w 3560323"/>
              <a:gd name="connsiteY37" fmla="*/ 3832697 h 3891063"/>
              <a:gd name="connsiteX38" fmla="*/ 1070042 w 3560323"/>
              <a:gd name="connsiteY38" fmla="*/ 3852153 h 3891063"/>
              <a:gd name="connsiteX39" fmla="*/ 1206230 w 3560323"/>
              <a:gd name="connsiteY39" fmla="*/ 3871608 h 3891063"/>
              <a:gd name="connsiteX40" fmla="*/ 1498059 w 3560323"/>
              <a:gd name="connsiteY40" fmla="*/ 3891063 h 3891063"/>
              <a:gd name="connsiteX41" fmla="*/ 2003898 w 3560323"/>
              <a:gd name="connsiteY41" fmla="*/ 3871608 h 3891063"/>
              <a:gd name="connsiteX42" fmla="*/ 2062264 w 3560323"/>
              <a:gd name="connsiteY42" fmla="*/ 3852153 h 3891063"/>
              <a:gd name="connsiteX43" fmla="*/ 2178995 w 3560323"/>
              <a:gd name="connsiteY43" fmla="*/ 3832697 h 3891063"/>
              <a:gd name="connsiteX44" fmla="*/ 2373549 w 3560323"/>
              <a:gd name="connsiteY44" fmla="*/ 3774331 h 3891063"/>
              <a:gd name="connsiteX45" fmla="*/ 2490281 w 3560323"/>
              <a:gd name="connsiteY45" fmla="*/ 3696510 h 3891063"/>
              <a:gd name="connsiteX46" fmla="*/ 2548647 w 3560323"/>
              <a:gd name="connsiteY46" fmla="*/ 3657600 h 3891063"/>
              <a:gd name="connsiteX47" fmla="*/ 2607012 w 3560323"/>
              <a:gd name="connsiteY47" fmla="*/ 3638144 h 3891063"/>
              <a:gd name="connsiteX48" fmla="*/ 2743200 w 3560323"/>
              <a:gd name="connsiteY48" fmla="*/ 3560323 h 3891063"/>
              <a:gd name="connsiteX49" fmla="*/ 2879387 w 3560323"/>
              <a:gd name="connsiteY49" fmla="*/ 3463046 h 3891063"/>
              <a:gd name="connsiteX50" fmla="*/ 2937753 w 3560323"/>
              <a:gd name="connsiteY50" fmla="*/ 3424136 h 3891063"/>
              <a:gd name="connsiteX51" fmla="*/ 3015574 w 3560323"/>
              <a:gd name="connsiteY51" fmla="*/ 3346314 h 3891063"/>
              <a:gd name="connsiteX52" fmla="*/ 3210127 w 3560323"/>
              <a:gd name="connsiteY52" fmla="*/ 3210127 h 3891063"/>
              <a:gd name="connsiteX53" fmla="*/ 3326859 w 3560323"/>
              <a:gd name="connsiteY53" fmla="*/ 3112851 h 3891063"/>
              <a:gd name="connsiteX54" fmla="*/ 3404681 w 3560323"/>
              <a:gd name="connsiteY54" fmla="*/ 2996119 h 3891063"/>
              <a:gd name="connsiteX55" fmla="*/ 3424136 w 3560323"/>
              <a:gd name="connsiteY55" fmla="*/ 2937753 h 3891063"/>
              <a:gd name="connsiteX56" fmla="*/ 3501957 w 3560323"/>
              <a:gd name="connsiteY56" fmla="*/ 2821021 h 3891063"/>
              <a:gd name="connsiteX57" fmla="*/ 3560323 w 3560323"/>
              <a:gd name="connsiteY57" fmla="*/ 2626468 h 3891063"/>
              <a:gd name="connsiteX58" fmla="*/ 3540868 w 3560323"/>
              <a:gd name="connsiteY58" fmla="*/ 2023353 h 3891063"/>
              <a:gd name="connsiteX59" fmla="*/ 3501957 w 3560323"/>
              <a:gd name="connsiteY59" fmla="*/ 1906621 h 3891063"/>
              <a:gd name="connsiteX60" fmla="*/ 3482502 w 3560323"/>
              <a:gd name="connsiteY60" fmla="*/ 1848255 h 3891063"/>
              <a:gd name="connsiteX61" fmla="*/ 3463047 w 3560323"/>
              <a:gd name="connsiteY61" fmla="*/ 1789889 h 3891063"/>
              <a:gd name="connsiteX62" fmla="*/ 3424136 w 3560323"/>
              <a:gd name="connsiteY62" fmla="*/ 1731523 h 3891063"/>
              <a:gd name="connsiteX63" fmla="*/ 3346315 w 3560323"/>
              <a:gd name="connsiteY63" fmla="*/ 1614791 h 3891063"/>
              <a:gd name="connsiteX64" fmla="*/ 3229583 w 3560323"/>
              <a:gd name="connsiteY64" fmla="*/ 1439693 h 3891063"/>
              <a:gd name="connsiteX65" fmla="*/ 3190672 w 3560323"/>
              <a:gd name="connsiteY65" fmla="*/ 1381327 h 3891063"/>
              <a:gd name="connsiteX66" fmla="*/ 3132306 w 3560323"/>
              <a:gd name="connsiteY66" fmla="*/ 1342417 h 3891063"/>
              <a:gd name="connsiteX67" fmla="*/ 2996119 w 3560323"/>
              <a:gd name="connsiteY67" fmla="*/ 1167319 h 3891063"/>
              <a:gd name="connsiteX68" fmla="*/ 2937753 w 3560323"/>
              <a:gd name="connsiteY68" fmla="*/ 1108953 h 3891063"/>
              <a:gd name="connsiteX69" fmla="*/ 2898842 w 3560323"/>
              <a:gd name="connsiteY69" fmla="*/ 1050587 h 3891063"/>
              <a:gd name="connsiteX70" fmla="*/ 2782110 w 3560323"/>
              <a:gd name="connsiteY70" fmla="*/ 953310 h 3891063"/>
              <a:gd name="connsiteX71" fmla="*/ 2684834 w 3560323"/>
              <a:gd name="connsiteY71" fmla="*/ 856034 h 3891063"/>
              <a:gd name="connsiteX72" fmla="*/ 2645923 w 3560323"/>
              <a:gd name="connsiteY72" fmla="*/ 797668 h 3891063"/>
              <a:gd name="connsiteX73" fmla="*/ 2529191 w 3560323"/>
              <a:gd name="connsiteY73" fmla="*/ 719846 h 3891063"/>
              <a:gd name="connsiteX74" fmla="*/ 2451370 w 3560323"/>
              <a:gd name="connsiteY74" fmla="*/ 661480 h 3891063"/>
              <a:gd name="connsiteX75" fmla="*/ 2393004 w 3560323"/>
              <a:gd name="connsiteY75" fmla="*/ 603114 h 3891063"/>
              <a:gd name="connsiteX76" fmla="*/ 2276272 w 3560323"/>
              <a:gd name="connsiteY76" fmla="*/ 525293 h 3891063"/>
              <a:gd name="connsiteX77" fmla="*/ 2120630 w 3560323"/>
              <a:gd name="connsiteY77" fmla="*/ 350195 h 3891063"/>
              <a:gd name="connsiteX78" fmla="*/ 2062264 w 3560323"/>
              <a:gd name="connsiteY78" fmla="*/ 291829 h 3891063"/>
              <a:gd name="connsiteX79" fmla="*/ 1945532 w 3560323"/>
              <a:gd name="connsiteY79" fmla="*/ 214008 h 3891063"/>
              <a:gd name="connsiteX80" fmla="*/ 1887166 w 3560323"/>
              <a:gd name="connsiteY80" fmla="*/ 175097 h 3891063"/>
              <a:gd name="connsiteX81" fmla="*/ 1770434 w 3560323"/>
              <a:gd name="connsiteY81" fmla="*/ 136187 h 3891063"/>
              <a:gd name="connsiteX82" fmla="*/ 1712068 w 3560323"/>
              <a:gd name="connsiteY82" fmla="*/ 97276 h 3891063"/>
              <a:gd name="connsiteX83" fmla="*/ 1517515 w 3560323"/>
              <a:gd name="connsiteY83" fmla="*/ 58365 h 3891063"/>
              <a:gd name="connsiteX84" fmla="*/ 1342417 w 3560323"/>
              <a:gd name="connsiteY84" fmla="*/ 19455 h 3891063"/>
              <a:gd name="connsiteX85" fmla="*/ 1264595 w 3560323"/>
              <a:gd name="connsiteY85" fmla="*/ 0 h 389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560323" h="3891063">
                <a:moveTo>
                  <a:pt x="1264595" y="0"/>
                </a:moveTo>
                <a:lnTo>
                  <a:pt x="1264595" y="0"/>
                </a:lnTo>
                <a:cubicBezTo>
                  <a:pt x="1212714" y="51881"/>
                  <a:pt x="1163038" y="106064"/>
                  <a:pt x="1108953" y="155642"/>
                </a:cubicBezTo>
                <a:cubicBezTo>
                  <a:pt x="1085050" y="177553"/>
                  <a:pt x="1055535" y="192656"/>
                  <a:pt x="1031132" y="214008"/>
                </a:cubicBezTo>
                <a:cubicBezTo>
                  <a:pt x="1003523" y="238165"/>
                  <a:pt x="980919" y="267672"/>
                  <a:pt x="953310" y="291829"/>
                </a:cubicBezTo>
                <a:cubicBezTo>
                  <a:pt x="851095" y="381267"/>
                  <a:pt x="892812" y="317015"/>
                  <a:pt x="797668" y="428017"/>
                </a:cubicBezTo>
                <a:cubicBezTo>
                  <a:pt x="782451" y="445770"/>
                  <a:pt x="772348" y="467355"/>
                  <a:pt x="758757" y="486382"/>
                </a:cubicBezTo>
                <a:cubicBezTo>
                  <a:pt x="739910" y="512768"/>
                  <a:pt x="721493" y="539584"/>
                  <a:pt x="700391" y="564204"/>
                </a:cubicBezTo>
                <a:cubicBezTo>
                  <a:pt x="579183" y="705614"/>
                  <a:pt x="705572" y="529712"/>
                  <a:pt x="583659" y="700391"/>
                </a:cubicBezTo>
                <a:cubicBezTo>
                  <a:pt x="570068" y="719418"/>
                  <a:pt x="555206" y="737843"/>
                  <a:pt x="544749" y="758757"/>
                </a:cubicBezTo>
                <a:cubicBezTo>
                  <a:pt x="535578" y="777100"/>
                  <a:pt x="536669" y="800060"/>
                  <a:pt x="525293" y="817123"/>
                </a:cubicBezTo>
                <a:cubicBezTo>
                  <a:pt x="510031" y="840016"/>
                  <a:pt x="486382" y="856034"/>
                  <a:pt x="466927" y="875489"/>
                </a:cubicBezTo>
                <a:cubicBezTo>
                  <a:pt x="429052" y="989115"/>
                  <a:pt x="477107" y="884765"/>
                  <a:pt x="389106" y="972765"/>
                </a:cubicBezTo>
                <a:cubicBezTo>
                  <a:pt x="372572" y="989299"/>
                  <a:pt x="365164" y="1013168"/>
                  <a:pt x="350195" y="1031131"/>
                </a:cubicBezTo>
                <a:cubicBezTo>
                  <a:pt x="225362" y="1180931"/>
                  <a:pt x="349528" y="1002951"/>
                  <a:pt x="252919" y="1147863"/>
                </a:cubicBezTo>
                <a:cubicBezTo>
                  <a:pt x="239949" y="1186774"/>
                  <a:pt x="236759" y="1230468"/>
                  <a:pt x="214008" y="1264595"/>
                </a:cubicBezTo>
                <a:cubicBezTo>
                  <a:pt x="201038" y="1284050"/>
                  <a:pt x="184594" y="1301594"/>
                  <a:pt x="175098" y="1322961"/>
                </a:cubicBezTo>
                <a:cubicBezTo>
                  <a:pt x="158440" y="1360441"/>
                  <a:pt x="149157" y="1400782"/>
                  <a:pt x="136187" y="1439693"/>
                </a:cubicBezTo>
                <a:cubicBezTo>
                  <a:pt x="89545" y="1579618"/>
                  <a:pt x="146129" y="1404898"/>
                  <a:pt x="97276" y="1575880"/>
                </a:cubicBezTo>
                <a:cubicBezTo>
                  <a:pt x="91642" y="1595599"/>
                  <a:pt x="83455" y="1614527"/>
                  <a:pt x="77821" y="1634246"/>
                </a:cubicBezTo>
                <a:cubicBezTo>
                  <a:pt x="58790" y="1700858"/>
                  <a:pt x="22890" y="1872269"/>
                  <a:pt x="19455" y="1906621"/>
                </a:cubicBezTo>
                <a:lnTo>
                  <a:pt x="0" y="2101174"/>
                </a:lnTo>
                <a:cubicBezTo>
                  <a:pt x="6485" y="2256817"/>
                  <a:pt x="7948" y="2412750"/>
                  <a:pt x="19455" y="2568102"/>
                </a:cubicBezTo>
                <a:cubicBezTo>
                  <a:pt x="20970" y="2588554"/>
                  <a:pt x="33936" y="2606573"/>
                  <a:pt x="38910" y="2626468"/>
                </a:cubicBezTo>
                <a:cubicBezTo>
                  <a:pt x="46930" y="2658548"/>
                  <a:pt x="52930" y="2691126"/>
                  <a:pt x="58366" y="2723744"/>
                </a:cubicBezTo>
                <a:cubicBezTo>
                  <a:pt x="65905" y="2768977"/>
                  <a:pt x="67510" y="2815249"/>
                  <a:pt x="77821" y="2859931"/>
                </a:cubicBezTo>
                <a:cubicBezTo>
                  <a:pt x="87044" y="2899896"/>
                  <a:pt x="103762" y="2937752"/>
                  <a:pt x="116732" y="2976663"/>
                </a:cubicBezTo>
                <a:lnTo>
                  <a:pt x="136187" y="3035029"/>
                </a:lnTo>
                <a:lnTo>
                  <a:pt x="194553" y="3210127"/>
                </a:lnTo>
                <a:cubicBezTo>
                  <a:pt x="201038" y="3229582"/>
                  <a:pt x="202632" y="3251430"/>
                  <a:pt x="214008" y="3268493"/>
                </a:cubicBezTo>
                <a:lnTo>
                  <a:pt x="252919" y="3326859"/>
                </a:lnTo>
                <a:cubicBezTo>
                  <a:pt x="259404" y="3346314"/>
                  <a:pt x="262415" y="3367298"/>
                  <a:pt x="272374" y="3385225"/>
                </a:cubicBezTo>
                <a:cubicBezTo>
                  <a:pt x="304355" y="3442791"/>
                  <a:pt x="353077" y="3517169"/>
                  <a:pt x="408561" y="3560323"/>
                </a:cubicBezTo>
                <a:cubicBezTo>
                  <a:pt x="445475" y="3589034"/>
                  <a:pt x="480928" y="3623355"/>
                  <a:pt x="525293" y="3638144"/>
                </a:cubicBezTo>
                <a:lnTo>
                  <a:pt x="583659" y="3657600"/>
                </a:lnTo>
                <a:cubicBezTo>
                  <a:pt x="620311" y="3694251"/>
                  <a:pt x="651637" y="3733207"/>
                  <a:pt x="700391" y="3754876"/>
                </a:cubicBezTo>
                <a:cubicBezTo>
                  <a:pt x="737871" y="3771534"/>
                  <a:pt x="778212" y="3780817"/>
                  <a:pt x="817123" y="3793787"/>
                </a:cubicBezTo>
                <a:cubicBezTo>
                  <a:pt x="872750" y="3812329"/>
                  <a:pt x="892239" y="3820483"/>
                  <a:pt x="953310" y="3832697"/>
                </a:cubicBezTo>
                <a:cubicBezTo>
                  <a:pt x="991991" y="3840433"/>
                  <a:pt x="1031053" y="3846155"/>
                  <a:pt x="1070042" y="3852153"/>
                </a:cubicBezTo>
                <a:cubicBezTo>
                  <a:pt x="1115366" y="3859126"/>
                  <a:pt x="1160561" y="3867456"/>
                  <a:pt x="1206230" y="3871608"/>
                </a:cubicBezTo>
                <a:cubicBezTo>
                  <a:pt x="1303322" y="3880434"/>
                  <a:pt x="1400783" y="3884578"/>
                  <a:pt x="1498059" y="3891063"/>
                </a:cubicBezTo>
                <a:cubicBezTo>
                  <a:pt x="1666672" y="3884578"/>
                  <a:pt x="1835560" y="3883217"/>
                  <a:pt x="2003898" y="3871608"/>
                </a:cubicBezTo>
                <a:cubicBezTo>
                  <a:pt x="2024357" y="3870197"/>
                  <a:pt x="2042245" y="3856602"/>
                  <a:pt x="2062264" y="3852153"/>
                </a:cubicBezTo>
                <a:cubicBezTo>
                  <a:pt x="2100772" y="3843596"/>
                  <a:pt x="2140314" y="3840433"/>
                  <a:pt x="2178995" y="3832697"/>
                </a:cubicBezTo>
                <a:cubicBezTo>
                  <a:pt x="2217839" y="3824928"/>
                  <a:pt x="2352275" y="3788514"/>
                  <a:pt x="2373549" y="3774331"/>
                </a:cubicBezTo>
                <a:lnTo>
                  <a:pt x="2490281" y="3696510"/>
                </a:lnTo>
                <a:cubicBezTo>
                  <a:pt x="2509736" y="3683540"/>
                  <a:pt x="2526465" y="3664994"/>
                  <a:pt x="2548647" y="3657600"/>
                </a:cubicBezTo>
                <a:lnTo>
                  <a:pt x="2607012" y="3638144"/>
                </a:lnTo>
                <a:cubicBezTo>
                  <a:pt x="2795195" y="3497008"/>
                  <a:pt x="2594650" y="3634598"/>
                  <a:pt x="2743200" y="3560323"/>
                </a:cubicBezTo>
                <a:cubicBezTo>
                  <a:pt x="2773766" y="3545040"/>
                  <a:pt x="2858825" y="3477733"/>
                  <a:pt x="2879387" y="3463046"/>
                </a:cubicBezTo>
                <a:cubicBezTo>
                  <a:pt x="2898414" y="3449455"/>
                  <a:pt x="2920000" y="3439353"/>
                  <a:pt x="2937753" y="3424136"/>
                </a:cubicBezTo>
                <a:cubicBezTo>
                  <a:pt x="2965607" y="3400261"/>
                  <a:pt x="2986928" y="3369231"/>
                  <a:pt x="3015574" y="3346314"/>
                </a:cubicBezTo>
                <a:cubicBezTo>
                  <a:pt x="3183023" y="3212354"/>
                  <a:pt x="3078436" y="3323006"/>
                  <a:pt x="3210127" y="3210127"/>
                </a:cubicBezTo>
                <a:cubicBezTo>
                  <a:pt x="3341197" y="3097781"/>
                  <a:pt x="3197865" y="3198846"/>
                  <a:pt x="3326859" y="3112851"/>
                </a:cubicBezTo>
                <a:cubicBezTo>
                  <a:pt x="3352800" y="3073940"/>
                  <a:pt x="3389893" y="3040484"/>
                  <a:pt x="3404681" y="2996119"/>
                </a:cubicBezTo>
                <a:cubicBezTo>
                  <a:pt x="3411166" y="2976664"/>
                  <a:pt x="3414177" y="2955680"/>
                  <a:pt x="3424136" y="2937753"/>
                </a:cubicBezTo>
                <a:cubicBezTo>
                  <a:pt x="3446847" y="2896873"/>
                  <a:pt x="3487169" y="2865386"/>
                  <a:pt x="3501957" y="2821021"/>
                </a:cubicBezTo>
                <a:cubicBezTo>
                  <a:pt x="3549324" y="2678922"/>
                  <a:pt x="3530920" y="2744080"/>
                  <a:pt x="3560323" y="2626468"/>
                </a:cubicBezTo>
                <a:cubicBezTo>
                  <a:pt x="3553838" y="2425430"/>
                  <a:pt x="3557124" y="2223838"/>
                  <a:pt x="3540868" y="2023353"/>
                </a:cubicBezTo>
                <a:cubicBezTo>
                  <a:pt x="3537553" y="1982472"/>
                  <a:pt x="3514927" y="1945532"/>
                  <a:pt x="3501957" y="1906621"/>
                </a:cubicBezTo>
                <a:lnTo>
                  <a:pt x="3482502" y="1848255"/>
                </a:lnTo>
                <a:cubicBezTo>
                  <a:pt x="3476017" y="1828800"/>
                  <a:pt x="3474423" y="1806952"/>
                  <a:pt x="3463047" y="1789889"/>
                </a:cubicBezTo>
                <a:lnTo>
                  <a:pt x="3424136" y="1731523"/>
                </a:lnTo>
                <a:cubicBezTo>
                  <a:pt x="3386929" y="1619900"/>
                  <a:pt x="3431326" y="1724090"/>
                  <a:pt x="3346315" y="1614791"/>
                </a:cubicBezTo>
                <a:cubicBezTo>
                  <a:pt x="3346295" y="1614766"/>
                  <a:pt x="3249047" y="1468890"/>
                  <a:pt x="3229583" y="1439693"/>
                </a:cubicBezTo>
                <a:cubicBezTo>
                  <a:pt x="3216613" y="1420238"/>
                  <a:pt x="3210127" y="1394297"/>
                  <a:pt x="3190672" y="1381327"/>
                </a:cubicBezTo>
                <a:lnTo>
                  <a:pt x="3132306" y="1342417"/>
                </a:lnTo>
                <a:cubicBezTo>
                  <a:pt x="3095450" y="1231847"/>
                  <a:pt x="3127352" y="1298552"/>
                  <a:pt x="2996119" y="1167319"/>
                </a:cubicBezTo>
                <a:cubicBezTo>
                  <a:pt x="2976664" y="1147864"/>
                  <a:pt x="2953015" y="1131846"/>
                  <a:pt x="2937753" y="1108953"/>
                </a:cubicBezTo>
                <a:cubicBezTo>
                  <a:pt x="2924783" y="1089498"/>
                  <a:pt x="2915376" y="1067121"/>
                  <a:pt x="2898842" y="1050587"/>
                </a:cubicBezTo>
                <a:cubicBezTo>
                  <a:pt x="2745812" y="897557"/>
                  <a:pt x="2941462" y="1144534"/>
                  <a:pt x="2782110" y="953310"/>
                </a:cubicBezTo>
                <a:cubicBezTo>
                  <a:pt x="2701047" y="856034"/>
                  <a:pt x="2791838" y="927369"/>
                  <a:pt x="2684834" y="856034"/>
                </a:cubicBezTo>
                <a:cubicBezTo>
                  <a:pt x="2671864" y="836579"/>
                  <a:pt x="2663520" y="813065"/>
                  <a:pt x="2645923" y="797668"/>
                </a:cubicBezTo>
                <a:cubicBezTo>
                  <a:pt x="2610729" y="766873"/>
                  <a:pt x="2566603" y="747905"/>
                  <a:pt x="2529191" y="719846"/>
                </a:cubicBezTo>
                <a:cubicBezTo>
                  <a:pt x="2503251" y="700391"/>
                  <a:pt x="2475989" y="682582"/>
                  <a:pt x="2451370" y="661480"/>
                </a:cubicBezTo>
                <a:cubicBezTo>
                  <a:pt x="2430480" y="643574"/>
                  <a:pt x="2414722" y="620006"/>
                  <a:pt x="2393004" y="603114"/>
                </a:cubicBezTo>
                <a:cubicBezTo>
                  <a:pt x="2356090" y="574403"/>
                  <a:pt x="2276272" y="525293"/>
                  <a:pt x="2276272" y="525293"/>
                </a:cubicBezTo>
                <a:cubicBezTo>
                  <a:pt x="2206837" y="421142"/>
                  <a:pt x="2253894" y="483460"/>
                  <a:pt x="2120630" y="350195"/>
                </a:cubicBezTo>
                <a:cubicBezTo>
                  <a:pt x="2101175" y="330740"/>
                  <a:pt x="2085157" y="307091"/>
                  <a:pt x="2062264" y="291829"/>
                </a:cubicBezTo>
                <a:lnTo>
                  <a:pt x="1945532" y="214008"/>
                </a:lnTo>
                <a:cubicBezTo>
                  <a:pt x="1926077" y="201038"/>
                  <a:pt x="1909349" y="182491"/>
                  <a:pt x="1887166" y="175097"/>
                </a:cubicBezTo>
                <a:lnTo>
                  <a:pt x="1770434" y="136187"/>
                </a:lnTo>
                <a:cubicBezTo>
                  <a:pt x="1750979" y="123217"/>
                  <a:pt x="1732982" y="107733"/>
                  <a:pt x="1712068" y="97276"/>
                </a:cubicBezTo>
                <a:cubicBezTo>
                  <a:pt x="1654992" y="68738"/>
                  <a:pt x="1573842" y="68606"/>
                  <a:pt x="1517515" y="58365"/>
                </a:cubicBezTo>
                <a:cubicBezTo>
                  <a:pt x="1427186" y="41941"/>
                  <a:pt x="1441707" y="30487"/>
                  <a:pt x="1342417" y="19455"/>
                </a:cubicBezTo>
                <a:cubicBezTo>
                  <a:pt x="1316635" y="16590"/>
                  <a:pt x="1277565" y="3243"/>
                  <a:pt x="1264595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/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Prove that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are disjoint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are two nodes with rank=k.	</a:t>
                </a: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FBD7DE7F-D735-C3EC-50F5-A07FC9FB5E50}"/>
                  </a:ext>
                </a:extLst>
              </p:cNvPr>
              <p:cNvSpPr/>
              <p:nvPr/>
            </p:nvSpPr>
            <p:spPr>
              <a:xfrm>
                <a:off x="12192001" y="1880273"/>
                <a:ext cx="11410310" cy="2341531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Assume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becomes a rank of k first.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Let x be a node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become a rank k node after some time.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FBD7DE7F-D735-C3EC-50F5-A07FC9FB5E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1" y="1880273"/>
                <a:ext cx="11410310" cy="2341531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xrank">
            <a:extLst>
              <a:ext uri="{FF2B5EF4-FFF2-40B4-BE49-F238E27FC236}">
                <a16:creationId xmlns:a16="http://schemas.microsoft.com/office/drawing/2014/main" id="{947A2C66-68D1-2346-4E72-0E0E86B96ED9}"/>
              </a:ext>
            </a:extLst>
          </p:cNvPr>
          <p:cNvSpPr/>
          <p:nvPr/>
        </p:nvSpPr>
        <p:spPr>
          <a:xfrm>
            <a:off x="5443710" y="4802009"/>
            <a:ext cx="168079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k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star1">
                <a:extLst>
                  <a:ext uri="{FF2B5EF4-FFF2-40B4-BE49-F238E27FC236}">
                    <a16:creationId xmlns:a16="http://schemas.microsoft.com/office/drawing/2014/main" id="{03F26AC3-B1FB-4FC9-08E7-81BA184F2D51}"/>
                  </a:ext>
                </a:extLst>
              </p:cNvPr>
              <p:cNvSpPr/>
              <p:nvPr/>
            </p:nvSpPr>
            <p:spPr>
              <a:xfrm>
                <a:off x="4808898" y="4742150"/>
                <a:ext cx="914400" cy="83673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 </m:t>
                          </m:r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𝑢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!!star1">
                <a:extLst>
                  <a:ext uri="{FF2B5EF4-FFF2-40B4-BE49-F238E27FC236}">
                    <a16:creationId xmlns:a16="http://schemas.microsoft.com/office/drawing/2014/main" id="{03F26AC3-B1FB-4FC9-08E7-81BA184F2D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8898" y="4742150"/>
                <a:ext cx="914400" cy="836732"/>
              </a:xfrm>
              <a:prstGeom prst="ellipse">
                <a:avLst/>
              </a:prstGeom>
              <a:blipFill>
                <a:blip r:embed="rId5"/>
                <a:stretch>
                  <a:fillRect l="-1190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7">
            <a:extLst>
              <a:ext uri="{FF2B5EF4-FFF2-40B4-BE49-F238E27FC236}">
                <a16:creationId xmlns:a16="http://schemas.microsoft.com/office/drawing/2014/main" id="{DE9BF099-2A91-07B9-245B-ADB019FF32DF}"/>
              </a:ext>
            </a:extLst>
          </p:cNvPr>
          <p:cNvSpPr/>
          <p:nvPr/>
        </p:nvSpPr>
        <p:spPr>
          <a:xfrm>
            <a:off x="3943136" y="5637582"/>
            <a:ext cx="3560323" cy="3891063"/>
          </a:xfrm>
          <a:custGeom>
            <a:avLst/>
            <a:gdLst>
              <a:gd name="connsiteX0" fmla="*/ 1264595 w 3560323"/>
              <a:gd name="connsiteY0" fmla="*/ 0 h 3891063"/>
              <a:gd name="connsiteX1" fmla="*/ 1264595 w 3560323"/>
              <a:gd name="connsiteY1" fmla="*/ 0 h 3891063"/>
              <a:gd name="connsiteX2" fmla="*/ 1108953 w 3560323"/>
              <a:gd name="connsiteY2" fmla="*/ 155642 h 3891063"/>
              <a:gd name="connsiteX3" fmla="*/ 1031132 w 3560323"/>
              <a:gd name="connsiteY3" fmla="*/ 214008 h 3891063"/>
              <a:gd name="connsiteX4" fmla="*/ 953310 w 3560323"/>
              <a:gd name="connsiteY4" fmla="*/ 291829 h 3891063"/>
              <a:gd name="connsiteX5" fmla="*/ 797668 w 3560323"/>
              <a:gd name="connsiteY5" fmla="*/ 428017 h 3891063"/>
              <a:gd name="connsiteX6" fmla="*/ 758757 w 3560323"/>
              <a:gd name="connsiteY6" fmla="*/ 486382 h 3891063"/>
              <a:gd name="connsiteX7" fmla="*/ 700391 w 3560323"/>
              <a:gd name="connsiteY7" fmla="*/ 564204 h 3891063"/>
              <a:gd name="connsiteX8" fmla="*/ 583659 w 3560323"/>
              <a:gd name="connsiteY8" fmla="*/ 700391 h 3891063"/>
              <a:gd name="connsiteX9" fmla="*/ 544749 w 3560323"/>
              <a:gd name="connsiteY9" fmla="*/ 758757 h 3891063"/>
              <a:gd name="connsiteX10" fmla="*/ 525293 w 3560323"/>
              <a:gd name="connsiteY10" fmla="*/ 817123 h 3891063"/>
              <a:gd name="connsiteX11" fmla="*/ 466927 w 3560323"/>
              <a:gd name="connsiteY11" fmla="*/ 875489 h 3891063"/>
              <a:gd name="connsiteX12" fmla="*/ 389106 w 3560323"/>
              <a:gd name="connsiteY12" fmla="*/ 972765 h 3891063"/>
              <a:gd name="connsiteX13" fmla="*/ 350195 w 3560323"/>
              <a:gd name="connsiteY13" fmla="*/ 1031131 h 3891063"/>
              <a:gd name="connsiteX14" fmla="*/ 252919 w 3560323"/>
              <a:gd name="connsiteY14" fmla="*/ 1147863 h 3891063"/>
              <a:gd name="connsiteX15" fmla="*/ 214008 w 3560323"/>
              <a:gd name="connsiteY15" fmla="*/ 1264595 h 3891063"/>
              <a:gd name="connsiteX16" fmla="*/ 175098 w 3560323"/>
              <a:gd name="connsiteY16" fmla="*/ 1322961 h 3891063"/>
              <a:gd name="connsiteX17" fmla="*/ 136187 w 3560323"/>
              <a:gd name="connsiteY17" fmla="*/ 1439693 h 3891063"/>
              <a:gd name="connsiteX18" fmla="*/ 97276 w 3560323"/>
              <a:gd name="connsiteY18" fmla="*/ 1575880 h 3891063"/>
              <a:gd name="connsiteX19" fmla="*/ 77821 w 3560323"/>
              <a:gd name="connsiteY19" fmla="*/ 1634246 h 3891063"/>
              <a:gd name="connsiteX20" fmla="*/ 19455 w 3560323"/>
              <a:gd name="connsiteY20" fmla="*/ 1906621 h 3891063"/>
              <a:gd name="connsiteX21" fmla="*/ 0 w 3560323"/>
              <a:gd name="connsiteY21" fmla="*/ 2101174 h 3891063"/>
              <a:gd name="connsiteX22" fmla="*/ 19455 w 3560323"/>
              <a:gd name="connsiteY22" fmla="*/ 2568102 h 3891063"/>
              <a:gd name="connsiteX23" fmla="*/ 38910 w 3560323"/>
              <a:gd name="connsiteY23" fmla="*/ 2626468 h 3891063"/>
              <a:gd name="connsiteX24" fmla="*/ 58366 w 3560323"/>
              <a:gd name="connsiteY24" fmla="*/ 2723744 h 3891063"/>
              <a:gd name="connsiteX25" fmla="*/ 77821 w 3560323"/>
              <a:gd name="connsiteY25" fmla="*/ 2859931 h 3891063"/>
              <a:gd name="connsiteX26" fmla="*/ 116732 w 3560323"/>
              <a:gd name="connsiteY26" fmla="*/ 2976663 h 3891063"/>
              <a:gd name="connsiteX27" fmla="*/ 136187 w 3560323"/>
              <a:gd name="connsiteY27" fmla="*/ 3035029 h 3891063"/>
              <a:gd name="connsiteX28" fmla="*/ 194553 w 3560323"/>
              <a:gd name="connsiteY28" fmla="*/ 3210127 h 3891063"/>
              <a:gd name="connsiteX29" fmla="*/ 214008 w 3560323"/>
              <a:gd name="connsiteY29" fmla="*/ 3268493 h 3891063"/>
              <a:gd name="connsiteX30" fmla="*/ 252919 w 3560323"/>
              <a:gd name="connsiteY30" fmla="*/ 3326859 h 3891063"/>
              <a:gd name="connsiteX31" fmla="*/ 272374 w 3560323"/>
              <a:gd name="connsiteY31" fmla="*/ 3385225 h 3891063"/>
              <a:gd name="connsiteX32" fmla="*/ 408561 w 3560323"/>
              <a:gd name="connsiteY32" fmla="*/ 3560323 h 3891063"/>
              <a:gd name="connsiteX33" fmla="*/ 525293 w 3560323"/>
              <a:gd name="connsiteY33" fmla="*/ 3638144 h 3891063"/>
              <a:gd name="connsiteX34" fmla="*/ 583659 w 3560323"/>
              <a:gd name="connsiteY34" fmla="*/ 3657600 h 3891063"/>
              <a:gd name="connsiteX35" fmla="*/ 700391 w 3560323"/>
              <a:gd name="connsiteY35" fmla="*/ 3754876 h 3891063"/>
              <a:gd name="connsiteX36" fmla="*/ 817123 w 3560323"/>
              <a:gd name="connsiteY36" fmla="*/ 3793787 h 3891063"/>
              <a:gd name="connsiteX37" fmla="*/ 953310 w 3560323"/>
              <a:gd name="connsiteY37" fmla="*/ 3832697 h 3891063"/>
              <a:gd name="connsiteX38" fmla="*/ 1070042 w 3560323"/>
              <a:gd name="connsiteY38" fmla="*/ 3852153 h 3891063"/>
              <a:gd name="connsiteX39" fmla="*/ 1206230 w 3560323"/>
              <a:gd name="connsiteY39" fmla="*/ 3871608 h 3891063"/>
              <a:gd name="connsiteX40" fmla="*/ 1498059 w 3560323"/>
              <a:gd name="connsiteY40" fmla="*/ 3891063 h 3891063"/>
              <a:gd name="connsiteX41" fmla="*/ 2003898 w 3560323"/>
              <a:gd name="connsiteY41" fmla="*/ 3871608 h 3891063"/>
              <a:gd name="connsiteX42" fmla="*/ 2062264 w 3560323"/>
              <a:gd name="connsiteY42" fmla="*/ 3852153 h 3891063"/>
              <a:gd name="connsiteX43" fmla="*/ 2178995 w 3560323"/>
              <a:gd name="connsiteY43" fmla="*/ 3832697 h 3891063"/>
              <a:gd name="connsiteX44" fmla="*/ 2373549 w 3560323"/>
              <a:gd name="connsiteY44" fmla="*/ 3774331 h 3891063"/>
              <a:gd name="connsiteX45" fmla="*/ 2490281 w 3560323"/>
              <a:gd name="connsiteY45" fmla="*/ 3696510 h 3891063"/>
              <a:gd name="connsiteX46" fmla="*/ 2548647 w 3560323"/>
              <a:gd name="connsiteY46" fmla="*/ 3657600 h 3891063"/>
              <a:gd name="connsiteX47" fmla="*/ 2607012 w 3560323"/>
              <a:gd name="connsiteY47" fmla="*/ 3638144 h 3891063"/>
              <a:gd name="connsiteX48" fmla="*/ 2743200 w 3560323"/>
              <a:gd name="connsiteY48" fmla="*/ 3560323 h 3891063"/>
              <a:gd name="connsiteX49" fmla="*/ 2879387 w 3560323"/>
              <a:gd name="connsiteY49" fmla="*/ 3463046 h 3891063"/>
              <a:gd name="connsiteX50" fmla="*/ 2937753 w 3560323"/>
              <a:gd name="connsiteY50" fmla="*/ 3424136 h 3891063"/>
              <a:gd name="connsiteX51" fmla="*/ 3015574 w 3560323"/>
              <a:gd name="connsiteY51" fmla="*/ 3346314 h 3891063"/>
              <a:gd name="connsiteX52" fmla="*/ 3210127 w 3560323"/>
              <a:gd name="connsiteY52" fmla="*/ 3210127 h 3891063"/>
              <a:gd name="connsiteX53" fmla="*/ 3326859 w 3560323"/>
              <a:gd name="connsiteY53" fmla="*/ 3112851 h 3891063"/>
              <a:gd name="connsiteX54" fmla="*/ 3404681 w 3560323"/>
              <a:gd name="connsiteY54" fmla="*/ 2996119 h 3891063"/>
              <a:gd name="connsiteX55" fmla="*/ 3424136 w 3560323"/>
              <a:gd name="connsiteY55" fmla="*/ 2937753 h 3891063"/>
              <a:gd name="connsiteX56" fmla="*/ 3501957 w 3560323"/>
              <a:gd name="connsiteY56" fmla="*/ 2821021 h 3891063"/>
              <a:gd name="connsiteX57" fmla="*/ 3560323 w 3560323"/>
              <a:gd name="connsiteY57" fmla="*/ 2626468 h 3891063"/>
              <a:gd name="connsiteX58" fmla="*/ 3540868 w 3560323"/>
              <a:gd name="connsiteY58" fmla="*/ 2023353 h 3891063"/>
              <a:gd name="connsiteX59" fmla="*/ 3501957 w 3560323"/>
              <a:gd name="connsiteY59" fmla="*/ 1906621 h 3891063"/>
              <a:gd name="connsiteX60" fmla="*/ 3482502 w 3560323"/>
              <a:gd name="connsiteY60" fmla="*/ 1848255 h 3891063"/>
              <a:gd name="connsiteX61" fmla="*/ 3463047 w 3560323"/>
              <a:gd name="connsiteY61" fmla="*/ 1789889 h 3891063"/>
              <a:gd name="connsiteX62" fmla="*/ 3424136 w 3560323"/>
              <a:gd name="connsiteY62" fmla="*/ 1731523 h 3891063"/>
              <a:gd name="connsiteX63" fmla="*/ 3346315 w 3560323"/>
              <a:gd name="connsiteY63" fmla="*/ 1614791 h 3891063"/>
              <a:gd name="connsiteX64" fmla="*/ 3229583 w 3560323"/>
              <a:gd name="connsiteY64" fmla="*/ 1439693 h 3891063"/>
              <a:gd name="connsiteX65" fmla="*/ 3190672 w 3560323"/>
              <a:gd name="connsiteY65" fmla="*/ 1381327 h 3891063"/>
              <a:gd name="connsiteX66" fmla="*/ 3132306 w 3560323"/>
              <a:gd name="connsiteY66" fmla="*/ 1342417 h 3891063"/>
              <a:gd name="connsiteX67" fmla="*/ 2996119 w 3560323"/>
              <a:gd name="connsiteY67" fmla="*/ 1167319 h 3891063"/>
              <a:gd name="connsiteX68" fmla="*/ 2937753 w 3560323"/>
              <a:gd name="connsiteY68" fmla="*/ 1108953 h 3891063"/>
              <a:gd name="connsiteX69" fmla="*/ 2898842 w 3560323"/>
              <a:gd name="connsiteY69" fmla="*/ 1050587 h 3891063"/>
              <a:gd name="connsiteX70" fmla="*/ 2782110 w 3560323"/>
              <a:gd name="connsiteY70" fmla="*/ 953310 h 3891063"/>
              <a:gd name="connsiteX71" fmla="*/ 2684834 w 3560323"/>
              <a:gd name="connsiteY71" fmla="*/ 856034 h 3891063"/>
              <a:gd name="connsiteX72" fmla="*/ 2645923 w 3560323"/>
              <a:gd name="connsiteY72" fmla="*/ 797668 h 3891063"/>
              <a:gd name="connsiteX73" fmla="*/ 2529191 w 3560323"/>
              <a:gd name="connsiteY73" fmla="*/ 719846 h 3891063"/>
              <a:gd name="connsiteX74" fmla="*/ 2451370 w 3560323"/>
              <a:gd name="connsiteY74" fmla="*/ 661480 h 3891063"/>
              <a:gd name="connsiteX75" fmla="*/ 2393004 w 3560323"/>
              <a:gd name="connsiteY75" fmla="*/ 603114 h 3891063"/>
              <a:gd name="connsiteX76" fmla="*/ 2276272 w 3560323"/>
              <a:gd name="connsiteY76" fmla="*/ 525293 h 3891063"/>
              <a:gd name="connsiteX77" fmla="*/ 2120630 w 3560323"/>
              <a:gd name="connsiteY77" fmla="*/ 350195 h 3891063"/>
              <a:gd name="connsiteX78" fmla="*/ 2062264 w 3560323"/>
              <a:gd name="connsiteY78" fmla="*/ 291829 h 3891063"/>
              <a:gd name="connsiteX79" fmla="*/ 1945532 w 3560323"/>
              <a:gd name="connsiteY79" fmla="*/ 214008 h 3891063"/>
              <a:gd name="connsiteX80" fmla="*/ 1887166 w 3560323"/>
              <a:gd name="connsiteY80" fmla="*/ 175097 h 3891063"/>
              <a:gd name="connsiteX81" fmla="*/ 1770434 w 3560323"/>
              <a:gd name="connsiteY81" fmla="*/ 136187 h 3891063"/>
              <a:gd name="connsiteX82" fmla="*/ 1712068 w 3560323"/>
              <a:gd name="connsiteY82" fmla="*/ 97276 h 3891063"/>
              <a:gd name="connsiteX83" fmla="*/ 1517515 w 3560323"/>
              <a:gd name="connsiteY83" fmla="*/ 58365 h 3891063"/>
              <a:gd name="connsiteX84" fmla="*/ 1342417 w 3560323"/>
              <a:gd name="connsiteY84" fmla="*/ 19455 h 3891063"/>
              <a:gd name="connsiteX85" fmla="*/ 1264595 w 3560323"/>
              <a:gd name="connsiteY85" fmla="*/ 0 h 389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560323" h="3891063">
                <a:moveTo>
                  <a:pt x="1264595" y="0"/>
                </a:moveTo>
                <a:lnTo>
                  <a:pt x="1264595" y="0"/>
                </a:lnTo>
                <a:cubicBezTo>
                  <a:pt x="1212714" y="51881"/>
                  <a:pt x="1163038" y="106064"/>
                  <a:pt x="1108953" y="155642"/>
                </a:cubicBezTo>
                <a:cubicBezTo>
                  <a:pt x="1085050" y="177553"/>
                  <a:pt x="1055535" y="192656"/>
                  <a:pt x="1031132" y="214008"/>
                </a:cubicBezTo>
                <a:cubicBezTo>
                  <a:pt x="1003523" y="238165"/>
                  <a:pt x="980919" y="267672"/>
                  <a:pt x="953310" y="291829"/>
                </a:cubicBezTo>
                <a:cubicBezTo>
                  <a:pt x="851095" y="381267"/>
                  <a:pt x="892812" y="317015"/>
                  <a:pt x="797668" y="428017"/>
                </a:cubicBezTo>
                <a:cubicBezTo>
                  <a:pt x="782451" y="445770"/>
                  <a:pt x="772348" y="467355"/>
                  <a:pt x="758757" y="486382"/>
                </a:cubicBezTo>
                <a:cubicBezTo>
                  <a:pt x="739910" y="512768"/>
                  <a:pt x="721493" y="539584"/>
                  <a:pt x="700391" y="564204"/>
                </a:cubicBezTo>
                <a:cubicBezTo>
                  <a:pt x="579183" y="705614"/>
                  <a:pt x="705572" y="529712"/>
                  <a:pt x="583659" y="700391"/>
                </a:cubicBezTo>
                <a:cubicBezTo>
                  <a:pt x="570068" y="719418"/>
                  <a:pt x="555206" y="737843"/>
                  <a:pt x="544749" y="758757"/>
                </a:cubicBezTo>
                <a:cubicBezTo>
                  <a:pt x="535578" y="777100"/>
                  <a:pt x="536669" y="800060"/>
                  <a:pt x="525293" y="817123"/>
                </a:cubicBezTo>
                <a:cubicBezTo>
                  <a:pt x="510031" y="840016"/>
                  <a:pt x="486382" y="856034"/>
                  <a:pt x="466927" y="875489"/>
                </a:cubicBezTo>
                <a:cubicBezTo>
                  <a:pt x="429052" y="989115"/>
                  <a:pt x="477107" y="884765"/>
                  <a:pt x="389106" y="972765"/>
                </a:cubicBezTo>
                <a:cubicBezTo>
                  <a:pt x="372572" y="989299"/>
                  <a:pt x="365164" y="1013168"/>
                  <a:pt x="350195" y="1031131"/>
                </a:cubicBezTo>
                <a:cubicBezTo>
                  <a:pt x="225362" y="1180931"/>
                  <a:pt x="349528" y="1002951"/>
                  <a:pt x="252919" y="1147863"/>
                </a:cubicBezTo>
                <a:cubicBezTo>
                  <a:pt x="239949" y="1186774"/>
                  <a:pt x="236759" y="1230468"/>
                  <a:pt x="214008" y="1264595"/>
                </a:cubicBezTo>
                <a:cubicBezTo>
                  <a:pt x="201038" y="1284050"/>
                  <a:pt x="184594" y="1301594"/>
                  <a:pt x="175098" y="1322961"/>
                </a:cubicBezTo>
                <a:cubicBezTo>
                  <a:pt x="158440" y="1360441"/>
                  <a:pt x="149157" y="1400782"/>
                  <a:pt x="136187" y="1439693"/>
                </a:cubicBezTo>
                <a:cubicBezTo>
                  <a:pt x="89545" y="1579618"/>
                  <a:pt x="146129" y="1404898"/>
                  <a:pt x="97276" y="1575880"/>
                </a:cubicBezTo>
                <a:cubicBezTo>
                  <a:pt x="91642" y="1595599"/>
                  <a:pt x="83455" y="1614527"/>
                  <a:pt x="77821" y="1634246"/>
                </a:cubicBezTo>
                <a:cubicBezTo>
                  <a:pt x="58790" y="1700858"/>
                  <a:pt x="22890" y="1872269"/>
                  <a:pt x="19455" y="1906621"/>
                </a:cubicBezTo>
                <a:lnTo>
                  <a:pt x="0" y="2101174"/>
                </a:lnTo>
                <a:cubicBezTo>
                  <a:pt x="6485" y="2256817"/>
                  <a:pt x="7948" y="2412750"/>
                  <a:pt x="19455" y="2568102"/>
                </a:cubicBezTo>
                <a:cubicBezTo>
                  <a:pt x="20970" y="2588554"/>
                  <a:pt x="33936" y="2606573"/>
                  <a:pt x="38910" y="2626468"/>
                </a:cubicBezTo>
                <a:cubicBezTo>
                  <a:pt x="46930" y="2658548"/>
                  <a:pt x="52930" y="2691126"/>
                  <a:pt x="58366" y="2723744"/>
                </a:cubicBezTo>
                <a:cubicBezTo>
                  <a:pt x="65905" y="2768977"/>
                  <a:pt x="67510" y="2815249"/>
                  <a:pt x="77821" y="2859931"/>
                </a:cubicBezTo>
                <a:cubicBezTo>
                  <a:pt x="87044" y="2899896"/>
                  <a:pt x="103762" y="2937752"/>
                  <a:pt x="116732" y="2976663"/>
                </a:cubicBezTo>
                <a:lnTo>
                  <a:pt x="136187" y="3035029"/>
                </a:lnTo>
                <a:lnTo>
                  <a:pt x="194553" y="3210127"/>
                </a:lnTo>
                <a:cubicBezTo>
                  <a:pt x="201038" y="3229582"/>
                  <a:pt x="202632" y="3251430"/>
                  <a:pt x="214008" y="3268493"/>
                </a:cubicBezTo>
                <a:lnTo>
                  <a:pt x="252919" y="3326859"/>
                </a:lnTo>
                <a:cubicBezTo>
                  <a:pt x="259404" y="3346314"/>
                  <a:pt x="262415" y="3367298"/>
                  <a:pt x="272374" y="3385225"/>
                </a:cubicBezTo>
                <a:cubicBezTo>
                  <a:pt x="304355" y="3442791"/>
                  <a:pt x="353077" y="3517169"/>
                  <a:pt x="408561" y="3560323"/>
                </a:cubicBezTo>
                <a:cubicBezTo>
                  <a:pt x="445475" y="3589034"/>
                  <a:pt x="480928" y="3623355"/>
                  <a:pt x="525293" y="3638144"/>
                </a:cubicBezTo>
                <a:lnTo>
                  <a:pt x="583659" y="3657600"/>
                </a:lnTo>
                <a:cubicBezTo>
                  <a:pt x="620311" y="3694251"/>
                  <a:pt x="651637" y="3733207"/>
                  <a:pt x="700391" y="3754876"/>
                </a:cubicBezTo>
                <a:cubicBezTo>
                  <a:pt x="737871" y="3771534"/>
                  <a:pt x="778212" y="3780817"/>
                  <a:pt x="817123" y="3793787"/>
                </a:cubicBezTo>
                <a:cubicBezTo>
                  <a:pt x="872750" y="3812329"/>
                  <a:pt x="892239" y="3820483"/>
                  <a:pt x="953310" y="3832697"/>
                </a:cubicBezTo>
                <a:cubicBezTo>
                  <a:pt x="991991" y="3840433"/>
                  <a:pt x="1031053" y="3846155"/>
                  <a:pt x="1070042" y="3852153"/>
                </a:cubicBezTo>
                <a:cubicBezTo>
                  <a:pt x="1115366" y="3859126"/>
                  <a:pt x="1160561" y="3867456"/>
                  <a:pt x="1206230" y="3871608"/>
                </a:cubicBezTo>
                <a:cubicBezTo>
                  <a:pt x="1303322" y="3880434"/>
                  <a:pt x="1400783" y="3884578"/>
                  <a:pt x="1498059" y="3891063"/>
                </a:cubicBezTo>
                <a:cubicBezTo>
                  <a:pt x="1666672" y="3884578"/>
                  <a:pt x="1835560" y="3883217"/>
                  <a:pt x="2003898" y="3871608"/>
                </a:cubicBezTo>
                <a:cubicBezTo>
                  <a:pt x="2024357" y="3870197"/>
                  <a:pt x="2042245" y="3856602"/>
                  <a:pt x="2062264" y="3852153"/>
                </a:cubicBezTo>
                <a:cubicBezTo>
                  <a:pt x="2100772" y="3843596"/>
                  <a:pt x="2140314" y="3840433"/>
                  <a:pt x="2178995" y="3832697"/>
                </a:cubicBezTo>
                <a:cubicBezTo>
                  <a:pt x="2217839" y="3824928"/>
                  <a:pt x="2352275" y="3788514"/>
                  <a:pt x="2373549" y="3774331"/>
                </a:cubicBezTo>
                <a:lnTo>
                  <a:pt x="2490281" y="3696510"/>
                </a:lnTo>
                <a:cubicBezTo>
                  <a:pt x="2509736" y="3683540"/>
                  <a:pt x="2526465" y="3664994"/>
                  <a:pt x="2548647" y="3657600"/>
                </a:cubicBezTo>
                <a:lnTo>
                  <a:pt x="2607012" y="3638144"/>
                </a:lnTo>
                <a:cubicBezTo>
                  <a:pt x="2795195" y="3497008"/>
                  <a:pt x="2594650" y="3634598"/>
                  <a:pt x="2743200" y="3560323"/>
                </a:cubicBezTo>
                <a:cubicBezTo>
                  <a:pt x="2773766" y="3545040"/>
                  <a:pt x="2858825" y="3477733"/>
                  <a:pt x="2879387" y="3463046"/>
                </a:cubicBezTo>
                <a:cubicBezTo>
                  <a:pt x="2898414" y="3449455"/>
                  <a:pt x="2920000" y="3439353"/>
                  <a:pt x="2937753" y="3424136"/>
                </a:cubicBezTo>
                <a:cubicBezTo>
                  <a:pt x="2965607" y="3400261"/>
                  <a:pt x="2986928" y="3369231"/>
                  <a:pt x="3015574" y="3346314"/>
                </a:cubicBezTo>
                <a:cubicBezTo>
                  <a:pt x="3183023" y="3212354"/>
                  <a:pt x="3078436" y="3323006"/>
                  <a:pt x="3210127" y="3210127"/>
                </a:cubicBezTo>
                <a:cubicBezTo>
                  <a:pt x="3341197" y="3097781"/>
                  <a:pt x="3197865" y="3198846"/>
                  <a:pt x="3326859" y="3112851"/>
                </a:cubicBezTo>
                <a:cubicBezTo>
                  <a:pt x="3352800" y="3073940"/>
                  <a:pt x="3389893" y="3040484"/>
                  <a:pt x="3404681" y="2996119"/>
                </a:cubicBezTo>
                <a:cubicBezTo>
                  <a:pt x="3411166" y="2976664"/>
                  <a:pt x="3414177" y="2955680"/>
                  <a:pt x="3424136" y="2937753"/>
                </a:cubicBezTo>
                <a:cubicBezTo>
                  <a:pt x="3446847" y="2896873"/>
                  <a:pt x="3487169" y="2865386"/>
                  <a:pt x="3501957" y="2821021"/>
                </a:cubicBezTo>
                <a:cubicBezTo>
                  <a:pt x="3549324" y="2678922"/>
                  <a:pt x="3530920" y="2744080"/>
                  <a:pt x="3560323" y="2626468"/>
                </a:cubicBezTo>
                <a:cubicBezTo>
                  <a:pt x="3553838" y="2425430"/>
                  <a:pt x="3557124" y="2223838"/>
                  <a:pt x="3540868" y="2023353"/>
                </a:cubicBezTo>
                <a:cubicBezTo>
                  <a:pt x="3537553" y="1982472"/>
                  <a:pt x="3514927" y="1945532"/>
                  <a:pt x="3501957" y="1906621"/>
                </a:cubicBezTo>
                <a:lnTo>
                  <a:pt x="3482502" y="1848255"/>
                </a:lnTo>
                <a:cubicBezTo>
                  <a:pt x="3476017" y="1828800"/>
                  <a:pt x="3474423" y="1806952"/>
                  <a:pt x="3463047" y="1789889"/>
                </a:cubicBezTo>
                <a:lnTo>
                  <a:pt x="3424136" y="1731523"/>
                </a:lnTo>
                <a:cubicBezTo>
                  <a:pt x="3386929" y="1619900"/>
                  <a:pt x="3431326" y="1724090"/>
                  <a:pt x="3346315" y="1614791"/>
                </a:cubicBezTo>
                <a:cubicBezTo>
                  <a:pt x="3346295" y="1614766"/>
                  <a:pt x="3249047" y="1468890"/>
                  <a:pt x="3229583" y="1439693"/>
                </a:cubicBezTo>
                <a:cubicBezTo>
                  <a:pt x="3216613" y="1420238"/>
                  <a:pt x="3210127" y="1394297"/>
                  <a:pt x="3190672" y="1381327"/>
                </a:cubicBezTo>
                <a:lnTo>
                  <a:pt x="3132306" y="1342417"/>
                </a:lnTo>
                <a:cubicBezTo>
                  <a:pt x="3095450" y="1231847"/>
                  <a:pt x="3127352" y="1298552"/>
                  <a:pt x="2996119" y="1167319"/>
                </a:cubicBezTo>
                <a:cubicBezTo>
                  <a:pt x="2976664" y="1147864"/>
                  <a:pt x="2953015" y="1131846"/>
                  <a:pt x="2937753" y="1108953"/>
                </a:cubicBezTo>
                <a:cubicBezTo>
                  <a:pt x="2924783" y="1089498"/>
                  <a:pt x="2915376" y="1067121"/>
                  <a:pt x="2898842" y="1050587"/>
                </a:cubicBezTo>
                <a:cubicBezTo>
                  <a:pt x="2745812" y="897557"/>
                  <a:pt x="2941462" y="1144534"/>
                  <a:pt x="2782110" y="953310"/>
                </a:cubicBezTo>
                <a:cubicBezTo>
                  <a:pt x="2701047" y="856034"/>
                  <a:pt x="2791838" y="927369"/>
                  <a:pt x="2684834" y="856034"/>
                </a:cubicBezTo>
                <a:cubicBezTo>
                  <a:pt x="2671864" y="836579"/>
                  <a:pt x="2663520" y="813065"/>
                  <a:pt x="2645923" y="797668"/>
                </a:cubicBezTo>
                <a:cubicBezTo>
                  <a:pt x="2610729" y="766873"/>
                  <a:pt x="2566603" y="747905"/>
                  <a:pt x="2529191" y="719846"/>
                </a:cubicBezTo>
                <a:cubicBezTo>
                  <a:pt x="2503251" y="700391"/>
                  <a:pt x="2475989" y="682582"/>
                  <a:pt x="2451370" y="661480"/>
                </a:cubicBezTo>
                <a:cubicBezTo>
                  <a:pt x="2430480" y="643574"/>
                  <a:pt x="2414722" y="620006"/>
                  <a:pt x="2393004" y="603114"/>
                </a:cubicBezTo>
                <a:cubicBezTo>
                  <a:pt x="2356090" y="574403"/>
                  <a:pt x="2276272" y="525293"/>
                  <a:pt x="2276272" y="525293"/>
                </a:cubicBezTo>
                <a:cubicBezTo>
                  <a:pt x="2206837" y="421142"/>
                  <a:pt x="2253894" y="483460"/>
                  <a:pt x="2120630" y="350195"/>
                </a:cubicBezTo>
                <a:cubicBezTo>
                  <a:pt x="2101175" y="330740"/>
                  <a:pt x="2085157" y="307091"/>
                  <a:pt x="2062264" y="291829"/>
                </a:cubicBezTo>
                <a:lnTo>
                  <a:pt x="1945532" y="214008"/>
                </a:lnTo>
                <a:cubicBezTo>
                  <a:pt x="1926077" y="201038"/>
                  <a:pt x="1909349" y="182491"/>
                  <a:pt x="1887166" y="175097"/>
                </a:cubicBezTo>
                <a:lnTo>
                  <a:pt x="1770434" y="136187"/>
                </a:lnTo>
                <a:cubicBezTo>
                  <a:pt x="1750979" y="123217"/>
                  <a:pt x="1732982" y="107733"/>
                  <a:pt x="1712068" y="97276"/>
                </a:cubicBezTo>
                <a:cubicBezTo>
                  <a:pt x="1654992" y="68738"/>
                  <a:pt x="1573842" y="68606"/>
                  <a:pt x="1517515" y="58365"/>
                </a:cubicBezTo>
                <a:cubicBezTo>
                  <a:pt x="1427186" y="41941"/>
                  <a:pt x="1441707" y="30487"/>
                  <a:pt x="1342417" y="19455"/>
                </a:cubicBezTo>
                <a:cubicBezTo>
                  <a:pt x="1316635" y="16590"/>
                  <a:pt x="1277565" y="3243"/>
                  <a:pt x="1264595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!!star1">
                <a:extLst>
                  <a:ext uri="{FF2B5EF4-FFF2-40B4-BE49-F238E27FC236}">
                    <a16:creationId xmlns:a16="http://schemas.microsoft.com/office/drawing/2014/main" id="{D5B58E0B-4505-A881-5A5D-CE70F1C5440A}"/>
                  </a:ext>
                </a:extLst>
              </p:cNvPr>
              <p:cNvSpPr/>
              <p:nvPr/>
            </p:nvSpPr>
            <p:spPr>
              <a:xfrm>
                <a:off x="5185418" y="7652391"/>
                <a:ext cx="914400" cy="83673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𝑥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!!star1">
                <a:extLst>
                  <a:ext uri="{FF2B5EF4-FFF2-40B4-BE49-F238E27FC236}">
                    <a16:creationId xmlns:a16="http://schemas.microsoft.com/office/drawing/2014/main" id="{D5B58E0B-4505-A881-5A5D-CE70F1C544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418" y="7652391"/>
                <a:ext cx="914400" cy="836732"/>
              </a:xfrm>
              <a:prstGeom prst="ellipse">
                <a:avLst/>
              </a:prstGeom>
              <a:blipFill>
                <a:blip r:embed="rId6"/>
                <a:stretch>
                  <a:fillRect l="-3614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!!box10">
            <a:extLst>
              <a:ext uri="{FF2B5EF4-FFF2-40B4-BE49-F238E27FC236}">
                <a16:creationId xmlns:a16="http://schemas.microsoft.com/office/drawing/2014/main" id="{062C2A99-2695-9FC6-E331-6FAB0F6F74D2}"/>
              </a:ext>
            </a:extLst>
          </p:cNvPr>
          <p:cNvSpPr/>
          <p:nvPr/>
        </p:nvSpPr>
        <p:spPr>
          <a:xfrm>
            <a:off x="5405338" y="1980680"/>
            <a:ext cx="168079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k+1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!!star1">
                <a:extLst>
                  <a:ext uri="{FF2B5EF4-FFF2-40B4-BE49-F238E27FC236}">
                    <a16:creationId xmlns:a16="http://schemas.microsoft.com/office/drawing/2014/main" id="{0075DE3A-A556-D1E3-1009-172C8CAB1D0D}"/>
                  </a:ext>
                </a:extLst>
              </p:cNvPr>
              <p:cNvSpPr/>
              <p:nvPr/>
            </p:nvSpPr>
            <p:spPr>
              <a:xfrm>
                <a:off x="4808898" y="1890609"/>
                <a:ext cx="914400" cy="83673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. 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𝑢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!!star1">
                <a:extLst>
                  <a:ext uri="{FF2B5EF4-FFF2-40B4-BE49-F238E27FC236}">
                    <a16:creationId xmlns:a16="http://schemas.microsoft.com/office/drawing/2014/main" id="{0075DE3A-A556-D1E3-1009-172C8CAB1D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8898" y="1890609"/>
                <a:ext cx="914400" cy="83673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3E0A46A7-1A2D-0685-C47B-A91BD9857B3A}"/>
                  </a:ext>
                </a:extLst>
              </p:cNvPr>
              <p:cNvSpPr/>
              <p:nvPr/>
            </p:nvSpPr>
            <p:spPr>
              <a:xfrm>
                <a:off x="12191999" y="5360497"/>
                <a:ext cx="11410312" cy="1943750"/>
              </a:xfrm>
              <a:prstGeom prst="roundRect">
                <a:avLst/>
              </a:prstGeom>
              <a:gradFill>
                <a:gsLst>
                  <a:gs pos="0">
                    <a:srgbClr val="FF40FF">
                      <a:alpha val="93276"/>
                    </a:srgbClr>
                  </a:gs>
                  <a:gs pos="100000">
                    <a:srgbClr val="FF2600">
                      <a:alpha val="93276"/>
                    </a:srgbClr>
                  </a:gs>
                </a:gsLst>
                <a:lin ang="5460000" scaled="0"/>
              </a:grad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000" dirty="0">
                    <a:solidFill>
                      <a:srgbClr val="FFFFFF"/>
                    </a:solidFill>
                    <a:latin typeface="Chalkduster"/>
                    <a:sym typeface="Helvetica Neue Medium"/>
                  </a:rPr>
                  <a:t>Can x become lie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srgbClr val="FFFFFF"/>
                    </a:solidFill>
                    <a:latin typeface="Chalkduster"/>
                    <a:sym typeface="Helvetica Neue Medium"/>
                  </a:rPr>
                  <a:t> after some time? </a:t>
                </a: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3E0A46A7-1A2D-0685-C47B-A91BD9857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9" y="5360497"/>
                <a:ext cx="11410312" cy="194375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box1">
                <a:extLst>
                  <a:ext uri="{FF2B5EF4-FFF2-40B4-BE49-F238E27FC236}">
                    <a16:creationId xmlns:a16="http://schemas.microsoft.com/office/drawing/2014/main" id="{05FFC9D3-A2EF-AC58-E951-287518F0B60D}"/>
                  </a:ext>
                </a:extLst>
              </p:cNvPr>
              <p:cNvSpPr/>
              <p:nvPr/>
            </p:nvSpPr>
            <p:spPr>
              <a:xfrm>
                <a:off x="12192001" y="8316741"/>
                <a:ext cx="11410310" cy="389106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Yes, but then this suggests we have taken the union of these two trees.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But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 no longer has a rank k.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This means that the ending rank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 is not k.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other case when x lies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 is symmetrical.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This completes the proof.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7" name="!!box1">
                <a:extLst>
                  <a:ext uri="{FF2B5EF4-FFF2-40B4-BE49-F238E27FC236}">
                    <a16:creationId xmlns:a16="http://schemas.microsoft.com/office/drawing/2014/main" id="{05FFC9D3-A2EF-AC58-E951-287518F0B6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1" y="8316741"/>
                <a:ext cx="11410310" cy="3891063"/>
              </a:xfrm>
              <a:prstGeom prst="roundRect">
                <a:avLst>
                  <a:gd name="adj" fmla="val 5932"/>
                </a:avLst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9654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62261617-4D2E-8DE1-53A0-3178EB286798}"/>
              </a:ext>
            </a:extLst>
          </p:cNvPr>
          <p:cNvSpPr/>
          <p:nvPr/>
        </p:nvSpPr>
        <p:spPr>
          <a:xfrm>
            <a:off x="1005724" y="375787"/>
            <a:ext cx="22372551" cy="141491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 iterated logarithm of a number, log* n, is the number of times the logarithm function must be iteratively applied before the result is less than or equal to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/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65536</m:t>
                            </m:r>
                          </m:sup>
                        </m:sSup>
                      </m:e>
                    </m:func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=1+1+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(4)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</a:p>
            </p:txBody>
          </p:sp>
        </mc:Choice>
        <mc:Fallback xmlns="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E3AA4E9-6E40-223A-C5DD-6418FCEBF001}"/>
                  </a:ext>
                </a:extLst>
              </p:cNvPr>
              <p:cNvSpPr/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40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							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					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if</a:t>
                </a:r>
                <a:r>
                  <a:rPr lang="en-US" sz="40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sz="4000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              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=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    	otherwise  </a:t>
                </a:r>
              </a:p>
            </p:txBody>
          </p:sp>
        </mc:Choice>
        <mc:Fallback xmlns="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E3AA4E9-6E40-223A-C5DD-6418FCEBF0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>
            <a:extLst>
              <a:ext uri="{FF2B5EF4-FFF2-40B4-BE49-F238E27FC236}">
                <a16:creationId xmlns:a16="http://schemas.microsoft.com/office/drawing/2014/main" id="{3EB54E15-D039-5DE0-5C17-8E982147A574}"/>
              </a:ext>
            </a:extLst>
          </p:cNvPr>
          <p:cNvSpPr/>
          <p:nvPr/>
        </p:nvSpPr>
        <p:spPr>
          <a:xfrm rot="10800000">
            <a:off x="9302201" y="2943671"/>
            <a:ext cx="641897" cy="1757668"/>
          </a:xfrm>
          <a:prstGeom prst="rightBrace">
            <a:avLst>
              <a:gd name="adj1" fmla="val 47682"/>
              <a:gd name="adj2" fmla="val 50000"/>
            </a:avLst>
          </a:prstGeom>
          <a:noFill/>
          <a:ln w="127000" cap="rnd">
            <a:solidFill>
              <a:srgbClr val="7030A0"/>
            </a:solidFill>
            <a:prstDash val="solid"/>
            <a:bevel/>
          </a:ln>
          <a:effectLst>
            <a:glow rad="180492">
              <a:schemeClr val="accent1">
                <a:alpha val="34000"/>
              </a:schemeClr>
            </a:glow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39118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62261617-4D2E-8DE1-53A0-3178EB286798}"/>
              </a:ext>
            </a:extLst>
          </p:cNvPr>
          <p:cNvSpPr/>
          <p:nvPr/>
        </p:nvSpPr>
        <p:spPr>
          <a:xfrm>
            <a:off x="1005724" y="375787"/>
            <a:ext cx="22372551" cy="141491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 iterated logarithm of a number, log* n, is the number of times the logarithm function must be iteratively applied before the result is less than or equal to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/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65536</m:t>
                            </m:r>
                          </m:sup>
                        </m:sSup>
                      </m:e>
                    </m:func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=1+1+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1+1+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(2)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</a:p>
            </p:txBody>
          </p:sp>
        </mc:Choice>
        <mc:Fallback xmlns="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73553837-69BC-6410-D550-9927524891D8}"/>
                  </a:ext>
                </a:extLst>
              </p:cNvPr>
              <p:cNvSpPr/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40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							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					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if</a:t>
                </a:r>
                <a:r>
                  <a:rPr lang="en-US" sz="40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sz="4000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              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=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    	otherwise  </a:t>
                </a:r>
              </a:p>
            </p:txBody>
          </p:sp>
        </mc:Choice>
        <mc:Fallback xmlns="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73553837-69BC-6410-D550-9927524891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>
            <a:extLst>
              <a:ext uri="{FF2B5EF4-FFF2-40B4-BE49-F238E27FC236}">
                <a16:creationId xmlns:a16="http://schemas.microsoft.com/office/drawing/2014/main" id="{7B5CB826-00D9-B066-14F2-7FD49207D225}"/>
              </a:ext>
            </a:extLst>
          </p:cNvPr>
          <p:cNvSpPr/>
          <p:nvPr/>
        </p:nvSpPr>
        <p:spPr>
          <a:xfrm rot="10800000">
            <a:off x="9302201" y="2943671"/>
            <a:ext cx="641897" cy="1757668"/>
          </a:xfrm>
          <a:prstGeom prst="rightBrace">
            <a:avLst>
              <a:gd name="adj1" fmla="val 47682"/>
              <a:gd name="adj2" fmla="val 50000"/>
            </a:avLst>
          </a:prstGeom>
          <a:noFill/>
          <a:ln w="127000" cap="rnd">
            <a:solidFill>
              <a:srgbClr val="7030A0"/>
            </a:solidFill>
            <a:prstDash val="solid"/>
            <a:bevel/>
          </a:ln>
          <a:effectLst>
            <a:glow rad="180492">
              <a:schemeClr val="accent1">
                <a:alpha val="34000"/>
              </a:schemeClr>
            </a:glow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96738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62261617-4D2E-8DE1-53A0-3178EB286798}"/>
              </a:ext>
            </a:extLst>
          </p:cNvPr>
          <p:cNvSpPr/>
          <p:nvPr/>
        </p:nvSpPr>
        <p:spPr>
          <a:xfrm>
            <a:off x="1005724" y="375787"/>
            <a:ext cx="22372551" cy="141491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 iterated logarithm of a number, log* n, is the number of times the logarithm function must be iteratively applied before the result is less than or equal to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/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65536</m:t>
                            </m:r>
                          </m:sup>
                        </m:sSup>
                      </m:e>
                    </m:func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=1+1+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1+1+1+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</a:p>
            </p:txBody>
          </p:sp>
        </mc:Choice>
        <mc:Fallback xmlns="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285ED01E-6231-F9B5-88EE-AD3C7D734667}"/>
                  </a:ext>
                </a:extLst>
              </p:cNvPr>
              <p:cNvSpPr/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40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							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					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if</a:t>
                </a:r>
                <a:r>
                  <a:rPr lang="en-US" sz="40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sz="4000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              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=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    	otherwise  </a:t>
                </a:r>
              </a:p>
            </p:txBody>
          </p:sp>
        </mc:Choice>
        <mc:Fallback xmlns="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285ED01E-6231-F9B5-88EE-AD3C7D7346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>
            <a:extLst>
              <a:ext uri="{FF2B5EF4-FFF2-40B4-BE49-F238E27FC236}">
                <a16:creationId xmlns:a16="http://schemas.microsoft.com/office/drawing/2014/main" id="{0607FFC8-A515-54F9-7520-151578CDDB5C}"/>
              </a:ext>
            </a:extLst>
          </p:cNvPr>
          <p:cNvSpPr/>
          <p:nvPr/>
        </p:nvSpPr>
        <p:spPr>
          <a:xfrm rot="10800000">
            <a:off x="9302201" y="2943671"/>
            <a:ext cx="641897" cy="1757668"/>
          </a:xfrm>
          <a:prstGeom prst="rightBrace">
            <a:avLst>
              <a:gd name="adj1" fmla="val 47682"/>
              <a:gd name="adj2" fmla="val 50000"/>
            </a:avLst>
          </a:prstGeom>
          <a:noFill/>
          <a:ln w="127000" cap="rnd">
            <a:solidFill>
              <a:srgbClr val="7030A0"/>
            </a:solidFill>
            <a:prstDash val="solid"/>
            <a:bevel/>
          </a:ln>
          <a:effectLst>
            <a:glow rad="180492">
              <a:schemeClr val="accent1">
                <a:alpha val="34000"/>
              </a:schemeClr>
            </a:glow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1791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7400</TotalTime>
  <Words>6663</Words>
  <Application>Microsoft Macintosh PowerPoint</Application>
  <PresentationFormat>Custom</PresentationFormat>
  <Paragraphs>1259</Paragraphs>
  <Slides>68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Bradley Hand</vt:lpstr>
      <vt:lpstr>Cambria Math</vt:lpstr>
      <vt:lpstr>Chalkduster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Manoj Gupta</cp:lastModifiedBy>
  <cp:revision>719</cp:revision>
  <dcterms:modified xsi:type="dcterms:W3CDTF">2024-08-28T05:53:39Z</dcterms:modified>
</cp:coreProperties>
</file>