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91" r:id="rId20"/>
    <p:sldId id="292" r:id="rId21"/>
    <p:sldId id="293" r:id="rId22"/>
    <p:sldId id="290" r:id="rId2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94030-0D64-474D-8FB6-BBA563488795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9C708-A522-4E91-A463-23CD3C2E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8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166FC-DB1D-471C-AC2B-7BC2D3571D0B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4559A-CDFA-407D-BD1B-ECA49BE2A7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0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4559A-CDFA-407D-BD1B-ECA49BE2A7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990851"/>
          </a:xfrm>
        </p:spPr>
        <p:txBody>
          <a:bodyPr>
            <a:normAutofit/>
          </a:bodyPr>
          <a:lstStyle/>
          <a:p>
            <a:r>
              <a:rPr lang="en-US" sz="3200" spc="300" dirty="0" smtClean="0"/>
              <a:t>Morrill Act (1862) to IIGN (2008)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spc="600" dirty="0" smtClean="0"/>
              <a:t>(</a:t>
            </a:r>
            <a:r>
              <a:rPr lang="en-US" sz="3200" u="sng" spc="600" dirty="0" smtClean="0"/>
              <a:t>Experience Gained</a:t>
            </a:r>
            <a:r>
              <a:rPr lang="en-US" sz="3200" spc="600" dirty="0" smtClean="0"/>
              <a:t> and </a:t>
            </a:r>
            <a:r>
              <a:rPr lang="en-US" sz="2400" u="sng" spc="600" dirty="0" smtClean="0"/>
              <a:t>Question unanswered</a:t>
            </a:r>
            <a:r>
              <a:rPr lang="en-US" sz="3200" spc="600" dirty="0" smtClean="0"/>
              <a:t>)</a:t>
            </a:r>
            <a:endParaRPr lang="en-US" sz="3200" spc="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R </a:t>
            </a:r>
            <a:r>
              <a:rPr lang="en-US" sz="2400" dirty="0" err="1" smtClean="0"/>
              <a:t>Sharan</a:t>
            </a:r>
            <a:endParaRPr lang="en-US" sz="2400" dirty="0" smtClean="0"/>
          </a:p>
          <a:p>
            <a:r>
              <a:rPr lang="en-US" sz="2400" dirty="0" smtClean="0"/>
              <a:t>Visiting Professor IITGN</a:t>
            </a:r>
          </a:p>
          <a:p>
            <a:r>
              <a:rPr lang="en-US" sz="2400" dirty="0" smtClean="0"/>
              <a:t>30/12/2016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Prescott Joule</a:t>
            </a:r>
            <a:endParaRPr lang="en-US" dirty="0"/>
          </a:p>
        </p:txBody>
      </p:sp>
      <p:pic>
        <p:nvPicPr>
          <p:cNvPr id="1026" name="Picture 2" descr="Joule James sit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828799"/>
            <a:ext cx="3276600" cy="4341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99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r>
              <a:rPr lang="en-US" sz="2400" dirty="0"/>
              <a:t>Joule A</a:t>
            </a:r>
            <a:r>
              <a:rPr lang="en-US" sz="2400" dirty="0" smtClean="0"/>
              <a:t>pparatus:</a:t>
            </a:r>
            <a:br>
              <a:rPr lang="en-US" sz="2400" dirty="0" smtClean="0"/>
            </a:br>
            <a:r>
              <a:rPr lang="en-US" sz="2400" dirty="0" smtClean="0"/>
              <a:t>Mechanical Equivalent </a:t>
            </a:r>
            <a:r>
              <a:rPr lang="en-US" sz="2400" dirty="0"/>
              <a:t>of Heat</a:t>
            </a:r>
            <a:br>
              <a:rPr lang="en-US" sz="2400" dirty="0"/>
            </a:br>
            <a:r>
              <a:rPr lang="en-US" sz="2400" dirty="0"/>
              <a:t>(Engraving of Joule's apparatus for measuring the mechanical equivalent of heat. Harper's New Monthly Magazine, No. 231, August, 1869). </a:t>
            </a:r>
          </a:p>
        </p:txBody>
      </p:sp>
      <p:pic>
        <p:nvPicPr>
          <p:cNvPr id="3074" name="Picture 2" descr="http://www.juliantrubin.com/bigten/images/joule_appara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543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9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09600"/>
            <a:ext cx="8534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Born: </a:t>
            </a:r>
            <a:r>
              <a:rPr lang="en-US" sz="2400" dirty="0" smtClean="0"/>
              <a:t>24 December 1818, </a:t>
            </a:r>
            <a:r>
              <a:rPr lang="en-US" sz="2400" dirty="0" err="1" smtClean="0"/>
              <a:t>Salford</a:t>
            </a:r>
            <a:r>
              <a:rPr lang="en-US" sz="2400" dirty="0" smtClean="0"/>
              <a:t>, Lancashire, England, United Kingdom</a:t>
            </a:r>
          </a:p>
          <a:p>
            <a:pPr algn="just"/>
            <a:r>
              <a:rPr lang="en-US" sz="2400" b="1" dirty="0" smtClean="0"/>
              <a:t>Citizenship: </a:t>
            </a:r>
            <a:r>
              <a:rPr lang="en-US" sz="2400" dirty="0" smtClean="0"/>
              <a:t>British</a:t>
            </a:r>
          </a:p>
          <a:p>
            <a:pPr algn="just"/>
            <a:r>
              <a:rPr lang="en-US" sz="2400" b="1" dirty="0" smtClean="0"/>
              <a:t>Fields:</a:t>
            </a:r>
            <a:r>
              <a:rPr lang="en-US" sz="2400" dirty="0" smtClean="0"/>
              <a:t> Physics</a:t>
            </a:r>
          </a:p>
          <a:p>
            <a:pPr algn="just"/>
            <a:r>
              <a:rPr lang="en-US" sz="2400" b="1" dirty="0" smtClean="0"/>
              <a:t>Known for:</a:t>
            </a:r>
            <a:r>
              <a:rPr lang="en-US" sz="2400" dirty="0" smtClean="0"/>
              <a:t> First law of thermodynamics; Disproving Caloric Theory</a:t>
            </a:r>
          </a:p>
          <a:p>
            <a:pPr algn="just"/>
            <a:r>
              <a:rPr lang="en-US" sz="2400" b="1" dirty="0" smtClean="0"/>
              <a:t>About:</a:t>
            </a:r>
            <a:r>
              <a:rPr lang="en-US" sz="2400" dirty="0" smtClean="0"/>
              <a:t> James Prescott Joule was an English physicist and brewer, born in </a:t>
            </a:r>
            <a:r>
              <a:rPr lang="en-US" sz="2400" dirty="0" err="1" smtClean="0"/>
              <a:t>Salford</a:t>
            </a:r>
            <a:r>
              <a:rPr lang="en-US" sz="2400" dirty="0" smtClean="0"/>
              <a:t>, Lancashire.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Joule studied nature of heat &amp; discovered its relationship to mechanical work.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This led to law of conservation of energy, which led to  development of first law of thermodynamics.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The SI derived unit of energy, the Joule, is named after James Joule.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He worked with Lord Kelvin to develop the absolute scale of temperature.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Joule also made observations of </a:t>
            </a:r>
            <a:r>
              <a:rPr lang="en-US" sz="2000" dirty="0" err="1" smtClean="0"/>
              <a:t>magnetostriction</a:t>
            </a:r>
            <a:r>
              <a:rPr lang="en-US" sz="2000" dirty="0" smtClean="0"/>
              <a:t>,&amp; found relationship between current through a resistor &amp; heat dissipated, which is now called Joule's first law.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94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Lord Kelvin</a:t>
            </a:r>
            <a:br>
              <a:rPr lang="en-US" dirty="0" smtClean="0"/>
            </a:br>
            <a:r>
              <a:rPr lang="en-US" dirty="0" smtClean="0"/>
              <a:t>(William Thomson, 1st Baron Kelvin)</a:t>
            </a:r>
            <a:endParaRPr lang="en-US" dirty="0"/>
          </a:p>
        </p:txBody>
      </p:sp>
      <p:pic>
        <p:nvPicPr>
          <p:cNvPr id="15362" name="Picture 2" descr="Lord Kelvin photograp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57399"/>
            <a:ext cx="3200400" cy="4015047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09600"/>
            <a:ext cx="8534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Born: </a:t>
            </a:r>
            <a:r>
              <a:rPr lang="en-US" sz="2000" dirty="0" smtClean="0"/>
              <a:t>26 June 1824, Belfast, Ireland, United Kingdom</a:t>
            </a:r>
          </a:p>
          <a:p>
            <a:pPr algn="just"/>
            <a:r>
              <a:rPr lang="en-US" sz="2000" b="1" dirty="0" smtClean="0"/>
              <a:t>Citizenship: </a:t>
            </a:r>
            <a:r>
              <a:rPr lang="en-US" sz="2000" dirty="0" smtClean="0"/>
              <a:t>British</a:t>
            </a:r>
          </a:p>
          <a:p>
            <a:pPr algn="just"/>
            <a:r>
              <a:rPr lang="en-US" sz="2000" b="1" dirty="0" smtClean="0"/>
              <a:t>Fields:</a:t>
            </a:r>
            <a:r>
              <a:rPr lang="en-US" sz="2000" dirty="0" smtClean="0"/>
              <a:t> Mathematical Physicist</a:t>
            </a:r>
          </a:p>
          <a:p>
            <a:pPr algn="just"/>
            <a:r>
              <a:rPr lang="en-US" sz="2000" b="1" dirty="0" smtClean="0"/>
              <a:t>Known for:</a:t>
            </a:r>
            <a:r>
              <a:rPr lang="en-US" sz="2000" dirty="0" smtClean="0"/>
              <a:t> Joule–Thomson effect; Thomson effect (thermoelectric); Mirror galvanometer; Siphon recorder; Kelvin material; Kelvin water dropper; Kelvin wave; Kelvin–Helmholtz; Kelvin transform; Absolute Zero Kelvin's circulation theorem; Stokes' Theorem; Kelvin bridge; Kelvin sensing; Kelvin equation; Kelvin-</a:t>
            </a:r>
            <a:r>
              <a:rPr lang="en-US" sz="2000" dirty="0" err="1" smtClean="0"/>
              <a:t>Varley</a:t>
            </a:r>
            <a:r>
              <a:rPr lang="en-US" sz="2000" dirty="0" smtClean="0"/>
              <a:t> divider; </a:t>
            </a:r>
            <a:r>
              <a:rPr lang="en-US" sz="2000" dirty="0" err="1" smtClean="0"/>
              <a:t>Magnetoresistance</a:t>
            </a:r>
            <a:r>
              <a:rPr lang="en-US" sz="2000" dirty="0" smtClean="0"/>
              <a:t>; Coining the term 'kinetic energy‘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b="1" dirty="0" smtClean="0"/>
              <a:t>About: </a:t>
            </a:r>
            <a:r>
              <a:rPr lang="en-US" sz="2000" dirty="0" smtClean="0"/>
              <a:t>Scots-Irish  mathematical physicist and engineer.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At University of Glasgow he did important work in mathematical analysis of electricity &amp; formulation of the first &amp; second laws of thermodynamics, and did much to unify the emerging discipline of physics in its modern form.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He worked closely with mathematics professor Hugh Blackburn in his work.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He also had a career as an electric telegraph engineer &amp; inventor, which propelled him into the public eye &amp; ensured his wealth, fame and </a:t>
            </a:r>
            <a:r>
              <a:rPr lang="en-US" sz="2000" dirty="0" err="1" smtClean="0"/>
              <a:t>honour</a:t>
            </a:r>
            <a:r>
              <a:rPr lang="en-US" sz="2000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For his work on transatlantic telegraph project, he was knighted by Queen Victoria, becoming Sir William Thomson.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He had extensive maritime interests &amp; was most noted for his work on mariner's compass, which had previously been limited in reliability.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37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Sir </a:t>
            </a:r>
            <a:r>
              <a:rPr lang="en-US" dirty="0" err="1" smtClean="0"/>
              <a:t>Jagadish</a:t>
            </a:r>
            <a:r>
              <a:rPr lang="en-US" dirty="0" smtClean="0"/>
              <a:t> Chandra Bose</a:t>
            </a:r>
            <a:endParaRPr lang="en-US" dirty="0"/>
          </a:p>
        </p:txBody>
      </p:sp>
      <p:pic>
        <p:nvPicPr>
          <p:cNvPr id="17410" name="Picture 2" descr="Jagadish Chandra Bose 1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676400"/>
            <a:ext cx="3352800" cy="447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27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Born: </a:t>
            </a:r>
            <a:r>
              <a:rPr lang="en-US" sz="2400" dirty="0" smtClean="0"/>
              <a:t>30 November 1858, </a:t>
            </a:r>
            <a:r>
              <a:rPr lang="en-US" sz="2400" dirty="0" err="1" smtClean="0"/>
              <a:t>Munshiganj</a:t>
            </a:r>
            <a:r>
              <a:rPr lang="en-US" sz="2400" dirty="0" smtClean="0"/>
              <a:t>, Bengal Presidency</a:t>
            </a:r>
          </a:p>
          <a:p>
            <a:pPr algn="just"/>
            <a:r>
              <a:rPr lang="en-US" sz="2400" b="1" dirty="0" smtClean="0"/>
              <a:t>Fields:</a:t>
            </a:r>
            <a:r>
              <a:rPr lang="en-US" sz="2400" dirty="0" smtClean="0"/>
              <a:t> Physics; biophysics; biology; botany; archaeology; Bengali literature; Bengali science fiction</a:t>
            </a:r>
          </a:p>
          <a:p>
            <a:pPr algn="just"/>
            <a:r>
              <a:rPr lang="en-US" sz="2400" b="1" dirty="0" smtClean="0"/>
              <a:t>Known for:</a:t>
            </a:r>
            <a:r>
              <a:rPr lang="en-US" sz="2400" dirty="0" smtClean="0"/>
              <a:t> </a:t>
            </a:r>
            <a:r>
              <a:rPr lang="en-US" sz="2400" dirty="0" err="1" smtClean="0"/>
              <a:t>Millimetre</a:t>
            </a:r>
            <a:r>
              <a:rPr lang="en-US" sz="2400" dirty="0" smtClean="0"/>
              <a:t> waves; Radio; </a:t>
            </a:r>
            <a:r>
              <a:rPr lang="en-US" sz="2400" dirty="0" err="1" smtClean="0"/>
              <a:t>Crescograph</a:t>
            </a:r>
            <a:r>
              <a:rPr lang="en-US" sz="2400" dirty="0" smtClean="0"/>
              <a:t>; Contributions to Plant biology</a:t>
            </a:r>
          </a:p>
          <a:p>
            <a:pPr algn="just"/>
            <a:r>
              <a:rPr lang="en-US" sz="2400" b="1" dirty="0" smtClean="0"/>
              <a:t>About: </a:t>
            </a:r>
            <a:r>
              <a:rPr lang="en-US" sz="2400" dirty="0" smtClean="0"/>
              <a:t>Sir </a:t>
            </a:r>
            <a:r>
              <a:rPr lang="en-US" sz="2400" dirty="0" err="1" smtClean="0"/>
              <a:t>Jagadish</a:t>
            </a:r>
            <a:r>
              <a:rPr lang="en-US" sz="2400" dirty="0" smtClean="0"/>
              <a:t> Chandra Bose was a Bengali polymath, physicist, biologist, biophysicist, botanist, archaeologist &amp; an early writer of science fiction.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H</a:t>
            </a:r>
            <a:r>
              <a:rPr lang="en-US" sz="2400" dirty="0" smtClean="0"/>
              <a:t>e pioneered investigation of radio and microwave optics, made significant contributions to plant science &amp; laid foundations of experimental science in Indian subcontinent.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IEEE named him one of the fathers of radio science.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Bose is considered father of Bengali science fiction &amp; also invented </a:t>
            </a:r>
            <a:r>
              <a:rPr lang="en-US" sz="2400" dirty="0" err="1" smtClean="0"/>
              <a:t>crescograph</a:t>
            </a:r>
            <a:r>
              <a:rPr lang="en-US" sz="2400" dirty="0" smtClean="0"/>
              <a:t>, a device for measuring </a:t>
            </a:r>
            <a:r>
              <a:rPr lang="en-US" sz="2400" dirty="0"/>
              <a:t> </a:t>
            </a:r>
            <a:r>
              <a:rPr lang="en-US" sz="2400" dirty="0" smtClean="0"/>
              <a:t>growth of plants.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A crater on the moon has been named in his </a:t>
            </a:r>
            <a:r>
              <a:rPr lang="en-US" sz="2400" dirty="0" err="1" smtClean="0"/>
              <a:t>honour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46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Acharya</a:t>
            </a:r>
            <a:r>
              <a:rPr lang="en-US" dirty="0"/>
              <a:t> Sir </a:t>
            </a:r>
            <a:r>
              <a:rPr lang="en-US" dirty="0" err="1"/>
              <a:t>Prafulla</a:t>
            </a:r>
            <a:r>
              <a:rPr lang="en-US" dirty="0"/>
              <a:t> </a:t>
            </a:r>
            <a:r>
              <a:rPr lang="en-US" dirty="0" smtClean="0"/>
              <a:t>Chandra Ray</a:t>
            </a:r>
            <a:endParaRPr lang="en-US" dirty="0"/>
          </a:p>
        </p:txBody>
      </p:sp>
      <p:pic>
        <p:nvPicPr>
          <p:cNvPr id="20482" name="Picture 2" descr="আত্মচরিত (প্রফুল্লচন্দ্র রায়) 00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676400"/>
            <a:ext cx="3418858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41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8382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Born: </a:t>
            </a:r>
            <a:r>
              <a:rPr lang="en-US" sz="2400" dirty="0" smtClean="0"/>
              <a:t>2 August 1861, </a:t>
            </a:r>
            <a:r>
              <a:rPr lang="en-US" sz="2400" dirty="0" err="1" smtClean="0"/>
              <a:t>Raruli</a:t>
            </a:r>
            <a:r>
              <a:rPr lang="en-US" sz="2400" dirty="0" smtClean="0"/>
              <a:t>, Bengal Presidency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Fields:</a:t>
            </a:r>
            <a:r>
              <a:rPr lang="en-US" sz="2400" dirty="0" smtClean="0"/>
              <a:t> Chemistry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b="1" dirty="0" smtClean="0"/>
              <a:t>About: </a:t>
            </a:r>
            <a:r>
              <a:rPr lang="en-US" sz="2400" dirty="0" err="1" smtClean="0"/>
              <a:t>Acharya</a:t>
            </a:r>
            <a:r>
              <a:rPr lang="en-US" sz="2400" dirty="0" smtClean="0"/>
              <a:t> Sir </a:t>
            </a:r>
            <a:r>
              <a:rPr lang="en-US" sz="2400" dirty="0" err="1" smtClean="0"/>
              <a:t>Prafulla</a:t>
            </a:r>
            <a:r>
              <a:rPr lang="en-US" sz="2400" dirty="0" smtClean="0"/>
              <a:t> Chandra Ray was a Bengali chemist, educator and entrepreneur.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The Royal Society of Chemistry </a:t>
            </a:r>
            <a:r>
              <a:rPr lang="en-US" sz="2400" dirty="0" err="1" smtClean="0"/>
              <a:t>honoured</a:t>
            </a:r>
            <a:r>
              <a:rPr lang="en-US" sz="2400" dirty="0" smtClean="0"/>
              <a:t> his life </a:t>
            </a:r>
            <a:r>
              <a:rPr lang="en-US" sz="2400" dirty="0"/>
              <a:t>&amp;</a:t>
            </a:r>
            <a:r>
              <a:rPr lang="en-US" sz="2400" dirty="0" smtClean="0"/>
              <a:t> work with first ever Chemical Landmark Plaque outside Europe. </a:t>
            </a: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He was the founder of Bengal Chemicals &amp; Pharmaceuticals, India's first pharmaceutical company. </a:t>
            </a: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He is the author of A History of Hindu Chemistry from the Earliest Times to the Middle of Sixteenth Century (1902).</a:t>
            </a:r>
          </a:p>
        </p:txBody>
      </p:sp>
    </p:spTree>
    <p:extLst>
      <p:ext uri="{BB962C8B-B14F-4D97-AF65-F5344CB8AC3E}">
        <p14:creationId xmlns:p14="http://schemas.microsoft.com/office/powerpoint/2010/main" val="28125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Part I-Questions facing any  newly independent country.</a:t>
            </a:r>
            <a:br>
              <a:rPr lang="en-US" sz="2800" dirty="0" smtClean="0"/>
            </a:br>
            <a:r>
              <a:rPr lang="en-US" sz="2800" dirty="0" smtClean="0"/>
              <a:t>India in 1947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build the Nation in a way that old mistakes are not repeated?</a:t>
            </a:r>
          </a:p>
          <a:p>
            <a:r>
              <a:rPr lang="en-US" dirty="0" smtClean="0"/>
              <a:t>How to make up for the lost time ?</a:t>
            </a:r>
          </a:p>
          <a:p>
            <a:endParaRPr lang="en-US" dirty="0" smtClean="0"/>
          </a:p>
          <a:p>
            <a:r>
              <a:rPr lang="en-US" dirty="0" smtClean="0"/>
              <a:t>Basic Question (John Steinbeck and Mortimer Adler)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Morrill Act and IIT 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Officially titled "An </a:t>
            </a:r>
            <a:r>
              <a:rPr lang="en-US" b="1" dirty="0" smtClean="0"/>
              <a:t>Act</a:t>
            </a:r>
            <a:r>
              <a:rPr lang="en-US" dirty="0" smtClean="0"/>
              <a:t> Donating Public Lands to the Several States and Territories which may provide Colleges for the Benefit of Agriculture and the Mechanic Arts," the </a:t>
            </a:r>
            <a:r>
              <a:rPr lang="en-US" b="1" dirty="0" smtClean="0"/>
              <a:t>Morrill Act</a:t>
            </a:r>
            <a:r>
              <a:rPr lang="en-US" dirty="0" smtClean="0"/>
              <a:t> (1862)</a:t>
            </a:r>
          </a:p>
          <a:p>
            <a:endParaRPr lang="en-US" dirty="0" smtClean="0"/>
          </a:p>
          <a:p>
            <a:r>
              <a:rPr lang="en-US" b="1" dirty="0" smtClean="0"/>
              <a:t>IITGN</a:t>
            </a:r>
            <a:r>
              <a:rPr lang="en-US" dirty="0" smtClean="0"/>
              <a:t> was included in The Institutes of Technology (Amendment) </a:t>
            </a:r>
            <a:r>
              <a:rPr lang="en-US" b="1" dirty="0" smtClean="0"/>
              <a:t>Act</a:t>
            </a:r>
            <a:r>
              <a:rPr lang="en-US" dirty="0" smtClean="0"/>
              <a:t>, 2011. The </a:t>
            </a:r>
            <a:r>
              <a:rPr lang="en-US" b="1" dirty="0" smtClean="0"/>
              <a:t>Act</a:t>
            </a:r>
            <a:r>
              <a:rPr lang="en-US" dirty="0" smtClean="0"/>
              <a:t> was passed in the </a:t>
            </a:r>
            <a:r>
              <a:rPr lang="en-US" dirty="0" err="1" smtClean="0"/>
              <a:t>Lok</a:t>
            </a:r>
            <a:r>
              <a:rPr lang="en-US" dirty="0" smtClean="0"/>
              <a:t> </a:t>
            </a:r>
            <a:r>
              <a:rPr lang="en-US" dirty="0" err="1" smtClean="0"/>
              <a:t>Sabha</a:t>
            </a:r>
            <a:r>
              <a:rPr lang="en-US" dirty="0" smtClean="0"/>
              <a:t> on 24 March 2011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I-Choices made in 1940’s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Constitutional Democracy with Universal Suffrage.</a:t>
            </a:r>
          </a:p>
          <a:p>
            <a:r>
              <a:rPr lang="en-US" dirty="0" smtClean="0"/>
              <a:t>Use Science and technology for removal of hunger (famine) and poverty.</a:t>
            </a:r>
          </a:p>
          <a:p>
            <a:endParaRPr lang="en-US" dirty="0" smtClean="0"/>
          </a:p>
          <a:p>
            <a:r>
              <a:rPr lang="en-US" dirty="0" smtClean="0"/>
              <a:t>The GRAND INDIAN EXPERIMENT in REVERSE ENGINEERING: </a:t>
            </a:r>
          </a:p>
          <a:p>
            <a:r>
              <a:rPr lang="en-US" dirty="0" smtClean="0"/>
              <a:t>SET up Institutes of Technology first and hope that these would spawn Industrial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SET up Institutes of Technology first and hope that these would spawn Industrial Growth (ASSUMPTIONS MADE)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Recommendation of </a:t>
            </a:r>
            <a:r>
              <a:rPr lang="en-US" dirty="0" err="1" smtClean="0"/>
              <a:t>Sarkar</a:t>
            </a:r>
            <a:r>
              <a:rPr lang="en-US" dirty="0" smtClean="0"/>
              <a:t> Committee</a:t>
            </a:r>
          </a:p>
          <a:p>
            <a:pPr>
              <a:buNone/>
            </a:pPr>
            <a:r>
              <a:rPr lang="en-US" dirty="0" smtClean="0"/>
              <a:t>(1) </a:t>
            </a:r>
            <a:r>
              <a:rPr lang="en-US" sz="2400" dirty="0" smtClean="0"/>
              <a:t>Not less than four Higher Technical Institutions, one in North, one in the East, one in the South and one in the West will be necessary to satisfy the post-war requirements.</a:t>
            </a:r>
          </a:p>
          <a:p>
            <a:pPr>
              <a:buNone/>
            </a:pPr>
            <a:r>
              <a:rPr lang="en-US" sz="2400" dirty="0" smtClean="0"/>
              <a:t>(2) One in the East should be set up in or near Calcutta at an early date.</a:t>
            </a:r>
          </a:p>
          <a:p>
            <a:pPr>
              <a:buNone/>
            </a:pPr>
            <a:r>
              <a:rPr lang="en-US" sz="2400" dirty="0" smtClean="0"/>
              <a:t>(3) Establishment of the Western Institution which should be in or near Bombay should be taken in hand concurrently with the eastern Institution </a:t>
            </a:r>
            <a:r>
              <a:rPr lang="en-US" sz="2400" smtClean="0"/>
              <a:t>or failing that </a:t>
            </a:r>
            <a:r>
              <a:rPr lang="en-US" sz="2400" dirty="0" smtClean="0"/>
              <a:t>as soon as possible.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67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John Steinbeck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pPr fontAlgn="ctr"/>
            <a:endParaRPr lang="en-US" dirty="0" smtClean="0"/>
          </a:p>
          <a:p>
            <a:pPr>
              <a:buNone/>
            </a:pPr>
            <a:r>
              <a:rPr lang="en-US" dirty="0" smtClean="0"/>
              <a:t>“It has always seemed strange to me...The things </a:t>
            </a:r>
            <a:r>
              <a:rPr lang="en-US" dirty="0" smtClean="0">
                <a:solidFill>
                  <a:srgbClr val="00B050"/>
                </a:solidFill>
              </a:rPr>
              <a:t>we admire</a:t>
            </a:r>
            <a:r>
              <a:rPr lang="en-US" dirty="0" smtClean="0"/>
              <a:t> in men, </a:t>
            </a:r>
            <a:r>
              <a:rPr lang="en-US" b="1" i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 and generosity, openness, honesty, understanding and feeling,</a:t>
            </a:r>
            <a:r>
              <a:rPr lang="en-US" dirty="0" smtClean="0"/>
              <a:t> are the concomitants of failure in our system. And those traits </a:t>
            </a:r>
            <a:r>
              <a:rPr lang="en-US" dirty="0" smtClean="0">
                <a:solidFill>
                  <a:srgbClr val="FF0000"/>
                </a:solidFill>
              </a:rPr>
              <a:t>we detest</a:t>
            </a:r>
            <a:r>
              <a:rPr lang="en-US" dirty="0" smtClean="0"/>
              <a:t>, </a:t>
            </a:r>
            <a:r>
              <a:rPr lang="en-US" b="1" i="1" u="sng" spc="300" dirty="0" smtClean="0"/>
              <a:t>sharpness, greed, acquisitiveness, meanness, egotism and self-interest</a:t>
            </a:r>
            <a:r>
              <a:rPr lang="en-US" dirty="0" smtClean="0"/>
              <a:t>, are the traits of success.”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630362"/>
          </a:xfrm>
        </p:spPr>
        <p:txBody>
          <a:bodyPr/>
          <a:lstStyle/>
          <a:p>
            <a:r>
              <a:rPr lang="en-US" dirty="0" smtClean="0"/>
              <a:t>Justin Smith Morrill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038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Justin Smith Morrill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3820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Born</a:t>
            </a:r>
            <a:r>
              <a:rPr lang="en-US" dirty="0"/>
              <a:t>: April 14, 1810 in Strafford, Vermont, US</a:t>
            </a:r>
          </a:p>
          <a:p>
            <a:r>
              <a:rPr lang="en-US" dirty="0"/>
              <a:t>Died: December 28, 1898 (aged 88)</a:t>
            </a:r>
          </a:p>
          <a:p>
            <a:r>
              <a:rPr lang="en-US" dirty="0"/>
              <a:t>Profession: Businessman</a:t>
            </a:r>
          </a:p>
          <a:p>
            <a:r>
              <a:rPr lang="en-US" dirty="0"/>
              <a:t>Member of the U.S. House </a:t>
            </a:r>
            <a:r>
              <a:rPr lang="en-US" dirty="0" smtClean="0"/>
              <a:t>of Representatives</a:t>
            </a:r>
          </a:p>
          <a:p>
            <a:pPr lvl="1"/>
            <a:r>
              <a:rPr lang="en-US" dirty="0" smtClean="0"/>
              <a:t>March </a:t>
            </a:r>
            <a:r>
              <a:rPr lang="en-US" dirty="0"/>
              <a:t>4, 1855 – March 3, 1867</a:t>
            </a:r>
          </a:p>
        </p:txBody>
      </p:sp>
    </p:spTree>
    <p:extLst>
      <p:ext uri="{BB962C8B-B14F-4D97-AF65-F5344CB8AC3E}">
        <p14:creationId xmlns:p14="http://schemas.microsoft.com/office/powerpoint/2010/main" val="522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Morrill Land-Grant </a:t>
            </a:r>
            <a:r>
              <a:rPr lang="en-US" dirty="0" smtClean="0"/>
              <a:t>Acts…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Other </a:t>
            </a:r>
            <a:r>
              <a:rPr lang="en-US" dirty="0"/>
              <a:t>short titles: Land-Grant Agricultural and Mechanical College Act of 1862</a:t>
            </a:r>
          </a:p>
          <a:p>
            <a:r>
              <a:rPr lang="en-US" dirty="0"/>
              <a:t>Long title: An Act donating Public Lands to the several States and Territories which may provide Colleges for the Benefit of Agriculture and the Mechanic Arts.</a:t>
            </a:r>
          </a:p>
          <a:p>
            <a:r>
              <a:rPr lang="en-US" dirty="0"/>
              <a:t>Nicknames: Morrill Act of 1862</a:t>
            </a:r>
          </a:p>
          <a:p>
            <a:r>
              <a:rPr lang="en-US" dirty="0"/>
              <a:t>Enacted by the 37th United States Congress</a:t>
            </a:r>
          </a:p>
          <a:p>
            <a:r>
              <a:rPr lang="en-US" dirty="0"/>
              <a:t>Effective: July 2, 1862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Morrill Land-Grant </a:t>
            </a:r>
            <a:r>
              <a:rPr lang="en-US" dirty="0" smtClean="0"/>
              <a:t>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Legislative </a:t>
            </a:r>
            <a:r>
              <a:rPr lang="en-US" dirty="0" smtClean="0">
                <a:solidFill>
                  <a:srgbClr val="FF0000"/>
                </a:solidFill>
              </a:rPr>
              <a:t>history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Introduced in the Senate as S. 298 by Justin Smith Morrill (R–VT) on May 5, 1862</a:t>
            </a:r>
          </a:p>
          <a:p>
            <a:pPr lvl="1"/>
            <a:r>
              <a:rPr lang="en-US" dirty="0"/>
              <a:t>Passed the Senate on June 10, 1862 (32-7)</a:t>
            </a:r>
          </a:p>
          <a:p>
            <a:pPr lvl="1"/>
            <a:r>
              <a:rPr lang="en-US" dirty="0"/>
              <a:t>Passed the House on June 17, 1862 (91-25)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Signed into law by President Abraham Lincoln on July 2, 1862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IIT </a:t>
            </a:r>
            <a:r>
              <a:rPr lang="en-US" dirty="0" err="1" smtClean="0"/>
              <a:t>Kharagpur</a:t>
            </a:r>
            <a:endParaRPr lang="en-US" dirty="0"/>
          </a:p>
        </p:txBody>
      </p:sp>
      <p:pic>
        <p:nvPicPr>
          <p:cNvPr id="4098" name="Picture 2" descr="D:\sharan\IIT_Kharagpur_Old_Building_19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69" y="1600200"/>
            <a:ext cx="753346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1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IIT </a:t>
            </a:r>
            <a:r>
              <a:rPr lang="en-US" dirty="0" err="1"/>
              <a:t>Kharagpur</a:t>
            </a:r>
            <a:endParaRPr lang="en-US" dirty="0"/>
          </a:p>
        </p:txBody>
      </p:sp>
      <p:pic>
        <p:nvPicPr>
          <p:cNvPr id="5122" name="Picture 2" descr="D:\sharan\IIT_Kharagpur_Main_Build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79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sharan\main-qimg-af785f29e09c5957db9a6fad7e666cff-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05800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5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1058</Words>
  <Application>Microsoft Office PowerPoint</Application>
  <PresentationFormat>On-screen Show (4:3)</PresentationFormat>
  <Paragraphs>95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Morrill Act (1862) to IIGN (2008) (Experience Gained and Question unanswered)</vt:lpstr>
      <vt:lpstr> Morrill Act and IIT Act</vt:lpstr>
      <vt:lpstr>Justin Smith Morrill</vt:lpstr>
      <vt:lpstr>Justin Smith Morrill</vt:lpstr>
      <vt:lpstr>Morrill Land-Grant Acts…</vt:lpstr>
      <vt:lpstr>Morrill Land-Grant Acts</vt:lpstr>
      <vt:lpstr>IIT Kharagpur</vt:lpstr>
      <vt:lpstr>IIT Kharagpur</vt:lpstr>
      <vt:lpstr>PowerPoint Presentation</vt:lpstr>
      <vt:lpstr>James Prescott Joule</vt:lpstr>
      <vt:lpstr>Joule Apparatus: Mechanical Equivalent of Heat (Engraving of Joule's apparatus for measuring the mechanical equivalent of heat. Harper's New Monthly Magazine, No. 231, August, 1869). </vt:lpstr>
      <vt:lpstr>PowerPoint Presentation</vt:lpstr>
      <vt:lpstr>The Lord Kelvin (William Thomson, 1st Baron Kelvin)</vt:lpstr>
      <vt:lpstr>PowerPoint Presentation</vt:lpstr>
      <vt:lpstr>Sir Jagadish Chandra Bose</vt:lpstr>
      <vt:lpstr>PowerPoint Presentation</vt:lpstr>
      <vt:lpstr>Acharya Sir Prafulla Chandra Ray</vt:lpstr>
      <vt:lpstr>PowerPoint Presentation</vt:lpstr>
      <vt:lpstr>Part I-Questions facing any  newly independent country. India in 1947</vt:lpstr>
      <vt:lpstr>Part I-Choices made in 1940’s</vt:lpstr>
      <vt:lpstr>SET up Institutes of Technology first and hope that these would spawn Industrial Growth (ASSUMPTIONS MADE)</vt:lpstr>
      <vt:lpstr>John Steinbeck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Morrill Act (1862) to IIT Gandhinagar (2008) ( Experience Gained and Questions unanswered)</dc:title>
  <dc:creator>lenovo</dc:creator>
  <cp:lastModifiedBy>admin</cp:lastModifiedBy>
  <cp:revision>14</cp:revision>
  <cp:lastPrinted>2016-12-30T07:56:52Z</cp:lastPrinted>
  <dcterms:created xsi:type="dcterms:W3CDTF">2006-08-16T00:00:00Z</dcterms:created>
  <dcterms:modified xsi:type="dcterms:W3CDTF">2016-12-30T07:57:40Z</dcterms:modified>
</cp:coreProperties>
</file>