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11" r:id="rId4"/>
    <p:sldId id="259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7" r:id="rId20"/>
    <p:sldId id="325" r:id="rId21"/>
    <p:sldId id="328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724"/>
  </p:normalViewPr>
  <p:slideViewPr>
    <p:cSldViewPr snapToGrid="0">
      <p:cViewPr varScale="1">
        <p:scale>
          <a:sx n="132" d="100"/>
          <a:sy n="132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CD04-60A0-F443-8C0B-CF62BBD7214C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5321-85E8-BE47-AC41-AB29BE38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87D1-EAF1-A218-2C3C-1366B837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6C6E3-EA59-DAB0-7B3C-1B064666F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2181-4BD3-8FA7-41C5-B9BCA30B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6FE6-A272-FEC9-097E-EAF3363A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9D44-C82E-A20F-EC27-9CC9565F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ADA5-F486-93C5-E547-0A5B9644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FC036-9280-C05A-80AA-5BDCD36D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BE4C-6173-7682-45A6-09A12DF5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BCCE-F769-F06B-5815-C1F905ED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B857-F9DF-8221-E3F0-257CD41E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DFBBE-6873-6756-A642-8612A2585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7D689-E727-349E-D722-5663D738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2FE5-06C0-98A3-38AA-06B79F2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458F-4E0C-C57E-4C09-EC3D3E1E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E258-14B1-F03E-D00D-6618A377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8473-83B7-92E7-36C4-48807CFB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9F8F-3B78-5A7A-C6C2-F96A8EF7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7DBE-2925-52ED-C0DB-B8723BFF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9868-3D50-C226-A9E2-25C96621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8E67-BB4A-05A3-AA9A-B17CFA2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91EE-A6B3-4FA9-FCFA-09943348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32A4-3631-9EE2-E8CD-14F474797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35D2-952B-5AB5-A904-9C9D4221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5A5D-7F37-2622-E657-94DC6D30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52D3-475F-EF85-DE3C-FF675044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1E70-8298-897F-AB24-EC7F2B03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5399-CC34-653E-B42D-B87703C01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0D379-65F8-F749-5BB7-26D176C14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5D4D9-14BD-7760-CFEE-5A425F4E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AD37-089B-7CBD-3582-372AC4B4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27E65-9C3A-FE9E-3404-3C144028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2D71-4FE1-2957-A5CB-B5652DCA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F635C-9121-E73B-4AE7-F49F3EE8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C852-A301-A9A6-84E6-F29684D89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73E48-5E65-1469-14FF-25D5F292C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F80D6-D1C5-30C4-A576-68C54400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5F3B3-A72D-1938-2E01-9DAF6F16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4AFFE-5D68-0B79-CD58-46748A54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41F4A-A2A4-042F-CE08-09846843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C291-8909-B91D-5B80-7955DDB2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ABFC-FFEB-4490-27C9-0A9A58E8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4F99-CF78-D036-799A-E31E0BD6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497EC-D33D-A442-3B42-AD91AA2D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00701-F7F2-3851-E0D3-188EC501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74704-DB77-C43E-483D-99830C94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C386-1594-675F-7F0E-3A2287DA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4FB7-4841-DCB0-AD33-1C3CD99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FD29-B600-F14B-9FD2-56AF3D7F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1C084-0A92-E3CD-0FEA-3CB78F34E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8E8F2-3CC9-C658-E445-C35935F2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53851-5054-B284-D07B-5F2AFD59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9D8A3-F02F-2907-DA4B-F6A575E9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144D-3DDD-AEE6-1B6B-601A7625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A9161-28EC-18DD-B200-7B676A2E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84375-7AC5-D52D-F865-4FC98FBE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45AE7-4606-DC84-D394-4B3CC008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C9DB-1EAD-FA48-C26F-3EA60C88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6EDD7-452B-4625-0506-B3655931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15131-FDD3-06F0-2A19-1B416BD1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E450B-4180-C208-4941-97B71410E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1CBF-91AC-8306-96A8-DF5FE74E4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29F9-F62C-1B4A-B2D1-1E8085D2E027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97D76-18F9-8316-2740-DBFD0D9FA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A0638-B6B8-0B67-EB64-EBEA63989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6FB713-BFC2-5F0A-FED8-CE8BA81C846B}"/>
              </a:ext>
            </a:extLst>
          </p:cNvPr>
          <p:cNvSpPr/>
          <p:nvPr/>
        </p:nvSpPr>
        <p:spPr>
          <a:xfrm>
            <a:off x="1045779" y="1778876"/>
            <a:ext cx="10100441" cy="26459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guet Script" panose="020F0502020204030204" pitchFamily="34" charset="0"/>
                <a:cs typeface="Baguet Script" panose="020F0502020204030204" pitchFamily="34" charset="0"/>
              </a:rPr>
              <a:t>Quick Sort </a:t>
            </a:r>
          </a:p>
        </p:txBody>
      </p:sp>
    </p:spTree>
    <p:extLst>
      <p:ext uri="{BB962C8B-B14F-4D97-AF65-F5344CB8AC3E}">
        <p14:creationId xmlns:p14="http://schemas.microsoft.com/office/powerpoint/2010/main" val="53520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/>
              <p:nvPr/>
            </p:nvSpPr>
            <p:spPr>
              <a:xfrm>
                <a:off x="328613" y="235078"/>
                <a:ext cx="5356859" cy="307962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b="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 1: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</a:t>
                </a:r>
                <a:r>
                  <a:rPr lang="en-US" sz="2400" b="0" dirty="0"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𝑜𝑟𝑡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𝑝𝑖𝑣𝑜𝑡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235078"/>
                <a:ext cx="5356859" cy="307962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6696BE9-0FB6-33FB-1303-F3530DE504CB}"/>
              </a:ext>
            </a:extLst>
          </p:cNvPr>
          <p:cNvSpPr/>
          <p:nvPr/>
        </p:nvSpPr>
        <p:spPr>
          <a:xfrm>
            <a:off x="328613" y="3658722"/>
            <a:ext cx="11536816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best input for this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D1FDBC5-DFF8-5071-608D-D344E84D6A78}"/>
                  </a:ext>
                </a:extLst>
              </p:cNvPr>
              <p:cNvSpPr/>
              <p:nvPr/>
            </p:nvSpPr>
            <p:spPr>
              <a:xfrm>
                <a:off x="328613" y="4557331"/>
                <a:ext cx="11536816" cy="177815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If the pivot always magically lands in the middle,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𝑄𝑢𝑖𝑐𝑘𝑆𝑜𝑟𝑡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behaves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𝑀𝑒𝑟𝑔𝑒𝑆𝑜𝑟𝑡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D1FDBC5-DFF8-5071-608D-D344E84D6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4557331"/>
                <a:ext cx="11536816" cy="1778155"/>
              </a:xfrm>
              <a:prstGeom prst="roundRect">
                <a:avLst/>
              </a:prstGeom>
              <a:blipFill>
                <a:blip r:embed="rId3"/>
                <a:stretch>
                  <a:fillRect l="-110" r="-65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/>
              <p:nvPr/>
            </p:nvSpPr>
            <p:spPr>
              <a:xfrm>
                <a:off x="328613" y="235078"/>
                <a:ext cx="5356859" cy="307962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b="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 1: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</a:t>
                </a:r>
                <a:r>
                  <a:rPr lang="en-US" sz="2400" b="0" dirty="0"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𝑜𝑟𝑡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𝑝𝑖𝑣𝑜𝑡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235078"/>
                <a:ext cx="5356859" cy="307962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D1FDBC5-DFF8-5071-608D-D344E84D6A78}"/>
                  </a:ext>
                </a:extLst>
              </p:cNvPr>
              <p:cNvSpPr/>
              <p:nvPr/>
            </p:nvSpPr>
            <p:spPr>
              <a:xfrm>
                <a:off x="328613" y="3543301"/>
                <a:ext cx="11536816" cy="177815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Best Case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Worst Case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Average Case: 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D1FDBC5-DFF8-5071-608D-D344E84D6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3543301"/>
                <a:ext cx="11536816" cy="1778155"/>
              </a:xfrm>
              <a:prstGeom prst="roundRect">
                <a:avLst/>
              </a:prstGeom>
              <a:blipFill>
                <a:blip r:embed="rId3"/>
                <a:stretch>
                  <a:fillRect l="-1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C73DE0-C87C-D8C5-9B90-B3975A04C720}"/>
                  </a:ext>
                </a:extLst>
              </p:cNvPr>
              <p:cNvSpPr txBox="1"/>
              <p:nvPr/>
            </p:nvSpPr>
            <p:spPr>
              <a:xfrm>
                <a:off x="3007042" y="4604658"/>
                <a:ext cx="1827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C73DE0-C87C-D8C5-9B90-B3975A04C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42" y="4604658"/>
                <a:ext cx="1827423" cy="523220"/>
              </a:xfrm>
              <a:prstGeom prst="rect">
                <a:avLst/>
              </a:prstGeom>
              <a:blipFill>
                <a:blip r:embed="rId4"/>
                <a:stretch>
                  <a:fillRect r="-137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DA1B9F1-CA3A-5DAE-01BF-26077F0AC0DC}"/>
                  </a:ext>
                </a:extLst>
              </p:cNvPr>
              <p:cNvSpPr/>
              <p:nvPr/>
            </p:nvSpPr>
            <p:spPr>
              <a:xfrm>
                <a:off x="327592" y="4054929"/>
                <a:ext cx="11536816" cy="177815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This version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𝑄𝑢𝑖𝑐𝑘𝑆𝑜𝑟𝑡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is not efficient.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This is because we are creating new arrays (which takes more than constant time).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Can we design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algorithm that does not create any new array?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DA1B9F1-CA3A-5DAE-01BF-26077F0AC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92" y="4054929"/>
                <a:ext cx="11536816" cy="1778155"/>
              </a:xfrm>
              <a:prstGeom prst="roundRect">
                <a:avLst/>
              </a:prstGeom>
              <a:blipFill>
                <a:blip r:embed="rId2"/>
                <a:stretch>
                  <a:fillRect l="-110" t="-3521" b="-985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6F5B24-B2AE-886F-5AD1-3C6CE3AA1DF7}"/>
              </a:ext>
            </a:extLst>
          </p:cNvPr>
          <p:cNvSpPr/>
          <p:nvPr/>
        </p:nvSpPr>
        <p:spPr>
          <a:xfrm>
            <a:off x="327592" y="5952830"/>
            <a:ext cx="11536816" cy="75277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Such an algorithm is called </a:t>
            </a:r>
            <a:r>
              <a:rPr lang="en-US" sz="2800" dirty="0">
                <a:solidFill>
                  <a:srgbClr val="7030A0"/>
                </a:solidFill>
                <a:cs typeface="Magneto" panose="020F0502020204030204" pitchFamily="34" charset="0"/>
              </a:rPr>
              <a:t>in-place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B5A4032-8DE4-1A99-B007-9805F8D120C1}"/>
                  </a:ext>
                </a:extLst>
              </p:cNvPr>
              <p:cNvSpPr/>
              <p:nvPr/>
            </p:nvSpPr>
            <p:spPr>
              <a:xfrm>
                <a:off x="327592" y="152398"/>
                <a:ext cx="4601345" cy="370555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pivot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return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B5A4032-8DE4-1A99-B007-9805F8D12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92" y="152398"/>
                <a:ext cx="4601345" cy="37055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2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B5A4032-8DE4-1A99-B007-9805F8D120C1}"/>
                  </a:ext>
                </a:extLst>
              </p:cNvPr>
              <p:cNvSpPr/>
              <p:nvPr/>
            </p:nvSpPr>
            <p:spPr>
              <a:xfrm>
                <a:off x="327592" y="152398"/>
                <a:ext cx="4601345" cy="370555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pivot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return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B5A4032-8DE4-1A99-B007-9805F8D12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92" y="152398"/>
                <a:ext cx="4601345" cy="370555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70EF70-04CF-99A2-B52B-0351274365E0}"/>
              </a:ext>
            </a:extLst>
          </p:cNvPr>
          <p:cNvSpPr/>
          <p:nvPr/>
        </p:nvSpPr>
        <p:spPr>
          <a:xfrm>
            <a:off x="327592" y="4192122"/>
            <a:ext cx="11536816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Can you rewrite this algorithm to make it in-place?</a:t>
            </a:r>
          </a:p>
        </p:txBody>
      </p:sp>
    </p:spTree>
    <p:extLst>
      <p:ext uri="{BB962C8B-B14F-4D97-AF65-F5344CB8AC3E}">
        <p14:creationId xmlns:p14="http://schemas.microsoft.com/office/powerpoint/2010/main" val="19975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59907-B0C0-4555-3DE5-90CA4A2870BE}"/>
              </a:ext>
            </a:extLst>
          </p:cNvPr>
          <p:cNvSpPr/>
          <p:nvPr/>
        </p:nvSpPr>
        <p:spPr>
          <a:xfrm>
            <a:off x="1094244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9FDA4-0D40-92CB-F472-70F5768E0329}"/>
              </a:ext>
            </a:extLst>
          </p:cNvPr>
          <p:cNvSpPr/>
          <p:nvPr/>
        </p:nvSpPr>
        <p:spPr>
          <a:xfrm>
            <a:off x="323253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98277-27E8-3557-2C0C-CE821DC650DF}"/>
              </a:ext>
            </a:extLst>
          </p:cNvPr>
          <p:cNvSpPr/>
          <p:nvPr/>
        </p:nvSpPr>
        <p:spPr>
          <a:xfrm>
            <a:off x="1835647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3305B-4936-5521-D4E8-3A8772C5B9B3}"/>
              </a:ext>
            </a:extLst>
          </p:cNvPr>
          <p:cNvSpPr/>
          <p:nvPr/>
        </p:nvSpPr>
        <p:spPr>
          <a:xfrm>
            <a:off x="2537730" y="830405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83913-23C5-6AAF-13C2-8D0898D7779E}"/>
              </a:ext>
            </a:extLst>
          </p:cNvPr>
          <p:cNvSpPr/>
          <p:nvPr/>
        </p:nvSpPr>
        <p:spPr>
          <a:xfrm>
            <a:off x="3345194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44F76-FF06-63F2-4C9A-4AA92A814687}"/>
              </a:ext>
            </a:extLst>
          </p:cNvPr>
          <p:cNvSpPr/>
          <p:nvPr/>
        </p:nvSpPr>
        <p:spPr>
          <a:xfrm>
            <a:off x="5622885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E9A59-1A14-B937-9CE2-C292F830ADF8}"/>
              </a:ext>
            </a:extLst>
          </p:cNvPr>
          <p:cNvSpPr/>
          <p:nvPr/>
        </p:nvSpPr>
        <p:spPr>
          <a:xfrm>
            <a:off x="4086597" y="830405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E12BE-1390-1782-874E-72C6E3A43DA1}"/>
              </a:ext>
            </a:extLst>
          </p:cNvPr>
          <p:cNvSpPr/>
          <p:nvPr/>
        </p:nvSpPr>
        <p:spPr>
          <a:xfrm>
            <a:off x="4854741" y="830405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EF404F-3CBA-AE14-BDBD-E85C47CE71AD}"/>
                  </a:ext>
                </a:extLst>
              </p:cNvPr>
              <p:cNvSpPr txBox="1"/>
              <p:nvPr/>
            </p:nvSpPr>
            <p:spPr>
              <a:xfrm>
                <a:off x="825337" y="1617506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EF404F-3CBA-AE14-BDBD-E85C47CE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37" y="1617506"/>
                <a:ext cx="93121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0866E-4ECB-7BFD-C65E-1D302E3F7957}"/>
                  </a:ext>
                </a:extLst>
              </p:cNvPr>
              <p:cNvSpPr txBox="1"/>
              <p:nvPr/>
            </p:nvSpPr>
            <p:spPr>
              <a:xfrm>
                <a:off x="228137" y="2419705"/>
                <a:ext cx="1067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𝑐𝑜𝑢𝑛𝑡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40866E-4ECB-7BFD-C65E-1D302E3F7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7" y="2419705"/>
                <a:ext cx="10671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8BA499-5895-7EDA-AB5B-64BD6E5156E9}"/>
                  </a:ext>
                </a:extLst>
              </p:cNvPr>
              <p:cNvSpPr txBox="1"/>
              <p:nvPr/>
            </p:nvSpPr>
            <p:spPr>
              <a:xfrm>
                <a:off x="1234512" y="241970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8BA499-5895-7EDA-AB5B-64BD6E51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12" y="2419705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925E84-60F0-6D7C-41D9-BD171523DE4D}"/>
                  </a:ext>
                </a:extLst>
              </p:cNvPr>
              <p:cNvSpPr txBox="1"/>
              <p:nvPr/>
            </p:nvSpPr>
            <p:spPr>
              <a:xfrm>
                <a:off x="1234484" y="241970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925E84-60F0-6D7C-41D9-BD171523D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84" y="2419705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9C51A8-0DC3-628C-D49C-8C9546BBB38F}"/>
                  </a:ext>
                </a:extLst>
              </p:cNvPr>
              <p:cNvSpPr txBox="1"/>
              <p:nvPr/>
            </p:nvSpPr>
            <p:spPr>
              <a:xfrm>
                <a:off x="1566740" y="161750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9C51A8-0DC3-628C-D49C-8C9546BB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40" y="1617505"/>
                <a:ext cx="9312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BB98AB-24F5-C844-8E75-BBAB35D8E21C}"/>
                  </a:ext>
                </a:extLst>
              </p:cNvPr>
              <p:cNvSpPr txBox="1"/>
              <p:nvPr/>
            </p:nvSpPr>
            <p:spPr>
              <a:xfrm>
                <a:off x="1234484" y="24197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BB98AB-24F5-C844-8E75-BBAB35D8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84" y="2419703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DC8A7B-6F27-A60F-B6EA-363108646211}"/>
                  </a:ext>
                </a:extLst>
              </p:cNvPr>
              <p:cNvSpPr txBox="1"/>
              <p:nvPr/>
            </p:nvSpPr>
            <p:spPr>
              <a:xfrm>
                <a:off x="6151002" y="1515523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DC8A7B-6F27-A60F-B6EA-36310864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02" y="1515523"/>
                <a:ext cx="9312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3E3459-F133-CF6D-3381-EEC02B28F27D}"/>
                  </a:ext>
                </a:extLst>
              </p:cNvPr>
              <p:cNvSpPr txBox="1"/>
              <p:nvPr/>
            </p:nvSpPr>
            <p:spPr>
              <a:xfrm>
                <a:off x="1221531" y="24197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3E3459-F133-CF6D-3381-EEC02B28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31" y="2419703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8FC0C75-5438-5A6B-AC99-65F563BD7749}"/>
                  </a:ext>
                </a:extLst>
              </p:cNvPr>
              <p:cNvSpPr/>
              <p:nvPr/>
            </p:nvSpPr>
            <p:spPr>
              <a:xfrm>
                <a:off x="7237814" y="566927"/>
                <a:ext cx="4601345" cy="370555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for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in range(1,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𝑐𝑜𝑢𝑛𝑡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8FC0C75-5438-5A6B-AC99-65F563BD7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14" y="566927"/>
                <a:ext cx="4601345" cy="370555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233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2.22222E-6 L 0.07135 0.04005 C 0.08529 0.04908 0.10586 0.05394 0.12774 0.05394 C 0.1526 0.05394 0.17227 0.04908 0.1862 0.04005 L 0.25287 -2.22222E-6 " pathEditMode="relative" rAng="0" ptsTypes="AAAA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268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06576 0.04005 C -0.0793 0.04908 -0.09961 0.05394 -0.1211 0.05394 C -0.14545 0.05394 -0.16498 0.04908 -0.17852 0.04005 L -0.2431 -2.22222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1"/>
      <p:bldP spid="16" grpId="2"/>
      <p:bldP spid="17" grpId="1"/>
      <p:bldP spid="17" grpId="2"/>
      <p:bldP spid="18" grpId="1"/>
      <p:bldP spid="18" grpId="2"/>
      <p:bldP spid="20" grpId="2"/>
      <p:bldP spid="20" grpId="3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59907-B0C0-4555-3DE5-90CA4A2870BE}"/>
              </a:ext>
            </a:extLst>
          </p:cNvPr>
          <p:cNvSpPr/>
          <p:nvPr/>
        </p:nvSpPr>
        <p:spPr>
          <a:xfrm>
            <a:off x="1094244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9FDA4-0D40-92CB-F472-70F5768E0329}"/>
              </a:ext>
            </a:extLst>
          </p:cNvPr>
          <p:cNvSpPr/>
          <p:nvPr/>
        </p:nvSpPr>
        <p:spPr>
          <a:xfrm>
            <a:off x="3345194" y="8304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98277-27E8-3557-2C0C-CE821DC650DF}"/>
              </a:ext>
            </a:extLst>
          </p:cNvPr>
          <p:cNvSpPr/>
          <p:nvPr/>
        </p:nvSpPr>
        <p:spPr>
          <a:xfrm>
            <a:off x="1835647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3305B-4936-5521-D4E8-3A8772C5B9B3}"/>
              </a:ext>
            </a:extLst>
          </p:cNvPr>
          <p:cNvSpPr/>
          <p:nvPr/>
        </p:nvSpPr>
        <p:spPr>
          <a:xfrm>
            <a:off x="2577050" y="830405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83913-23C5-6AAF-13C2-8D0898D7779E}"/>
              </a:ext>
            </a:extLst>
          </p:cNvPr>
          <p:cNvSpPr/>
          <p:nvPr/>
        </p:nvSpPr>
        <p:spPr>
          <a:xfrm>
            <a:off x="417420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44F76-FF06-63F2-4C9A-4AA92A814687}"/>
              </a:ext>
            </a:extLst>
          </p:cNvPr>
          <p:cNvSpPr/>
          <p:nvPr/>
        </p:nvSpPr>
        <p:spPr>
          <a:xfrm>
            <a:off x="5622885" y="8304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E9A59-1A14-B937-9CE2-C292F830ADF8}"/>
              </a:ext>
            </a:extLst>
          </p:cNvPr>
          <p:cNvSpPr/>
          <p:nvPr/>
        </p:nvSpPr>
        <p:spPr>
          <a:xfrm>
            <a:off x="4086597" y="830405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E12BE-1390-1782-874E-72C6E3A43DA1}"/>
              </a:ext>
            </a:extLst>
          </p:cNvPr>
          <p:cNvSpPr/>
          <p:nvPr/>
        </p:nvSpPr>
        <p:spPr>
          <a:xfrm>
            <a:off x="4854741" y="830405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8FC0C75-5438-5A6B-AC99-65F563BD7749}"/>
                  </a:ext>
                </a:extLst>
              </p:cNvPr>
              <p:cNvSpPr/>
              <p:nvPr/>
            </p:nvSpPr>
            <p:spPr>
              <a:xfrm>
                <a:off x="7237814" y="566927"/>
                <a:ext cx="4601345" cy="513134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for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in range(1,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𝑐𝑜𝑢𝑛𝑡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8FC0C75-5438-5A6B-AC99-65F563BD7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14" y="566927"/>
                <a:ext cx="4601345" cy="51313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D04B07-3B61-45E7-A2FB-F356908CBA8D}"/>
                  </a:ext>
                </a:extLst>
              </p:cNvPr>
              <p:cNvSpPr txBox="1"/>
              <p:nvPr/>
            </p:nvSpPr>
            <p:spPr>
              <a:xfrm>
                <a:off x="148513" y="1550450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D04B07-3B61-45E7-A2FB-F356908C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3" y="1550450"/>
                <a:ext cx="93121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8A0DE9-E068-5D91-BC53-7EE22592EBE5}"/>
                  </a:ext>
                </a:extLst>
              </p:cNvPr>
              <p:cNvSpPr txBox="1"/>
              <p:nvPr/>
            </p:nvSpPr>
            <p:spPr>
              <a:xfrm>
                <a:off x="3831061" y="1550450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8A0DE9-E068-5D91-BC53-7EE22592E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61" y="1550450"/>
                <a:ext cx="939553" cy="461665"/>
              </a:xfrm>
              <a:prstGeom prst="rect">
                <a:avLst/>
              </a:prstGeom>
              <a:blipFill>
                <a:blip r:embed="rId4"/>
                <a:stretch>
                  <a:fillRect l="-133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3E4881-9363-23C7-BE7D-6D3BDE1567FD}"/>
                  </a:ext>
                </a:extLst>
              </p:cNvPr>
              <p:cNvSpPr txBox="1"/>
              <p:nvPr/>
            </p:nvSpPr>
            <p:spPr>
              <a:xfrm>
                <a:off x="861072" y="1550449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3E4881-9363-23C7-BE7D-6D3BDE156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72" y="1550449"/>
                <a:ext cx="9312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25CCBC-D269-D385-A072-2E6BB53BDD70}"/>
                  </a:ext>
                </a:extLst>
              </p:cNvPr>
              <p:cNvSpPr txBox="1"/>
              <p:nvPr/>
            </p:nvSpPr>
            <p:spPr>
              <a:xfrm>
                <a:off x="1635392" y="1550448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25CCBC-D269-D385-A072-2E6BB53BD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92" y="1550448"/>
                <a:ext cx="9312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C39851-B129-06F9-4AB2-C67B32505DC0}"/>
                  </a:ext>
                </a:extLst>
              </p:cNvPr>
              <p:cNvSpPr txBox="1"/>
              <p:nvPr/>
            </p:nvSpPr>
            <p:spPr>
              <a:xfrm>
                <a:off x="2413977" y="1550447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C39851-B129-06F9-4AB2-C67B32505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7" y="1550447"/>
                <a:ext cx="9312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845B3E-AAFD-560A-10E1-53606168447A}"/>
                  </a:ext>
                </a:extLst>
              </p:cNvPr>
              <p:cNvSpPr txBox="1"/>
              <p:nvPr/>
            </p:nvSpPr>
            <p:spPr>
              <a:xfrm>
                <a:off x="4594884" y="1550446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845B3E-AAFD-560A-10E1-53606168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84" y="1550446"/>
                <a:ext cx="939553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F6F227-3F49-1677-4011-45DCC02B4AC2}"/>
                  </a:ext>
                </a:extLst>
              </p:cNvPr>
              <p:cNvSpPr txBox="1"/>
              <p:nvPr/>
            </p:nvSpPr>
            <p:spPr>
              <a:xfrm>
                <a:off x="5369204" y="1550446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F6F227-3F49-1677-4011-45DCC02B4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4" y="1550446"/>
                <a:ext cx="939553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ECEF23-055B-9D14-3D37-73E7B9F5C3F0}"/>
                  </a:ext>
                </a:extLst>
              </p:cNvPr>
              <p:cNvSpPr txBox="1"/>
              <p:nvPr/>
            </p:nvSpPr>
            <p:spPr>
              <a:xfrm>
                <a:off x="3101824" y="1551103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ECEF23-055B-9D14-3D37-73E7B9F5C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824" y="1551103"/>
                <a:ext cx="93121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5252C34-728B-E07E-0BB2-2256B3F77AD8}"/>
              </a:ext>
            </a:extLst>
          </p:cNvPr>
          <p:cNvSpPr/>
          <p:nvPr/>
        </p:nvSpPr>
        <p:spPr>
          <a:xfrm>
            <a:off x="352841" y="4180971"/>
            <a:ext cx="6363140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Is this code correct?</a:t>
            </a:r>
          </a:p>
        </p:txBody>
      </p:sp>
    </p:spTree>
    <p:extLst>
      <p:ext uri="{BB962C8B-B14F-4D97-AF65-F5344CB8AC3E}">
        <p14:creationId xmlns:p14="http://schemas.microsoft.com/office/powerpoint/2010/main" val="428122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06745 0.04005 C -0.08138 0.04908 -0.10248 0.05394 -0.12461 0.05394 C -0.14974 0.05394 -0.16993 0.04908 -0.18386 0.04005 L -0.25105 -2.22222E-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/>
      <p:bldP spid="3" grpId="1"/>
      <p:bldP spid="19" grpId="0"/>
      <p:bldP spid="19" grpId="1"/>
      <p:bldP spid="23" grpId="0"/>
      <p:bldP spid="23" grpId="1"/>
      <p:bldP spid="24" grpId="1"/>
      <p:bldP spid="24" grpId="2"/>
      <p:bldP spid="25" grpId="0"/>
      <p:bldP spid="25" grpId="1"/>
      <p:bldP spid="27" grpId="1"/>
      <p:bldP spid="27" grpId="2"/>
      <p:bldP spid="28" grpId="1"/>
      <p:bldP spid="29" grpId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6882CBC-16C9-5C24-45FE-C20760C1EAAD}"/>
                  </a:ext>
                </a:extLst>
              </p:cNvPr>
              <p:cNvSpPr/>
              <p:nvPr/>
            </p:nvSpPr>
            <p:spPr>
              <a:xfrm>
                <a:off x="324058" y="210088"/>
                <a:ext cx="5407669" cy="513134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for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in range(1,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𝑐𝑜𝑢𝑛𝑡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𝑐𝑜𝑢𝑛𝑡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Baguet Script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Baguet Script" panose="020F0502020204030204" pitchFamily="34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Baguet Script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Baguet Script" panose="020F0502020204030204" pitchFamily="34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Baguet Script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Baguet Script" panose="020F0502020204030204" pitchFamily="34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]</m:t>
                      </m:r>
                    </m:oMath>
                  </m:oMathPara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6882CBC-16C9-5C24-45FE-C20760C1E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58" y="210088"/>
                <a:ext cx="5407669" cy="51313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00D6AAC-517A-09A4-AACC-8718777C3112}"/>
                  </a:ext>
                </a:extLst>
              </p:cNvPr>
              <p:cNvSpPr/>
              <p:nvPr/>
            </p:nvSpPr>
            <p:spPr>
              <a:xfrm>
                <a:off x="5887844" y="210089"/>
                <a:ext cx="5976564" cy="219857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 nice in-place sorting algorithm.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This algorithm takes two for loop for partitioning the array.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Can we design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algorithm that traverses the array only once?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00D6AAC-517A-09A4-AACC-8718777C3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44" y="210089"/>
                <a:ext cx="5976564" cy="21985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048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09258-A51E-1B89-01A4-6C3ECEF14D23}"/>
              </a:ext>
            </a:extLst>
          </p:cNvPr>
          <p:cNvSpPr/>
          <p:nvPr/>
        </p:nvSpPr>
        <p:spPr>
          <a:xfrm>
            <a:off x="1105396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E43A4-3CA5-459A-4B06-44DFB6C1A3F3}"/>
              </a:ext>
            </a:extLst>
          </p:cNvPr>
          <p:cNvSpPr/>
          <p:nvPr/>
        </p:nvSpPr>
        <p:spPr>
          <a:xfrm>
            <a:off x="334405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CBD73-55F3-B563-88B1-9CC4D21B63C3}"/>
              </a:ext>
            </a:extLst>
          </p:cNvPr>
          <p:cNvSpPr/>
          <p:nvPr/>
        </p:nvSpPr>
        <p:spPr>
          <a:xfrm>
            <a:off x="1846799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AD3E0-9982-BEAE-93BC-9DCEE1128695}"/>
              </a:ext>
            </a:extLst>
          </p:cNvPr>
          <p:cNvSpPr/>
          <p:nvPr/>
        </p:nvSpPr>
        <p:spPr>
          <a:xfrm>
            <a:off x="2548882" y="85270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D4CFC-2D12-83E0-624E-B620548DC66F}"/>
              </a:ext>
            </a:extLst>
          </p:cNvPr>
          <p:cNvSpPr/>
          <p:nvPr/>
        </p:nvSpPr>
        <p:spPr>
          <a:xfrm>
            <a:off x="3356346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326E3-3555-2D7D-BD06-D67401190584}"/>
              </a:ext>
            </a:extLst>
          </p:cNvPr>
          <p:cNvSpPr/>
          <p:nvPr/>
        </p:nvSpPr>
        <p:spPr>
          <a:xfrm>
            <a:off x="5634037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0DE40-7A66-3051-8AE7-CF62BC66CE2A}"/>
              </a:ext>
            </a:extLst>
          </p:cNvPr>
          <p:cNvSpPr/>
          <p:nvPr/>
        </p:nvSpPr>
        <p:spPr>
          <a:xfrm>
            <a:off x="4097749" y="85270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884EF-C539-629F-63CD-33CDBD7CD340}"/>
              </a:ext>
            </a:extLst>
          </p:cNvPr>
          <p:cNvSpPr/>
          <p:nvPr/>
        </p:nvSpPr>
        <p:spPr>
          <a:xfrm>
            <a:off x="4865893" y="85270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0BE8D-4B2E-96DF-88B7-060F0ED11D50}"/>
                  </a:ext>
                </a:extLst>
              </p:cNvPr>
              <p:cNvSpPr txBox="1"/>
              <p:nvPr/>
            </p:nvSpPr>
            <p:spPr>
              <a:xfrm>
                <a:off x="836489" y="1584334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0BE8D-4B2E-96DF-88B7-060F0ED11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89" y="1584334"/>
                <a:ext cx="93121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3B7F26-8DFB-1DF3-9849-D82474CF4EF3}"/>
                  </a:ext>
                </a:extLst>
              </p:cNvPr>
              <p:cNvSpPr txBox="1"/>
              <p:nvPr/>
            </p:nvSpPr>
            <p:spPr>
              <a:xfrm>
                <a:off x="5338078" y="1572752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3B7F26-8DFB-1DF3-9849-D82474CF4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78" y="1572752"/>
                <a:ext cx="939553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B69E46-D420-5E1E-BADE-78AD503B2E8C}"/>
                  </a:ext>
                </a:extLst>
              </p:cNvPr>
              <p:cNvSpPr txBox="1"/>
              <p:nvPr/>
            </p:nvSpPr>
            <p:spPr>
              <a:xfrm>
                <a:off x="1577892" y="1584334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B69E46-D420-5E1E-BADE-78AD503B2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92" y="1584334"/>
                <a:ext cx="9312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DA70CF-076E-F256-CAEC-F6FA86F2FA3D}"/>
                  </a:ext>
                </a:extLst>
              </p:cNvPr>
              <p:cNvSpPr txBox="1"/>
              <p:nvPr/>
            </p:nvSpPr>
            <p:spPr>
              <a:xfrm>
                <a:off x="2293346" y="1584333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DA70CF-076E-F256-CAEC-F6FA86F2F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46" y="1584333"/>
                <a:ext cx="9312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80768B-0A98-3318-8039-C127555558E8}"/>
                  </a:ext>
                </a:extLst>
              </p:cNvPr>
              <p:cNvSpPr txBox="1"/>
              <p:nvPr/>
            </p:nvSpPr>
            <p:spPr>
              <a:xfrm>
                <a:off x="4622624" y="1584333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80768B-0A98-3318-8039-C12755555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24" y="1584333"/>
                <a:ext cx="939553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F99202-A6DD-349C-B276-72A8FE311FEB}"/>
                  </a:ext>
                </a:extLst>
              </p:cNvPr>
              <p:cNvSpPr txBox="1"/>
              <p:nvPr/>
            </p:nvSpPr>
            <p:spPr>
              <a:xfrm>
                <a:off x="3092790" y="1584333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F99202-A6DD-349C-B276-72A8FE311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90" y="1584333"/>
                <a:ext cx="9312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CA6F41-1723-C011-1800-0C7903E7ADDF}"/>
                  </a:ext>
                </a:extLst>
              </p:cNvPr>
              <p:cNvSpPr txBox="1"/>
              <p:nvPr/>
            </p:nvSpPr>
            <p:spPr>
              <a:xfrm>
                <a:off x="3892234" y="1572751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CA6F41-1723-C011-1800-0C7903E7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34" y="1572751"/>
                <a:ext cx="9312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A0A7D-2740-E9E2-463F-C9FA9C3EE7EB}"/>
                  </a:ext>
                </a:extLst>
              </p:cNvPr>
              <p:cNvSpPr txBox="1"/>
              <p:nvPr/>
            </p:nvSpPr>
            <p:spPr>
              <a:xfrm>
                <a:off x="3838045" y="2057579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A0A7D-2740-E9E2-463F-C9FA9C3E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45" y="2057579"/>
                <a:ext cx="939553" cy="461665"/>
              </a:xfrm>
              <a:prstGeom prst="rect">
                <a:avLst/>
              </a:prstGeom>
              <a:blipFill>
                <a:blip r:embed="rId9"/>
                <a:stretch>
                  <a:fillRect l="-13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E472160-D546-D2B9-8341-048ECAAD16EA}"/>
                  </a:ext>
                </a:extLst>
              </p:cNvPr>
              <p:cNvSpPr/>
              <p:nvPr/>
            </p:nvSpPr>
            <p:spPr>
              <a:xfrm>
                <a:off x="6206576" y="533474"/>
                <a:ext cx="5542079" cy="513134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               </a:t>
                </a:r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=0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b="0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E472160-D546-D2B9-8341-048ECAAD1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576" y="533474"/>
                <a:ext cx="5542079" cy="513134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C8D178-F2BF-CFF7-BE93-A0750A54C41D}"/>
                  </a:ext>
                </a:extLst>
              </p:cNvPr>
              <p:cNvSpPr txBox="1"/>
              <p:nvPr/>
            </p:nvSpPr>
            <p:spPr>
              <a:xfrm>
                <a:off x="7630376" y="3737937"/>
                <a:ext cx="983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 =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C8D178-F2BF-CFF7-BE93-A0750A54C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76" y="3737937"/>
                <a:ext cx="983026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E31311-4D2C-A340-5799-64FD897EBB8C}"/>
                  </a:ext>
                </a:extLst>
              </p:cNvPr>
              <p:cNvSpPr txBox="1"/>
              <p:nvPr/>
            </p:nvSpPr>
            <p:spPr>
              <a:xfrm>
                <a:off x="7405956" y="2381400"/>
                <a:ext cx="931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 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E31311-4D2C-A340-5799-64FD897E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956" y="2381400"/>
                <a:ext cx="93173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6706 0.04005 C 0.08099 0.04908 0.10196 0.05394 0.12396 0.05394 C 0.14896 0.05394 0.16901 0.04908 0.18294 0.04005 L 0.25 -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2.96296E-6 L -0.06967 0.04005 C -0.08373 0.04908 -0.10495 0.05394 -0.12709 0.05394 C -0.15235 0.05394 -0.17266 0.04908 -0.18672 0.04005 L -0.2543 -2.96296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/>
      <p:bldP spid="13" grpId="1"/>
      <p:bldP spid="14" grpId="0"/>
      <p:bldP spid="14" grpId="1"/>
      <p:bldP spid="15" grpId="1"/>
      <p:bldP spid="15" grpId="2"/>
      <p:bldP spid="16" grpId="0"/>
      <p:bldP spid="16" grpId="1"/>
      <p:bldP spid="17" grpId="1"/>
      <p:bldP spid="17" grpId="2"/>
      <p:bldP spid="18" grpId="0"/>
      <p:bldP spid="20" grpId="0"/>
      <p:bldP spid="22" grpId="0" animBg="1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09258-A51E-1B89-01A4-6C3ECEF14D23}"/>
              </a:ext>
            </a:extLst>
          </p:cNvPr>
          <p:cNvSpPr/>
          <p:nvPr/>
        </p:nvSpPr>
        <p:spPr>
          <a:xfrm>
            <a:off x="1105396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E43A4-3CA5-459A-4B06-44DFB6C1A3F3}"/>
              </a:ext>
            </a:extLst>
          </p:cNvPr>
          <p:cNvSpPr/>
          <p:nvPr/>
        </p:nvSpPr>
        <p:spPr>
          <a:xfrm>
            <a:off x="334405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CBD73-55F3-B563-88B1-9CC4D21B63C3}"/>
              </a:ext>
            </a:extLst>
          </p:cNvPr>
          <p:cNvSpPr/>
          <p:nvPr/>
        </p:nvSpPr>
        <p:spPr>
          <a:xfrm>
            <a:off x="1846799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AD3E0-9982-BEAE-93BC-9DCEE1128695}"/>
              </a:ext>
            </a:extLst>
          </p:cNvPr>
          <p:cNvSpPr/>
          <p:nvPr/>
        </p:nvSpPr>
        <p:spPr>
          <a:xfrm>
            <a:off x="5601121" y="85270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D4CFC-2D12-83E0-624E-B620548DC66F}"/>
              </a:ext>
            </a:extLst>
          </p:cNvPr>
          <p:cNvSpPr/>
          <p:nvPr/>
        </p:nvSpPr>
        <p:spPr>
          <a:xfrm>
            <a:off x="3356346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326E3-3555-2D7D-BD06-D67401190584}"/>
              </a:ext>
            </a:extLst>
          </p:cNvPr>
          <p:cNvSpPr/>
          <p:nvPr/>
        </p:nvSpPr>
        <p:spPr>
          <a:xfrm>
            <a:off x="2614943" y="852707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0DE40-7A66-3051-8AE7-CF62BC66CE2A}"/>
              </a:ext>
            </a:extLst>
          </p:cNvPr>
          <p:cNvSpPr/>
          <p:nvPr/>
        </p:nvSpPr>
        <p:spPr>
          <a:xfrm>
            <a:off x="4097749" y="85270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884EF-C539-629F-63CD-33CDBD7CD340}"/>
              </a:ext>
            </a:extLst>
          </p:cNvPr>
          <p:cNvSpPr/>
          <p:nvPr/>
        </p:nvSpPr>
        <p:spPr>
          <a:xfrm>
            <a:off x="4865893" y="852707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CA6F41-1723-C011-1800-0C7903E7ADDF}"/>
                  </a:ext>
                </a:extLst>
              </p:cNvPr>
              <p:cNvSpPr txBox="1"/>
              <p:nvPr/>
            </p:nvSpPr>
            <p:spPr>
              <a:xfrm>
                <a:off x="3892234" y="1572751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CA6F41-1723-C011-1800-0C7903E7A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34" y="1572751"/>
                <a:ext cx="93121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A0A7D-2740-E9E2-463F-C9FA9C3EE7EB}"/>
                  </a:ext>
                </a:extLst>
              </p:cNvPr>
              <p:cNvSpPr txBox="1"/>
              <p:nvPr/>
            </p:nvSpPr>
            <p:spPr>
              <a:xfrm>
                <a:off x="3838045" y="2057579"/>
                <a:ext cx="93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A0A7D-2740-E9E2-463F-C9FA9C3E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45" y="2057579"/>
                <a:ext cx="939553" cy="461665"/>
              </a:xfrm>
              <a:prstGeom prst="rect">
                <a:avLst/>
              </a:prstGeom>
              <a:blipFill>
                <a:blip r:embed="rId3"/>
                <a:stretch>
                  <a:fillRect l="-13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E472160-D546-D2B9-8341-048ECAAD16EA}"/>
                  </a:ext>
                </a:extLst>
              </p:cNvPr>
              <p:cNvSpPr/>
              <p:nvPr/>
            </p:nvSpPr>
            <p:spPr>
              <a:xfrm>
                <a:off x="6095999" y="533474"/>
                <a:ext cx="5761595" cy="513134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0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=0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   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0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E472160-D546-D2B9-8341-048ECAAD1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33474"/>
                <a:ext cx="5761595" cy="51313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D326F3-6A87-49CB-7297-5597E984240E}"/>
              </a:ext>
            </a:extLst>
          </p:cNvPr>
          <p:cNvSpPr/>
          <p:nvPr/>
        </p:nvSpPr>
        <p:spPr>
          <a:xfrm>
            <a:off x="298368" y="3852506"/>
            <a:ext cx="4777598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Is this code correct?</a:t>
            </a:r>
          </a:p>
        </p:txBody>
      </p:sp>
    </p:spTree>
    <p:extLst>
      <p:ext uri="{BB962C8B-B14F-4D97-AF65-F5344CB8AC3E}">
        <p14:creationId xmlns:p14="http://schemas.microsoft.com/office/powerpoint/2010/main" val="26060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-0.06445 0.04005 C -0.07825 0.04908 -0.09896 0.05394 -0.12083 0.05394 C -0.14557 0.05394 -0.16536 0.04908 -0.17916 0.04005 L -0.24557 -2.96296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196264-D9A3-511C-3D33-910C3828CBB3}"/>
              </a:ext>
            </a:extLst>
          </p:cNvPr>
          <p:cNvSpPr/>
          <p:nvPr/>
        </p:nvSpPr>
        <p:spPr>
          <a:xfrm>
            <a:off x="1146960" y="83885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DA49E-C332-AFA5-4894-0C6613283AA4}"/>
              </a:ext>
            </a:extLst>
          </p:cNvPr>
          <p:cNvSpPr/>
          <p:nvPr/>
        </p:nvSpPr>
        <p:spPr>
          <a:xfrm>
            <a:off x="375969" y="83885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0FB0B-3E5D-1138-76B5-D7FCA6DCCD70}"/>
              </a:ext>
            </a:extLst>
          </p:cNvPr>
          <p:cNvSpPr/>
          <p:nvPr/>
        </p:nvSpPr>
        <p:spPr>
          <a:xfrm>
            <a:off x="1888363" y="83885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CA59F-4655-0F48-004B-369A07A79F18}"/>
              </a:ext>
            </a:extLst>
          </p:cNvPr>
          <p:cNvSpPr/>
          <p:nvPr/>
        </p:nvSpPr>
        <p:spPr>
          <a:xfrm>
            <a:off x="2590446" y="838853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1D5D90-DC51-EDC2-693A-79E80D412400}"/>
              </a:ext>
            </a:extLst>
          </p:cNvPr>
          <p:cNvSpPr/>
          <p:nvPr/>
        </p:nvSpPr>
        <p:spPr>
          <a:xfrm>
            <a:off x="3397910" y="83885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91A7E6-E047-7B79-7698-BB3214529310}"/>
                  </a:ext>
                </a:extLst>
              </p:cNvPr>
              <p:cNvSpPr txBox="1"/>
              <p:nvPr/>
            </p:nvSpPr>
            <p:spPr>
              <a:xfrm>
                <a:off x="878053" y="1542771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91A7E6-E047-7B79-7698-BB3214529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53" y="1542771"/>
                <a:ext cx="93121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1BADE4-B3E4-D73E-69C6-DEC0C47E7A88}"/>
                  </a:ext>
                </a:extLst>
              </p:cNvPr>
              <p:cNvSpPr txBox="1"/>
              <p:nvPr/>
            </p:nvSpPr>
            <p:spPr>
              <a:xfrm>
                <a:off x="1663728" y="1538298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1BADE4-B3E4-D73E-69C6-DEC0C47E7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28" y="1538298"/>
                <a:ext cx="93121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E17C18-ABE9-A97E-6444-3A90142E4E98}"/>
                  </a:ext>
                </a:extLst>
              </p:cNvPr>
              <p:cNvSpPr txBox="1"/>
              <p:nvPr/>
            </p:nvSpPr>
            <p:spPr>
              <a:xfrm>
                <a:off x="2449403" y="153382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E17C18-ABE9-A97E-6444-3A90142E4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03" y="1533825"/>
                <a:ext cx="9312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B4433-C8A6-7B98-EC6C-74B8342D7033}"/>
                  </a:ext>
                </a:extLst>
              </p:cNvPr>
              <p:cNvSpPr txBox="1"/>
              <p:nvPr/>
            </p:nvSpPr>
            <p:spPr>
              <a:xfrm>
                <a:off x="3238624" y="153382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B4433-C8A6-7B98-EC6C-74B8342D7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624" y="1533825"/>
                <a:ext cx="9312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5705DD-5D2B-423F-CB49-0376DD34E231}"/>
                  </a:ext>
                </a:extLst>
              </p:cNvPr>
              <p:cNvSpPr txBox="1"/>
              <p:nvPr/>
            </p:nvSpPr>
            <p:spPr>
              <a:xfrm>
                <a:off x="4027845" y="153382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5705DD-5D2B-423F-CB49-0376DD34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45" y="1533825"/>
                <a:ext cx="9312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FE4A570-F722-8E8D-2F66-DAD66479F3B1}"/>
                  </a:ext>
                </a:extLst>
              </p:cNvPr>
              <p:cNvSpPr/>
              <p:nvPr/>
            </p:nvSpPr>
            <p:spPr>
              <a:xfrm>
                <a:off x="5140037" y="533473"/>
                <a:ext cx="6717558" cy="585347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0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=0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   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0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)−1],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 = 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[0],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FE4A570-F722-8E8D-2F66-DAD66479F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37" y="533473"/>
                <a:ext cx="6717558" cy="585347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AC74AC-247C-45F6-9DE4-868CCFA1212A}"/>
              </a:ext>
            </a:extLst>
          </p:cNvPr>
          <p:cNvSpPr/>
          <p:nvPr/>
        </p:nvSpPr>
        <p:spPr>
          <a:xfrm>
            <a:off x="327563" y="2960081"/>
            <a:ext cx="3908410" cy="93783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No swap happens</a:t>
            </a:r>
          </a:p>
        </p:txBody>
      </p:sp>
    </p:spTree>
    <p:extLst>
      <p:ext uri="{BB962C8B-B14F-4D97-AF65-F5344CB8AC3E}">
        <p14:creationId xmlns:p14="http://schemas.microsoft.com/office/powerpoint/2010/main" val="40422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1"/>
      <p:bldP spid="13" grpId="2"/>
      <p:bldP spid="14" grpId="0"/>
      <p:bldP spid="14" grpId="1"/>
      <p:bldP spid="16" grpId="0"/>
      <p:bldP spid="16" grpId="1"/>
      <p:bldP spid="17" grpId="0"/>
      <p:bldP spid="19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9A23D6-FA65-2AF1-C067-1C7A05C36A8A}"/>
              </a:ext>
            </a:extLst>
          </p:cNvPr>
          <p:cNvSpPr/>
          <p:nvPr/>
        </p:nvSpPr>
        <p:spPr>
          <a:xfrm>
            <a:off x="4666046" y="15229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AFDFF-4020-E791-A920-1CB947081779}"/>
              </a:ext>
            </a:extLst>
          </p:cNvPr>
          <p:cNvSpPr/>
          <p:nvPr/>
        </p:nvSpPr>
        <p:spPr>
          <a:xfrm>
            <a:off x="3930612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CD8D8-2382-36B8-4689-9CF02C338431}"/>
              </a:ext>
            </a:extLst>
          </p:cNvPr>
          <p:cNvSpPr/>
          <p:nvPr/>
        </p:nvSpPr>
        <p:spPr>
          <a:xfrm>
            <a:off x="5401480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5EE0E-AEA8-6243-F874-2E27789FD10C}"/>
              </a:ext>
            </a:extLst>
          </p:cNvPr>
          <p:cNvSpPr/>
          <p:nvPr/>
        </p:nvSpPr>
        <p:spPr>
          <a:xfrm>
            <a:off x="6161943" y="1522904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F2937-3506-B274-DE2F-08C440C26279}"/>
              </a:ext>
            </a:extLst>
          </p:cNvPr>
          <p:cNvSpPr/>
          <p:nvPr/>
        </p:nvSpPr>
        <p:spPr>
          <a:xfrm>
            <a:off x="6949147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1B83DC-BD82-63C2-55E2-03B8954A934E}"/>
              </a:ext>
            </a:extLst>
          </p:cNvPr>
          <p:cNvSpPr/>
          <p:nvPr/>
        </p:nvSpPr>
        <p:spPr>
          <a:xfrm>
            <a:off x="325005" y="5552390"/>
            <a:ext cx="11541990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Implement this algorithm in python.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4A9477-4763-BC7B-E1E1-24861925EB78}"/>
              </a:ext>
            </a:extLst>
          </p:cNvPr>
          <p:cNvSpPr/>
          <p:nvPr/>
        </p:nvSpPr>
        <p:spPr>
          <a:xfrm>
            <a:off x="303167" y="2663455"/>
            <a:ext cx="11541991" cy="104669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Take the number 9 and put it at its correct place in the sorted array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0D7602-4F71-3131-F4B2-60C9FC73E383}"/>
              </a:ext>
            </a:extLst>
          </p:cNvPr>
          <p:cNvSpPr/>
          <p:nvPr/>
        </p:nvSpPr>
        <p:spPr>
          <a:xfrm>
            <a:off x="303167" y="3927396"/>
            <a:ext cx="11563827" cy="140769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All the numbers less than 9 should be to the left of 9 and all the numbers greater than 9 should be at the right.</a:t>
            </a:r>
          </a:p>
        </p:txBody>
      </p:sp>
    </p:spTree>
    <p:extLst>
      <p:ext uri="{BB962C8B-B14F-4D97-AF65-F5344CB8AC3E}">
        <p14:creationId xmlns:p14="http://schemas.microsoft.com/office/powerpoint/2010/main" val="42357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9A7821-A187-AE56-EC30-2316DF2FBF0B}"/>
                  </a:ext>
                </a:extLst>
              </p:cNvPr>
              <p:cNvSpPr/>
              <p:nvPr/>
            </p:nvSpPr>
            <p:spPr>
              <a:xfrm>
                <a:off x="6734404" y="542133"/>
                <a:ext cx="5197844" cy="307962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b="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 1: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</a:t>
                </a:r>
                <a:r>
                  <a:rPr lang="en-US" sz="2400" b="0" dirty="0"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𝑜𝑟𝑡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𝑝𝑖𝑣𝑜𝑡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9A7821-A187-AE56-EC30-2316DF2F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04" y="542133"/>
                <a:ext cx="5197844" cy="307962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EB1D89D-3D72-106B-4602-11F500AC1376}"/>
                  </a:ext>
                </a:extLst>
              </p:cNvPr>
              <p:cNvSpPr/>
              <p:nvPr/>
            </p:nvSpPr>
            <p:spPr>
              <a:xfrm>
                <a:off x="6968836" y="3895397"/>
                <a:ext cx="4572000" cy="257467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Need to rewrite the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QuickSort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Let us assume that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𝑝𝑎𝑟𝑖𝑡𝑖𝑜𝑛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algorithm returns the index of the pivot.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EB1D89D-3D72-106B-4602-11F500AC1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6" y="3895397"/>
                <a:ext cx="4572000" cy="25746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8E6CBCD-4E3E-C46A-A782-8F0E4A7B412F}"/>
                  </a:ext>
                </a:extLst>
              </p:cNvPr>
              <p:cNvSpPr/>
              <p:nvPr/>
            </p:nvSpPr>
            <p:spPr>
              <a:xfrm>
                <a:off x="0" y="1"/>
                <a:ext cx="6717558" cy="685800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0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=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=0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=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   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0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)−1],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 = 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[0],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8E6CBCD-4E3E-C46A-A782-8F0E4A7B4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6717558" cy="685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5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9A7821-A187-AE56-EC30-2316DF2FBF0B}"/>
                  </a:ext>
                </a:extLst>
              </p:cNvPr>
              <p:cNvSpPr/>
              <p:nvPr/>
            </p:nvSpPr>
            <p:spPr>
              <a:xfrm>
                <a:off x="6734403" y="542133"/>
                <a:ext cx="5734687" cy="307962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A,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start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end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b="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&lt; =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index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𝑖𝑐𝑘𝑆𝑜𝑟𝑡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start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index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𝑖𝑛𝑑𝑒𝑥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+1, 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𝑒𝑛𝑑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9A7821-A187-AE56-EC30-2316DF2F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03" y="542133"/>
                <a:ext cx="5734687" cy="307962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EB1D89D-3D72-106B-4602-11F500AC1376}"/>
                  </a:ext>
                </a:extLst>
              </p:cNvPr>
              <p:cNvSpPr/>
              <p:nvPr/>
            </p:nvSpPr>
            <p:spPr>
              <a:xfrm>
                <a:off x="6968836" y="3895397"/>
                <a:ext cx="4572000" cy="257467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Let us assume that we want to sort the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from index start to index end.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We call the partition function which partitions the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𝑠𝑡𝑎𝑟𝑡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𝑒𝑛𝑑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EB1D89D-3D72-106B-4602-11F500AC1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6" y="3895397"/>
                <a:ext cx="4572000" cy="2574675"/>
              </a:xfrm>
              <a:prstGeom prst="roundRect">
                <a:avLst/>
              </a:prstGeom>
              <a:blipFill>
                <a:blip r:embed="rId3"/>
                <a:stretch>
                  <a:fillRect r="-2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DA0C039-E197-BDDC-B8D7-DE1592BA2EE8}"/>
                  </a:ext>
                </a:extLst>
              </p:cNvPr>
              <p:cNvSpPr/>
              <p:nvPr/>
            </p:nvSpPr>
            <p:spPr>
              <a:xfrm>
                <a:off x="0" y="1"/>
                <a:ext cx="6717558" cy="685800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0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=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=0 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000" b="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   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000" b="0" i="0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000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0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)−1],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 = 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[0],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:r>
                  <a:rPr lang="en-US" sz="20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0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endParaRPr lang="en-US" sz="20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DA0C039-E197-BDDC-B8D7-DE1592BA2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6717558" cy="685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9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8E6CBCD-4E3E-C46A-A782-8F0E4A7B412F}"/>
                  </a:ext>
                </a:extLst>
              </p:cNvPr>
              <p:cNvSpPr/>
              <p:nvPr/>
            </p:nvSpPr>
            <p:spPr>
              <a:xfrm>
                <a:off x="0" y="1"/>
                <a:ext cx="5860473" cy="619298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=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=0 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)−1],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 =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[0],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)−1]</m:t>
                    </m:r>
                  </m:oMath>
                </a14:m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8E6CBCD-4E3E-C46A-A782-8F0E4A7B4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5860473" cy="61929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87478FD-C2AB-A55D-43D9-09D3A0D8C696}"/>
                  </a:ext>
                </a:extLst>
              </p:cNvPr>
              <p:cNvSpPr/>
              <p:nvPr/>
            </p:nvSpPr>
            <p:spPr>
              <a:xfrm>
                <a:off x="6096000" y="1"/>
                <a:ext cx="5860473" cy="619298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, </a:t>
                </a:r>
                <a:r>
                  <a:rPr lang="en-US" dirty="0" err="1">
                    <a:latin typeface="Cambria Math" panose="02040503050406030204" pitchFamily="18" charset="0"/>
                    <a:cs typeface="Baguet Script" panose="020F0502020204030204" pitchFamily="34" charset="0"/>
                  </a:rPr>
                  <a:t>start,end</a:t>
                </a:r>
                <a:r>
                  <a:rPr lang="en-US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𝑠𝑡𝑎𝑟𝑡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 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b="0" i="1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b="0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cs typeface="Baguet Script" panose="020F050202020403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   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b="0" i="0" dirty="0">
                  <a:solidFill>
                    <a:srgbClr val="00B0F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    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𝑠𝑡𝑎𝑟𝑡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𝑠𝑡𝑎𝑟𝑡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dirty="0">
                    <a:cs typeface="Baguet Script" panose="020F050202020403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</m:t>
                    </m:r>
                  </m:oMath>
                </a14:m>
                <a:endParaRPr lang="en-US" dirty="0"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],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 = 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𝑠𝑡𝑎𝑟𝑡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],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𝑒𝑛𝑑</m:t>
                    </m:r>
                  </m:oMath>
                </a14:m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endParaRPr lang="en-US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87478FD-C2AB-A55D-43D9-09D3A0D8C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"/>
                <a:ext cx="5860473" cy="619298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7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522F0F9-39DC-3908-CD0E-B5D0E39D641C}"/>
                  </a:ext>
                </a:extLst>
              </p:cNvPr>
              <p:cNvSpPr/>
              <p:nvPr/>
            </p:nvSpPr>
            <p:spPr>
              <a:xfrm>
                <a:off x="304799" y="279360"/>
                <a:ext cx="11568545" cy="142474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𝑀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𝑒𝑟𝑔𝑒𝑆𝑜𝑟𝑡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 :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𝑄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𝑢𝑖𝑐𝑘𝑆𝑜𝑟𝑡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 :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522F0F9-39DC-3908-CD0E-B5D0E39D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79360"/>
                <a:ext cx="11568545" cy="14247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BF5EEF-E34A-9F3B-37EA-CD1F686960D3}"/>
              </a:ext>
            </a:extLst>
          </p:cNvPr>
          <p:cNvSpPr/>
          <p:nvPr/>
        </p:nvSpPr>
        <p:spPr>
          <a:xfrm>
            <a:off x="304799" y="1912871"/>
            <a:ext cx="11568544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Which one will you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912BE5C-8084-A5A2-7C59-E365AE6BF8AB}"/>
                  </a:ext>
                </a:extLst>
              </p:cNvPr>
              <p:cNvSpPr/>
              <p:nvPr/>
            </p:nvSpPr>
            <p:spPr>
              <a:xfrm>
                <a:off x="304798" y="2887178"/>
                <a:ext cx="11568545" cy="222668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𝑄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𝑢𝑖𝑐𝑘𝑆𝑜𝑟𝑡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is very quick in practice. This is because: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It is an in-place sorting algorithm, unlike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MergeSort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Its average case running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. So on most of the input its running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912BE5C-8084-A5A2-7C59-E365AE6BF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2887178"/>
                <a:ext cx="11568545" cy="22266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8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9A23D6-FA65-2AF1-C067-1C7A05C36A8A}"/>
              </a:ext>
            </a:extLst>
          </p:cNvPr>
          <p:cNvSpPr/>
          <p:nvPr/>
        </p:nvSpPr>
        <p:spPr>
          <a:xfrm>
            <a:off x="4666046" y="1522905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CD8D8-2382-36B8-4689-9CF02C338431}"/>
              </a:ext>
            </a:extLst>
          </p:cNvPr>
          <p:cNvSpPr/>
          <p:nvPr/>
        </p:nvSpPr>
        <p:spPr>
          <a:xfrm>
            <a:off x="5401480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5EE0E-AEA8-6243-F874-2E27789FD10C}"/>
              </a:ext>
            </a:extLst>
          </p:cNvPr>
          <p:cNvSpPr/>
          <p:nvPr/>
        </p:nvSpPr>
        <p:spPr>
          <a:xfrm>
            <a:off x="6161943" y="1522904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F2937-3506-B274-DE2F-08C440C26279}"/>
              </a:ext>
            </a:extLst>
          </p:cNvPr>
          <p:cNvSpPr/>
          <p:nvPr/>
        </p:nvSpPr>
        <p:spPr>
          <a:xfrm>
            <a:off x="6949147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2C09F3-2EED-5302-8D92-7D81A01C0CDC}"/>
                  </a:ext>
                </a:extLst>
              </p:cNvPr>
              <p:cNvSpPr txBox="1"/>
              <p:nvPr/>
            </p:nvSpPr>
            <p:spPr>
              <a:xfrm>
                <a:off x="2984938" y="1618593"/>
                <a:ext cx="420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2C09F3-2EED-5302-8D92-7D81A01C0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938" y="1618593"/>
                <a:ext cx="4201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2CA21B-43BE-914F-F4A1-664AB2299E2E}"/>
                  </a:ext>
                </a:extLst>
              </p:cNvPr>
              <p:cNvSpPr txBox="1"/>
              <p:nvPr/>
            </p:nvSpPr>
            <p:spPr>
              <a:xfrm>
                <a:off x="2984938" y="3689131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2CA21B-43BE-914F-F4A1-664AB229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938" y="3689131"/>
                <a:ext cx="48545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432D43-8B22-A1A7-BB8A-11657B7DE910}"/>
                  </a:ext>
                </a:extLst>
              </p:cNvPr>
              <p:cNvSpPr txBox="1"/>
              <p:nvPr/>
            </p:nvSpPr>
            <p:spPr>
              <a:xfrm>
                <a:off x="2984938" y="4514193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432D43-8B22-A1A7-BB8A-11657B7D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938" y="4514193"/>
                <a:ext cx="4907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F0F03D-FBA4-A1E5-9926-241071495340}"/>
                  </a:ext>
                </a:extLst>
              </p:cNvPr>
              <p:cNvSpPr txBox="1"/>
              <p:nvPr/>
            </p:nvSpPr>
            <p:spPr>
              <a:xfrm>
                <a:off x="4397139" y="235773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F0F03D-FBA4-A1E5-9926-241071495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39" y="2357735"/>
                <a:ext cx="9312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11BC345-B13C-1960-D64A-FBB8E1512A16}"/>
              </a:ext>
            </a:extLst>
          </p:cNvPr>
          <p:cNvSpPr/>
          <p:nvPr/>
        </p:nvSpPr>
        <p:spPr>
          <a:xfrm>
            <a:off x="4666044" y="1522904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FC541-46BB-D5F6-8B2F-96E6E4978FBE}"/>
              </a:ext>
            </a:extLst>
          </p:cNvPr>
          <p:cNvSpPr/>
          <p:nvPr/>
        </p:nvSpPr>
        <p:spPr>
          <a:xfrm>
            <a:off x="5401479" y="1523389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5EFBE-8DCE-7F33-EC28-B87661841E70}"/>
              </a:ext>
            </a:extLst>
          </p:cNvPr>
          <p:cNvSpPr/>
          <p:nvPr/>
        </p:nvSpPr>
        <p:spPr>
          <a:xfrm>
            <a:off x="6161943" y="1522902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33088-8E64-2444-BE31-0863E2658EBA}"/>
              </a:ext>
            </a:extLst>
          </p:cNvPr>
          <p:cNvSpPr/>
          <p:nvPr/>
        </p:nvSpPr>
        <p:spPr>
          <a:xfrm>
            <a:off x="6955178" y="1522901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F8C133-3F28-E664-38A4-DF5D5C86CA8D}"/>
                  </a:ext>
                </a:extLst>
              </p:cNvPr>
              <p:cNvSpPr txBox="1"/>
              <p:nvPr/>
            </p:nvSpPr>
            <p:spPr>
              <a:xfrm>
                <a:off x="5164783" y="235773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F8C133-3F28-E664-38A4-DF5D5C86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83" y="2357735"/>
                <a:ext cx="9312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CF7BE-D5C8-60D4-EF28-08D65B60210F}"/>
                  </a:ext>
                </a:extLst>
              </p:cNvPr>
              <p:cNvSpPr txBox="1"/>
              <p:nvPr/>
            </p:nvSpPr>
            <p:spPr>
              <a:xfrm>
                <a:off x="5942420" y="2357734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CF7BE-D5C8-60D4-EF28-08D65B60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20" y="2357734"/>
                <a:ext cx="9312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353A1F-C553-6D44-A541-009DF53BF609}"/>
                  </a:ext>
                </a:extLst>
              </p:cNvPr>
              <p:cNvSpPr txBox="1"/>
              <p:nvPr/>
            </p:nvSpPr>
            <p:spPr>
              <a:xfrm>
                <a:off x="6720057" y="2357734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353A1F-C553-6D44-A541-009DF53BF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057" y="2357734"/>
                <a:ext cx="9312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8A40D3-8C47-2305-12F2-D019B261212B}"/>
                  </a:ext>
                </a:extLst>
              </p:cNvPr>
              <p:cNvSpPr txBox="1"/>
              <p:nvPr/>
            </p:nvSpPr>
            <p:spPr>
              <a:xfrm>
                <a:off x="7563856" y="2357733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8A40D3-8C47-2305-12F2-D019B2612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856" y="2357733"/>
                <a:ext cx="9312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1A8CC85-BFDF-0B7A-AF12-B302C35266DB}"/>
              </a:ext>
            </a:extLst>
          </p:cNvPr>
          <p:cNvSpPr/>
          <p:nvPr/>
        </p:nvSpPr>
        <p:spPr>
          <a:xfrm>
            <a:off x="3873578" y="152290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1F873-0D3A-7BAB-50A4-2882F6E5EFEF}"/>
                  </a:ext>
                </a:extLst>
              </p:cNvPr>
              <p:cNvSpPr txBox="1"/>
              <p:nvPr/>
            </p:nvSpPr>
            <p:spPr>
              <a:xfrm>
                <a:off x="3001688" y="5988570"/>
                <a:ext cx="39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1F873-0D3A-7BAB-50A4-2882F6E5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88" y="5988570"/>
                <a:ext cx="39607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75AFDFF-4020-E791-A920-1CB947081779}"/>
              </a:ext>
            </a:extLst>
          </p:cNvPr>
          <p:cNvSpPr/>
          <p:nvPr/>
        </p:nvSpPr>
        <p:spPr>
          <a:xfrm>
            <a:off x="3878327" y="152290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19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05039 0.318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0539 0.317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7422 0.4217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28 0.3192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0.31806 L -0.04623 0.6328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7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 0.31782 L -0.05403 0.6317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69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 0.31921 L -0.12735 0.6296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7162 0.6296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22 0.42176 L 0.03489 0.6305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1"/>
      <p:bldP spid="18" grpId="2"/>
      <p:bldP spid="19" grpId="1"/>
      <p:bldP spid="19" grpId="2"/>
      <p:bldP spid="20" grpId="0"/>
      <p:bldP spid="20" grpId="1"/>
      <p:bldP spid="21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CF37EDB-3405-4D8C-49C0-DA7F16698015}"/>
                  </a:ext>
                </a:extLst>
              </p:cNvPr>
              <p:cNvSpPr/>
              <p:nvPr/>
            </p:nvSpPr>
            <p:spPr>
              <a:xfrm>
                <a:off x="488815" y="349378"/>
                <a:ext cx="4601345" cy="453610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pivot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sz="240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sz="24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   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CF37EDB-3405-4D8C-49C0-DA7F16698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5" y="349378"/>
                <a:ext cx="4601345" cy="4536102"/>
              </a:xfrm>
              <a:prstGeom prst="roundRect">
                <a:avLst/>
              </a:prstGeom>
              <a:blipFill>
                <a:blip r:embed="rId2"/>
                <a:stretch>
                  <a:fillRect t="-557" b="-278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2410581-0B7D-B974-FB79-7D3F534AB6D3}"/>
              </a:ext>
            </a:extLst>
          </p:cNvPr>
          <p:cNvSpPr/>
          <p:nvPr/>
        </p:nvSpPr>
        <p:spPr>
          <a:xfrm>
            <a:off x="335255" y="5093377"/>
            <a:ext cx="11103903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running time of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BC90095-A7BD-6BF9-9A47-C6B2D26FC6B3}"/>
                  </a:ext>
                </a:extLst>
              </p:cNvPr>
              <p:cNvSpPr/>
              <p:nvPr/>
            </p:nvSpPr>
            <p:spPr>
              <a:xfrm>
                <a:off x="5525589" y="349378"/>
                <a:ext cx="6461050" cy="413118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Assume that this code block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time to execute.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The number of times this block runs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So, the running 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BC90095-A7BD-6BF9-9A47-C6B2D26FC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89" y="349378"/>
                <a:ext cx="6461050" cy="41311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E209FA3A-A900-0704-2917-91B39DACC4F8}"/>
              </a:ext>
            </a:extLst>
          </p:cNvPr>
          <p:cNvSpPr/>
          <p:nvPr/>
        </p:nvSpPr>
        <p:spPr>
          <a:xfrm>
            <a:off x="4598126" y="2514600"/>
            <a:ext cx="492034" cy="1835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uiExpand="1" build="allAtOnce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2410581-0B7D-B974-FB79-7D3F534AB6D3}"/>
              </a:ext>
            </a:extLst>
          </p:cNvPr>
          <p:cNvSpPr/>
          <p:nvPr/>
        </p:nvSpPr>
        <p:spPr>
          <a:xfrm>
            <a:off x="322193" y="456062"/>
            <a:ext cx="11103903" cy="13466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How would you use the partition function to sort the array?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0C8D99-3571-F005-D5FD-A1D54B3B72B7}"/>
              </a:ext>
            </a:extLst>
          </p:cNvPr>
          <p:cNvSpPr/>
          <p:nvPr/>
        </p:nvSpPr>
        <p:spPr>
          <a:xfrm>
            <a:off x="322193" y="1946366"/>
            <a:ext cx="11103903" cy="99277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1037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6B139-4444-2844-EC9D-614D67B582FD}"/>
              </a:ext>
            </a:extLst>
          </p:cNvPr>
          <p:cNvSpPr/>
          <p:nvPr/>
        </p:nvSpPr>
        <p:spPr>
          <a:xfrm>
            <a:off x="3249615" y="81952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06862-7FB0-86CC-5AE5-191AE2F2438C}"/>
              </a:ext>
            </a:extLst>
          </p:cNvPr>
          <p:cNvSpPr/>
          <p:nvPr/>
        </p:nvSpPr>
        <p:spPr>
          <a:xfrm>
            <a:off x="2508212" y="81952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6574A-7E71-33D7-94A1-38FFE69A3CC6}"/>
              </a:ext>
            </a:extLst>
          </p:cNvPr>
          <p:cNvSpPr/>
          <p:nvPr/>
        </p:nvSpPr>
        <p:spPr>
          <a:xfrm>
            <a:off x="3991018" y="81952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8BA61-9219-8B4F-3058-E176C404DBF0}"/>
              </a:ext>
            </a:extLst>
          </p:cNvPr>
          <p:cNvSpPr/>
          <p:nvPr/>
        </p:nvSpPr>
        <p:spPr>
          <a:xfrm>
            <a:off x="4732421" y="819520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866A3-36E4-4C37-2063-6CB010954EFE}"/>
              </a:ext>
            </a:extLst>
          </p:cNvPr>
          <p:cNvSpPr/>
          <p:nvPr/>
        </p:nvSpPr>
        <p:spPr>
          <a:xfrm>
            <a:off x="5500565" y="81952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E78F10-4FC5-F08D-E342-6AFA6AC6E835}"/>
              </a:ext>
            </a:extLst>
          </p:cNvPr>
          <p:cNvSpPr/>
          <p:nvPr/>
        </p:nvSpPr>
        <p:spPr>
          <a:xfrm>
            <a:off x="7778256" y="819520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CFE46-FD07-889F-1DD8-39F1A4C1BEC2}"/>
              </a:ext>
            </a:extLst>
          </p:cNvPr>
          <p:cNvSpPr/>
          <p:nvPr/>
        </p:nvSpPr>
        <p:spPr>
          <a:xfrm>
            <a:off x="6241968" y="819520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6EE84-1480-4C73-1016-E1C7F1C682B5}"/>
              </a:ext>
            </a:extLst>
          </p:cNvPr>
          <p:cNvSpPr/>
          <p:nvPr/>
        </p:nvSpPr>
        <p:spPr>
          <a:xfrm>
            <a:off x="7010112" y="819520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322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17851 0.21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0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7982 0.2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4623 0.209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0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737 0.2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23268 0.20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0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6432 0.208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0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6367 0.209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084 0.16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82 0.21158 L -0.17982 0.41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23 0.20973 L -0.24414 0.41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7 0.20625 L -0.37344 0.418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1 0.21158 L -0.17929 0.381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32 0.20811 L 0.22721 0.42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1060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67 0.20973 L 0.04583 0.4203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68 0.20811 L 0.28984 0.378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44 0.41875 L -0.49232 0.631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1064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4 0.41875 L -0.1875 0.628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82 0.41875 L -0.12305 0.5909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4 0.16829 L 0.22123 0.7400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858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29 0.38125 L -0.17747 0.734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63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5 0.59098 L -0.12214 0.7363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2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84 0.37801 L 0.28958 0.7340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8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62848 L -0.18789 0.7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1 0.42037 L 0.22435 0.7356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576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42037 L 0.04583 0.735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6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32 0.63172 L -0.49232 0.7356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9BF031D-5C95-A3E0-FDCF-A0EF70A7D636}"/>
                  </a:ext>
                </a:extLst>
              </p:cNvPr>
              <p:cNvSpPr/>
              <p:nvPr/>
            </p:nvSpPr>
            <p:spPr>
              <a:xfrm>
                <a:off x="488815" y="349378"/>
                <a:ext cx="4601345" cy="453610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pivot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[0]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=[]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while</a:t>
                </a:r>
                <a:r>
                  <a:rPr lang="en-US" sz="240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else</a:t>
                </a:r>
                <a:r>
                  <a:rPr lang="en-US" sz="2400" dirty="0"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𝑎𝑝𝑝𝑒𝑛𝑑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Baguet Script" panose="020F0502020204030204" pitchFamily="34" charset="0"/>
                  </a:rPr>
                  <a:t>    </a:t>
                </a: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return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9BF031D-5C95-A3E0-FDCF-A0EF70A7D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5" y="349378"/>
                <a:ext cx="4601345" cy="4536102"/>
              </a:xfrm>
              <a:prstGeom prst="roundRect">
                <a:avLst/>
              </a:prstGeom>
              <a:blipFill>
                <a:blip r:embed="rId2"/>
                <a:stretch>
                  <a:fillRect t="-279" b="-250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/>
              <p:nvPr/>
            </p:nvSpPr>
            <p:spPr>
              <a:xfrm>
                <a:off x="5557838" y="349378"/>
                <a:ext cx="5356859" cy="307962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b="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 1: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</a:t>
                </a:r>
                <a:r>
                  <a:rPr lang="en-US" sz="2400" b="0" dirty="0"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𝑜𝑟𝑡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𝑝𝑖𝑣𝑜𝑡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38" y="349378"/>
                <a:ext cx="5356859" cy="30796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4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/>
              <p:nvPr/>
            </p:nvSpPr>
            <p:spPr>
              <a:xfrm>
                <a:off x="328613" y="235078"/>
                <a:ext cx="5356859" cy="307962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def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(</a:t>
                </a: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cs typeface="Baguet Script" panose="020F0502020204030204" pitchFamily="34" charset="0"/>
                  </a:rPr>
                  <a:t>):</a:t>
                </a:r>
                <a:endParaRPr lang="en-US" sz="2400" b="0" dirty="0"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b="0" dirty="0">
                    <a:cs typeface="Baguet Script" panose="020F0502020204030204" pitchFamily="34" charset="0"/>
                  </a:rPr>
                  <a:t>       </a:t>
                </a:r>
                <a:r>
                  <a:rPr lang="en-US" sz="2400" b="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if</a:t>
                </a:r>
                <a:r>
                  <a:rPr lang="en-US" sz="2400" b="0" dirty="0">
                    <a:cs typeface="Baguet Script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𝑙𝑒𝑛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&lt; = 1:</m:t>
                    </m:r>
                  </m:oMath>
                </a14:m>
                <a:endParaRPr lang="en-US" sz="2400" b="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</m:oMath>
                </a14:m>
                <a:endParaRPr lang="en-US" sz="2400" dirty="0"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cs typeface="Baguet Script" panose="020F0502020204030204" pitchFamily="34" charset="0"/>
                  </a:rPr>
                  <a:t>      </a:t>
                </a:r>
                <a:r>
                  <a:rPr lang="en-US" sz="2400" b="0" dirty="0"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𝑝𝑖𝑣𝑜𝑡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𝑝𝑎𝑟𝑡𝑖𝑡𝑖𝑜𝑛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𝑜𝑟𝑡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𝑞𝑢𝑖𝑐𝑘𝑆𝑜𝑟𝑡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aguet Script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FF0000"/>
                    </a:solidFill>
                    <a:cs typeface="Baguet Script" panose="020F0502020204030204" pitchFamily="34" charset="0"/>
                  </a:rPr>
                  <a:t>return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𝑝𝑖𝑣𝑜𝑡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aguet Script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9335CC0-FEC9-CC7B-B29D-A048F5385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235078"/>
                <a:ext cx="5356859" cy="307962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6696BE9-0FB6-33FB-1303-F3530DE504CB}"/>
              </a:ext>
            </a:extLst>
          </p:cNvPr>
          <p:cNvSpPr/>
          <p:nvPr/>
        </p:nvSpPr>
        <p:spPr>
          <a:xfrm>
            <a:off x="328613" y="3658722"/>
            <a:ext cx="10932927" cy="76554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Chalkduster" panose="03050602040202020205" pitchFamily="66" charset="77"/>
              </a:rPr>
              <a:t>What is the worst input for this algorithm?</a:t>
            </a:r>
          </a:p>
        </p:txBody>
      </p:sp>
    </p:spTree>
    <p:extLst>
      <p:ext uri="{BB962C8B-B14F-4D97-AF65-F5344CB8AC3E}">
        <p14:creationId xmlns:p14="http://schemas.microsoft.com/office/powerpoint/2010/main" val="32984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6B139-4444-2844-EC9D-614D67B582FD}"/>
              </a:ext>
            </a:extLst>
          </p:cNvPr>
          <p:cNvSpPr/>
          <p:nvPr/>
        </p:nvSpPr>
        <p:spPr>
          <a:xfrm>
            <a:off x="1792290" y="80523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06862-7FB0-86CC-5AE5-191AE2F2438C}"/>
              </a:ext>
            </a:extLst>
          </p:cNvPr>
          <p:cNvSpPr/>
          <p:nvPr/>
        </p:nvSpPr>
        <p:spPr>
          <a:xfrm>
            <a:off x="1050887" y="80523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6574A-7E71-33D7-94A1-38FFE69A3CC6}"/>
              </a:ext>
            </a:extLst>
          </p:cNvPr>
          <p:cNvSpPr/>
          <p:nvPr/>
        </p:nvSpPr>
        <p:spPr>
          <a:xfrm>
            <a:off x="2533693" y="80523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8BA61-9219-8B4F-3058-E176C404DBF0}"/>
              </a:ext>
            </a:extLst>
          </p:cNvPr>
          <p:cNvSpPr/>
          <p:nvPr/>
        </p:nvSpPr>
        <p:spPr>
          <a:xfrm>
            <a:off x="3275096" y="805233"/>
            <a:ext cx="420146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866A3-36E4-4C37-2063-6CB010954EFE}"/>
              </a:ext>
            </a:extLst>
          </p:cNvPr>
          <p:cNvSpPr/>
          <p:nvPr/>
        </p:nvSpPr>
        <p:spPr>
          <a:xfrm>
            <a:off x="4043240" y="805233"/>
            <a:ext cx="393405" cy="446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E78F10-4FC5-F08D-E342-6AFA6AC6E835}"/>
                  </a:ext>
                </a:extLst>
              </p:cNvPr>
              <p:cNvSpPr/>
              <p:nvPr/>
            </p:nvSpPr>
            <p:spPr>
              <a:xfrm>
                <a:off x="8589481" y="805233"/>
                <a:ext cx="393405" cy="4465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E78F10-4FC5-F08D-E342-6AFA6AC6E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81" y="805233"/>
                <a:ext cx="393405" cy="446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CCFE46-FD07-889F-1DD8-39F1A4C1BEC2}"/>
                  </a:ext>
                </a:extLst>
              </p:cNvPr>
              <p:cNvSpPr/>
              <p:nvPr/>
            </p:nvSpPr>
            <p:spPr>
              <a:xfrm>
                <a:off x="6708484" y="805233"/>
                <a:ext cx="764855" cy="4465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CCFE46-FD07-889F-1DD8-39F1A4C1B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484" y="805233"/>
                <a:ext cx="764855" cy="446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06EE84-1480-4C73-1016-E1C7F1C682B5}"/>
                  </a:ext>
                </a:extLst>
              </p:cNvPr>
              <p:cNvSpPr/>
              <p:nvPr/>
            </p:nvSpPr>
            <p:spPr>
              <a:xfrm>
                <a:off x="7641290" y="805233"/>
                <a:ext cx="768144" cy="4465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06EE84-1480-4C73-1016-E1C7F1C68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90" y="805233"/>
                <a:ext cx="768144" cy="446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788FF0-BD56-7672-829E-6474E9F11AC0}"/>
                  </a:ext>
                </a:extLst>
              </p:cNvPr>
              <p:cNvSpPr txBox="1"/>
              <p:nvPr/>
            </p:nvSpPr>
            <p:spPr>
              <a:xfrm>
                <a:off x="4781353" y="882468"/>
                <a:ext cx="1927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….   ….   ….  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788FF0-BD56-7672-829E-6474E9F1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353" y="882468"/>
                <a:ext cx="192713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2041-2F27-6B96-BE5E-04A4CEBFB4A5}"/>
                  </a:ext>
                </a:extLst>
              </p:cNvPr>
              <p:cNvSpPr txBox="1"/>
              <p:nvPr/>
            </p:nvSpPr>
            <p:spPr>
              <a:xfrm>
                <a:off x="10179698" y="1539551"/>
                <a:ext cx="480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2041-2F27-6B96-BE5E-04A4CEBF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698" y="1539551"/>
                <a:ext cx="480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EED8E65-CCCD-FCAC-D0CD-6C9B9C1DB2B4}"/>
              </a:ext>
            </a:extLst>
          </p:cNvPr>
          <p:cNvSpPr txBox="1"/>
          <p:nvPr/>
        </p:nvSpPr>
        <p:spPr>
          <a:xfrm>
            <a:off x="10179698" y="8824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E2758-E3C8-7214-1C7A-3646FA304C07}"/>
                  </a:ext>
                </a:extLst>
              </p:cNvPr>
              <p:cNvSpPr txBox="1"/>
              <p:nvPr/>
            </p:nvSpPr>
            <p:spPr>
              <a:xfrm>
                <a:off x="9877884" y="2227011"/>
                <a:ext cx="10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E2758-E3C8-7214-1C7A-3646FA30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884" y="2227011"/>
                <a:ext cx="108401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ED4BF-9641-D1E5-1999-AC9AC387D7D5}"/>
                  </a:ext>
                </a:extLst>
              </p:cNvPr>
              <p:cNvSpPr txBox="1"/>
              <p:nvPr/>
            </p:nvSpPr>
            <p:spPr>
              <a:xfrm>
                <a:off x="9877883" y="2999343"/>
                <a:ext cx="10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ED4BF-9641-D1E5-1999-AC9AC387D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883" y="2999343"/>
                <a:ext cx="108401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754F3-8193-09C4-12EE-ABB342524054}"/>
                  </a:ext>
                </a:extLst>
              </p:cNvPr>
              <p:cNvSpPr txBox="1"/>
              <p:nvPr/>
            </p:nvSpPr>
            <p:spPr>
              <a:xfrm>
                <a:off x="9877883" y="3571554"/>
                <a:ext cx="10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754F3-8193-09C4-12EE-ABB342524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883" y="3571554"/>
                <a:ext cx="108401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0D14B59-0768-1742-DEC1-34BAAEE51291}"/>
              </a:ext>
            </a:extLst>
          </p:cNvPr>
          <p:cNvSpPr txBox="1"/>
          <p:nvPr/>
        </p:nvSpPr>
        <p:spPr>
          <a:xfrm>
            <a:off x="10262092" y="411848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A9CB-4517-CEAC-7F6F-3D30687053EB}"/>
              </a:ext>
            </a:extLst>
          </p:cNvPr>
          <p:cNvSpPr txBox="1"/>
          <p:nvPr/>
        </p:nvSpPr>
        <p:spPr>
          <a:xfrm>
            <a:off x="10262092" y="448781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91E8A-8591-089B-26E5-D333B5F245F3}"/>
              </a:ext>
            </a:extLst>
          </p:cNvPr>
          <p:cNvSpPr txBox="1"/>
          <p:nvPr/>
        </p:nvSpPr>
        <p:spPr>
          <a:xfrm>
            <a:off x="10262092" y="485715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6F2C0-CD17-3B6A-4BD5-B6171494A167}"/>
              </a:ext>
            </a:extLst>
          </p:cNvPr>
          <p:cNvSpPr txBox="1"/>
          <p:nvPr/>
        </p:nvSpPr>
        <p:spPr>
          <a:xfrm>
            <a:off x="10262092" y="5236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B8A8C1-32CD-BB66-41EC-3E5638F49993}"/>
              </a:ext>
            </a:extLst>
          </p:cNvPr>
          <p:cNvCxnSpPr/>
          <p:nvPr/>
        </p:nvCxnSpPr>
        <p:spPr>
          <a:xfrm>
            <a:off x="9593451" y="5606094"/>
            <a:ext cx="13684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3F0981-2942-C379-3A21-A47E354CB1DD}"/>
                  </a:ext>
                </a:extLst>
              </p:cNvPr>
              <p:cNvSpPr txBox="1"/>
              <p:nvPr/>
            </p:nvSpPr>
            <p:spPr>
              <a:xfrm>
                <a:off x="9966977" y="5606094"/>
                <a:ext cx="905825" cy="5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3F0981-2942-C379-3A21-A47E354CB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77" y="5606094"/>
                <a:ext cx="905825" cy="503471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00013 0.1044 " pathEditMode="relative" rAng="0" ptsTypes="AA" p14:bounceEnd="50000">
                                          <p:cBhvr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 L -0.00052 0.10856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0 L 0.00117 0.10718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 L 0.00039 0.10856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0 L -0.00052 0.1044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0 L -0.00039 0.10556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0 L -0.00078 0.10718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44444E-6 L 0.00026 0.10694 " pathEditMode="relative" rAng="0" ptsTypes="AA" p14:bounceEnd="50000">
                                          <p:cBhvr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4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856 L -0.0013 0.21065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10718 L 0.00117 0.21181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10856 L 0.00039 0.21458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10694 L 0.00026 0.21319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10556 L 0.00039 0.21528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8 0.10718 L -0.00117 0.2125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439 L -0.00078 0.2125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6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2118 L 0.00026 0.31551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458 L 0.00052 0.3155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21319 L 0.00105 0.32013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528 L 0.00182 0.32014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17 0.2125 L -0.00104 0.32014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8 0.2125 L -3.125E-6 0.31898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6" grpId="1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2" grpId="0"/>
          <p:bldP spid="2" grpId="1"/>
          <p:bldP spid="2" grpId="2"/>
          <p:bldP spid="3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00013 0.1044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0 L -0.00052 0.1085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0 L 0.00117 0.10718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 L 0.00039 0.10856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0 L -0.00052 0.1044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0 L -0.00039 0.1055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0 L -0.00078 0.10718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44444E-6 L 0.00026 0.10694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4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856 L -0.0013 0.21065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10718 L 0.00117 0.21181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10856 L 0.00039 0.21458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10694 L 0.00026 0.21319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10556 L 0.00039 0.21528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8 0.10718 L -0.00117 0.2125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0.10439 L -0.00078 0.2125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5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set>
                                          <p:cBhvr>
                                            <p:cTn id="6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0.2118 L 0.00026 0.31551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458 L 0.00052 0.3155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21319 L 0.00105 0.32013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0.21528 L 0.00182 0.32014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17 0.2125 L -0.00104 0.32014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8 0.2125 L -3.125E-6 0.31898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6" grpId="1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2" grpId="0"/>
          <p:bldP spid="2" grpId="1"/>
          <p:bldP spid="2" grpId="2"/>
          <p:bldP spid="3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2524</Words>
  <Application>Microsoft Macintosh PowerPoint</Application>
  <PresentationFormat>Widescreen</PresentationFormat>
  <Paragraphs>412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Baguet Script</vt:lpstr>
      <vt:lpstr>Calibri</vt:lpstr>
      <vt:lpstr>Calibri Light</vt:lpstr>
      <vt:lpstr>Cambria Math</vt:lpstr>
      <vt:lpstr>Chalkduster</vt:lpstr>
      <vt:lpstr>Magneto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Gupta</dc:creator>
  <cp:lastModifiedBy>Manoj Gupta</cp:lastModifiedBy>
  <cp:revision>339</cp:revision>
  <dcterms:created xsi:type="dcterms:W3CDTF">2023-12-29T07:26:00Z</dcterms:created>
  <dcterms:modified xsi:type="dcterms:W3CDTF">2024-01-29T05:52:30Z</dcterms:modified>
</cp:coreProperties>
</file>