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58" r:id="rId3"/>
    <p:sldId id="331" r:id="rId4"/>
    <p:sldId id="332" r:id="rId5"/>
    <p:sldId id="333" r:id="rId6"/>
    <p:sldId id="334" r:id="rId7"/>
    <p:sldId id="311" r:id="rId8"/>
    <p:sldId id="335" r:id="rId9"/>
    <p:sldId id="336" r:id="rId10"/>
    <p:sldId id="337" r:id="rId11"/>
    <p:sldId id="338" r:id="rId12"/>
    <p:sldId id="339" r:id="rId13"/>
    <p:sldId id="340" r:id="rId14"/>
    <p:sldId id="341" r:id="rId15"/>
    <p:sldId id="342" r:id="rId16"/>
    <p:sldId id="350" r:id="rId17"/>
    <p:sldId id="343" r:id="rId18"/>
    <p:sldId id="345" r:id="rId19"/>
    <p:sldId id="344" r:id="rId20"/>
    <p:sldId id="346" r:id="rId21"/>
    <p:sldId id="348" r:id="rId22"/>
    <p:sldId id="349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42"/>
    <p:restoredTop sz="94682"/>
  </p:normalViewPr>
  <p:slideViewPr>
    <p:cSldViewPr snapToGrid="0">
      <p:cViewPr varScale="1">
        <p:scale>
          <a:sx n="111" d="100"/>
          <a:sy n="111" d="100"/>
        </p:scale>
        <p:origin x="224" y="7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A3CD04-60A0-F443-8C0B-CF62BBD7214C}" type="datetimeFigureOut">
              <a:rPr lang="en-US" smtClean="0"/>
              <a:t>2/5/24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DD5321-85E8-BE47-AC41-AB29BE380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520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587D1-EAF1-A218-2C3C-1366B8374E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D6C6E3-EA59-DAB0-7B3C-1B064666F9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AD2181-4BD3-8FA7-41C5-B9BCA30BD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729F9-F62C-1B4A-B2D1-1E8085D2E027}" type="datetimeFigureOut">
              <a:rPr lang="en-US" smtClean="0"/>
              <a:t>2/5/24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796FE6-A272-FEC9-097E-EAF3363AE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409D44-C82E-A20F-EC27-9CC9565F1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14B2C-6D5C-E648-A6C0-B3B646901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560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3ADA5-F486-93C5-E547-0A5B96441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CFC036-9280-C05A-80AA-5BDCD36D8C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B2BE4C-6173-7682-45A6-09A12DF5A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729F9-F62C-1B4A-B2D1-1E8085D2E027}" type="datetimeFigureOut">
              <a:rPr lang="en-US" smtClean="0"/>
              <a:t>2/5/24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0ABCCE-F769-F06B-5815-C1F905ED2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0FB857-F9DF-8221-E3F0-257CD41E2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14B2C-6D5C-E648-A6C0-B3B646901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88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9DFBBE-6873-6756-A642-8612A25853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F7D689-E727-349E-D722-5663D738CB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B12FE5-06C0-98A3-38AA-06B79F208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729F9-F62C-1B4A-B2D1-1E8085D2E027}" type="datetimeFigureOut">
              <a:rPr lang="en-US" smtClean="0"/>
              <a:t>2/5/24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D4458F-4E0C-C57E-4C09-EC3D3E1EF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D5E258-14B1-F03E-D00D-6618A3777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14B2C-6D5C-E648-A6C0-B3B646901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556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D8473-83B7-92E7-36C4-48807CFB8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129F8F-3B78-5A7A-C6C2-F96A8EF7E4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107DBE-2925-52ED-C0DB-B8723BFF6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729F9-F62C-1B4A-B2D1-1E8085D2E027}" type="datetimeFigureOut">
              <a:rPr lang="en-US" smtClean="0"/>
              <a:t>2/5/24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59868-3D50-C226-A9E2-25C966210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1D8E67-BB4A-05A3-AA9A-B17CFA299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14B2C-6D5C-E648-A6C0-B3B646901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762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191EE-A6B3-4FA9-FCFA-09943348D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6E32A4-3631-9EE2-E8CD-14F4747979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7235D2-952B-5AB5-A904-9C9D4221B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729F9-F62C-1B4A-B2D1-1E8085D2E027}" type="datetimeFigureOut">
              <a:rPr lang="en-US" smtClean="0"/>
              <a:t>2/5/24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E55A5D-7F37-2622-E657-94DC6D304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7852D3-475F-EF85-DE3C-FF6750445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14B2C-6D5C-E648-A6C0-B3B646901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55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A1E70-8298-897F-AB24-EC7F2B039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525399-CC34-653E-B42D-B87703C01F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30D379-65F8-F749-5BB7-26D176C142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E5D4D9-14BD-7760-CFEE-5A425F4EC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729F9-F62C-1B4A-B2D1-1E8085D2E027}" type="datetimeFigureOut">
              <a:rPr lang="en-US" smtClean="0"/>
              <a:t>2/5/24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CCAD37-089B-7CBD-3582-372AC4B4B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D27E65-9C3A-FE9E-3404-3C144028E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14B2C-6D5C-E648-A6C0-B3B646901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687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42D71-4FE1-2957-A5CB-B5652DCAE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BF635C-9121-E73B-4AE7-F49F3EE86C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39C852-A301-A9A6-84E6-F29684D89A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8A73E48-5E65-1469-14FF-25D5F292C7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3F80D6-D1C5-30C4-A576-68C54400B8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B5F3B3-A72D-1938-2E01-9DAF6F168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729F9-F62C-1B4A-B2D1-1E8085D2E027}" type="datetimeFigureOut">
              <a:rPr lang="en-US" smtClean="0"/>
              <a:t>2/5/24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494AFFE-5D68-0B79-CD58-46748A546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841F4A-A2A4-042F-CE08-098468436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14B2C-6D5C-E648-A6C0-B3B646901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969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DC291-8909-B91D-5B80-7955DDB2B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93ABFC-FFEB-4490-27C9-0A9A58E8E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729F9-F62C-1B4A-B2D1-1E8085D2E027}" type="datetimeFigureOut">
              <a:rPr lang="en-US" smtClean="0"/>
              <a:t>2/5/24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094F99-CF78-D036-799A-E31E0BD66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E497EC-D33D-A442-3B42-AD91AA2D4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14B2C-6D5C-E648-A6C0-B3B646901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277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000701-F7F2-3851-E0D3-188EC501B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729F9-F62C-1B4A-B2D1-1E8085D2E027}" type="datetimeFigureOut">
              <a:rPr lang="en-US" smtClean="0"/>
              <a:t>2/5/24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D74704-DB77-C43E-483D-99830C946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41C386-1594-675F-7F0E-3A2287DAD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14B2C-6D5C-E648-A6C0-B3B646901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554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F4FB7-4841-DCB0-AD33-1C3CD99A9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42FD29-B600-F14B-9FD2-56AF3D7F65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E1C084-0A92-E3CD-0FEA-3CB78F34E0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68E8F2-3CC9-C658-E445-C35935F2F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729F9-F62C-1B4A-B2D1-1E8085D2E027}" type="datetimeFigureOut">
              <a:rPr lang="en-US" smtClean="0"/>
              <a:t>2/5/24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F53851-5054-B284-D07B-5F2AFD593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89D8A3-F02F-2907-DA4B-F6A575E91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14B2C-6D5C-E648-A6C0-B3B646901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243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0144D-3DDD-AEE6-1B6B-601A7625A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21A9161-28EC-18DD-B200-7B676A2EA0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684375-7AC5-D52D-F865-4FC98FBEAB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845AE7-4606-DC84-D394-4B3CC008B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729F9-F62C-1B4A-B2D1-1E8085D2E027}" type="datetimeFigureOut">
              <a:rPr lang="en-US" smtClean="0"/>
              <a:t>2/5/24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65C9DB-1EAD-FA48-C26F-3EA60C887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F6EDD7-452B-4625-0506-B36559317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14B2C-6D5C-E648-A6C0-B3B646901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032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5915131-FDD3-06F0-2A19-1B416BD11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2E450B-4180-C208-4941-97B71410E9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171CBF-91AC-8306-96A8-DF5FE74E44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D729F9-F62C-1B4A-B2D1-1E8085D2E027}" type="datetimeFigureOut">
              <a:rPr lang="en-US" smtClean="0"/>
              <a:t>2/5/24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E97D76-18F9-8316-2740-DBFD0D9FA0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A0638-B6B8-0B67-EB64-EBEA639899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14B2C-6D5C-E648-A6C0-B3B646901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34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6.png"/><Relationship Id="rId7" Type="http://schemas.openxmlformats.org/officeDocument/2006/relationships/image" Target="../media/image2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23.png"/><Relationship Id="rId4" Type="http://schemas.openxmlformats.org/officeDocument/2006/relationships/image" Target="../media/image7.png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986FB713-BFC2-5F0A-FED8-CE8BA81C846B}"/>
              </a:ext>
            </a:extLst>
          </p:cNvPr>
          <p:cNvSpPr/>
          <p:nvPr/>
        </p:nvSpPr>
        <p:spPr>
          <a:xfrm>
            <a:off x="1045779" y="1778876"/>
            <a:ext cx="10100441" cy="2645980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guet Script" panose="020F0502020204030204" pitchFamily="34" charset="0"/>
                <a:cs typeface="Baguet Script" panose="020F0502020204030204" pitchFamily="34" charset="0"/>
              </a:rPr>
              <a:t>Searching</a:t>
            </a:r>
          </a:p>
        </p:txBody>
      </p:sp>
    </p:spTree>
    <p:extLst>
      <p:ext uri="{BB962C8B-B14F-4D97-AF65-F5344CB8AC3E}">
        <p14:creationId xmlns:p14="http://schemas.microsoft.com/office/powerpoint/2010/main" val="5352088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7E66BA3-1637-FE96-12DA-6B0B2E15B337}"/>
              </a:ext>
            </a:extLst>
          </p:cNvPr>
          <p:cNvSpPr/>
          <p:nvPr/>
        </p:nvSpPr>
        <p:spPr>
          <a:xfrm>
            <a:off x="311041" y="340591"/>
            <a:ext cx="11103903" cy="718775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  <a:cs typeface="Magneto" panose="020F0502020204030204" pitchFamily="34" charset="0"/>
              </a:rPr>
              <a:t>The recurrence relation is: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811C33A9-4E94-5831-9F1A-D0F8FBACE3C2}"/>
                  </a:ext>
                </a:extLst>
              </p:cNvPr>
              <p:cNvSpPr/>
              <p:nvPr/>
            </p:nvSpPr>
            <p:spPr>
              <a:xfrm>
                <a:off x="311040" y="1195518"/>
                <a:ext cx="11103903" cy="1257750"/>
              </a:xfrm>
              <a:prstGeom prst="roundRect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Magneto" panose="020F0502020204030204" pitchFamily="34" charset="0"/>
                        </a:rPr>
                        <m:t>𝑇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Magneto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Magneto" panose="020F0502020204030204" pitchFamily="34" charset="0"/>
                            </a:rPr>
                            <m:t>𝑛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Magneto" panose="020F0502020204030204" pitchFamily="34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Magneto" panose="020F0502020204030204" pitchFamily="34" charset="0"/>
                        </a:rPr>
                        <m:t>𝑇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Magneto" panose="020F0502020204030204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Magneto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Magneto" panose="020F0502020204030204" pitchFamily="34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28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Magneto" panose="020F0502020204030204" pitchFamily="34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sz="28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Magneto" panose="020F0502020204030204" pitchFamily="34" charset="0"/>
                        </a:rPr>
                        <m:t>+</m:t>
                      </m:r>
                      <m:r>
                        <a:rPr lang="en-US" sz="28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Magneto" panose="020F0502020204030204" pitchFamily="34" charset="0"/>
                        </a:rPr>
                        <m:t>𝑐𝑛</m:t>
                      </m:r>
                    </m:oMath>
                  </m:oMathPara>
                </a14:m>
                <a:endParaRPr lang="en-US" sz="2800" dirty="0">
                  <a:solidFill>
                    <a:schemeClr val="accent6">
                      <a:lumMod val="75000"/>
                    </a:schemeClr>
                  </a:solidFill>
                  <a:cs typeface="Magneto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Magneto" panose="020F0502020204030204" pitchFamily="34" charset="0"/>
                        </a:rPr>
                        <m:t>𝑇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Magneto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Magneto" panose="020F0502020204030204" pitchFamily="34" charset="0"/>
                            </a:rPr>
                            <m:t>1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Magneto" panose="020F0502020204030204" pitchFamily="34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Magneto" panose="020F0502020204030204" pitchFamily="34" charset="0"/>
                        </a:rPr>
                        <m:t>𝑐</m:t>
                      </m:r>
                    </m:oMath>
                  </m:oMathPara>
                </a14:m>
                <a:endParaRPr lang="en-US" sz="2800" dirty="0">
                  <a:solidFill>
                    <a:schemeClr val="accent6">
                      <a:lumMod val="75000"/>
                    </a:schemeClr>
                  </a:solidFill>
                  <a:cs typeface="Magneto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811C33A9-4E94-5831-9F1A-D0F8FBACE3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040" y="1195518"/>
                <a:ext cx="11103903" cy="1257750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692724BB-7A7B-DA68-15E7-D1FF35E2F233}"/>
                  </a:ext>
                </a:extLst>
              </p:cNvPr>
              <p:cNvSpPr/>
              <p:nvPr/>
            </p:nvSpPr>
            <p:spPr>
              <a:xfrm>
                <a:off x="327592" y="2750156"/>
                <a:ext cx="11536816" cy="1357688"/>
              </a:xfrm>
              <a:prstGeom prst="roundRect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2800" dirty="0">
                    <a:solidFill>
                      <a:srgbClr val="FF0000"/>
                    </a:solidFill>
                    <a:latin typeface="Chalkduster" panose="03050602040202020205" pitchFamily="66" charset="77"/>
                  </a:rPr>
                  <a:t>Similar to the recurrence relation in </a:t>
                </a:r>
                <a:r>
                  <a:rPr lang="en-US" sz="2800" dirty="0" err="1">
                    <a:solidFill>
                      <a:srgbClr val="FF0000"/>
                    </a:solidFill>
                    <a:latin typeface="Chalkduster" panose="03050602040202020205" pitchFamily="66" charset="77"/>
                  </a:rPr>
                  <a:t>mergesort</a:t>
                </a:r>
                <a:r>
                  <a:rPr lang="en-US" sz="2800" dirty="0">
                    <a:solidFill>
                      <a:srgbClr val="FF0000"/>
                    </a:solidFill>
                    <a:latin typeface="Chalkduster" panose="03050602040202020205" pitchFamily="66" charset="77"/>
                  </a:rPr>
                  <a:t>. Show that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>
                  <a:solidFill>
                    <a:srgbClr val="FF0000"/>
                  </a:solidFill>
                  <a:latin typeface="Chalkduster" panose="03050602040202020205" pitchFamily="66" charset="77"/>
                </a:endParaRPr>
              </a:p>
            </p:txBody>
          </p:sp>
        </mc:Choice>
        <mc:Fallback xmlns="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692724BB-7A7B-DA68-15E7-D1FF35E2F2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92" y="2750156"/>
                <a:ext cx="11536816" cy="1357688"/>
              </a:xfrm>
              <a:prstGeom prst="roundRect">
                <a:avLst/>
              </a:prstGeom>
              <a:blipFill>
                <a:blip r:embed="rId3"/>
                <a:stretch>
                  <a:fillRect l="-440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CEA0FC6D-3CC8-BB86-FE1A-7975DF5A78CB}"/>
                  </a:ext>
                </a:extLst>
              </p:cNvPr>
              <p:cNvSpPr/>
              <p:nvPr/>
            </p:nvSpPr>
            <p:spPr>
              <a:xfrm>
                <a:off x="311040" y="4404731"/>
                <a:ext cx="11103903" cy="1807809"/>
              </a:xfrm>
              <a:prstGeom prst="roundRect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  <a:cs typeface="Magneto" panose="020F0502020204030204" pitchFamily="34" charset="0"/>
                  </a:rPr>
                  <a:t>Best Case: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Magneto" panose="020F0502020204030204" pitchFamily="34" charset="0"/>
                      </a:rPr>
                      <m:t>𝑂</m:t>
                    </m:r>
                    <m:r>
                      <a:rPr lang="en-US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Magneto" panose="020F0502020204030204" pitchFamily="34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Magneto" panose="020F0502020204030204" pitchFamily="34" charset="0"/>
                      </a:rPr>
                      <m:t>𝑛</m:t>
                    </m:r>
                    <m:r>
                      <a:rPr lang="en-US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Magneto" panose="020F0502020204030204" pitchFamily="34" charset="0"/>
                      </a:rPr>
                      <m:t>)</m:t>
                    </m:r>
                  </m:oMath>
                </a14:m>
                <a:endParaRPr lang="en-US" sz="2800" dirty="0">
                  <a:solidFill>
                    <a:schemeClr val="accent6">
                      <a:lumMod val="75000"/>
                    </a:schemeClr>
                  </a:solidFill>
                  <a:cs typeface="Magneto" panose="020F0502020204030204" pitchFamily="34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  <a:cs typeface="Magneto" panose="020F0502020204030204" pitchFamily="34" charset="0"/>
                  </a:rPr>
                  <a:t>Worst Case: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Magneto" panose="020F0502020204030204" pitchFamily="34" charset="0"/>
                      </a:rPr>
                      <m:t>𝑂</m:t>
                    </m:r>
                    <m:r>
                      <a:rPr lang="en-US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Magneto" panose="020F0502020204030204" pitchFamily="34" charset="0"/>
                      </a:rPr>
                      <m:t>(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Magneto" panose="020F0502020204030204" pitchFamily="34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Magneto" panose="020F0502020204030204" pitchFamily="34" charset="0"/>
                          </a:rPr>
                          <m:t>𝑛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Magneto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Magneto" panose="020F0502020204030204" pitchFamily="34" charset="0"/>
                      </a:rPr>
                      <m:t>)</m:t>
                    </m:r>
                  </m:oMath>
                </a14:m>
                <a:endParaRPr lang="en-US" sz="2800" dirty="0">
                  <a:solidFill>
                    <a:schemeClr val="accent6">
                      <a:lumMod val="75000"/>
                    </a:schemeClr>
                  </a:solidFill>
                  <a:cs typeface="Magneto" panose="020F0502020204030204" pitchFamily="34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  <a:cs typeface="Magneto" panose="020F0502020204030204" pitchFamily="34" charset="0"/>
                  </a:rPr>
                  <a:t>Average Case: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Magneto" panose="020F0502020204030204" pitchFamily="34" charset="0"/>
                      </a:rPr>
                      <m:t>𝑂</m:t>
                    </m:r>
                    <m:r>
                      <a:rPr lang="en-US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Magneto" panose="020F0502020204030204" pitchFamily="34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Magneto" panose="020F0502020204030204" pitchFamily="34" charset="0"/>
                      </a:rPr>
                      <m:t>𝑛</m:t>
                    </m:r>
                    <m:r>
                      <a:rPr lang="en-US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Magneto" panose="020F0502020204030204" pitchFamily="34" charset="0"/>
                      </a:rPr>
                      <m:t>)</m:t>
                    </m:r>
                  </m:oMath>
                </a14:m>
                <a:endParaRPr lang="en-US" sz="2800" dirty="0">
                  <a:solidFill>
                    <a:schemeClr val="accent6">
                      <a:lumMod val="75000"/>
                    </a:schemeClr>
                  </a:solidFill>
                  <a:cs typeface="Magneto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CEA0FC6D-3CC8-BB86-FE1A-7975DF5A78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040" y="4404731"/>
                <a:ext cx="11103903" cy="1807809"/>
              </a:xfrm>
              <a:prstGeom prst="roundRect">
                <a:avLst/>
              </a:prstGeom>
              <a:blipFill>
                <a:blip r:embed="rId4"/>
                <a:stretch>
                  <a:fillRect l="-114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6197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75704E15-2C1F-5FE2-CACE-AC5F96EA4FF8}"/>
                  </a:ext>
                </a:extLst>
              </p:cNvPr>
              <p:cNvSpPr/>
              <p:nvPr/>
            </p:nvSpPr>
            <p:spPr>
              <a:xfrm>
                <a:off x="325004" y="471098"/>
                <a:ext cx="11541991" cy="1046697"/>
              </a:xfrm>
              <a:prstGeom prst="roundRect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2800" dirty="0">
                    <a:solidFill>
                      <a:srgbClr val="FF0000"/>
                    </a:solidFill>
                    <a:latin typeface="Chalkduster" panose="03050602040202020205" pitchFamily="66" charset="77"/>
                  </a:rPr>
                  <a:t>Given an array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  <a:latin typeface="Chalkduster" panose="03050602040202020205" pitchFamily="66" charset="77"/>
                  </a:rPr>
                  <a:t> and an integer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  <a:latin typeface="Chalkduster" panose="03050602040202020205" pitchFamily="66" charset="77"/>
                  </a:rPr>
                  <a:t>, find 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  <a:latin typeface="Chalkduster" panose="03050602040202020205" pitchFamily="66" charset="77"/>
                  </a:rPr>
                  <a:t> contains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  <a:latin typeface="Chalkduster" panose="03050602040202020205" pitchFamily="66" charset="77"/>
                  </a:rPr>
                  <a:t>.</a:t>
                </a:r>
              </a:p>
            </p:txBody>
          </p:sp>
        </mc:Choice>
        <mc:Fallback xmlns="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75704E15-2C1F-5FE2-CACE-AC5F96EA4F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004" y="471098"/>
                <a:ext cx="11541991" cy="1046697"/>
              </a:xfrm>
              <a:prstGeom prst="roundRect">
                <a:avLst/>
              </a:prstGeom>
              <a:blipFill>
                <a:blip r:embed="rId2"/>
                <a:stretch>
                  <a:fillRect l="-548" r="-768" b="-11765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D2D6E0DB-6AE9-F1C6-E175-69D3A2BC8436}"/>
                  </a:ext>
                </a:extLst>
              </p:cNvPr>
              <p:cNvSpPr/>
              <p:nvPr/>
            </p:nvSpPr>
            <p:spPr>
              <a:xfrm>
                <a:off x="330179" y="1858198"/>
                <a:ext cx="11536816" cy="951371"/>
              </a:xfrm>
              <a:prstGeom prst="roundRect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  <a:cs typeface="Magneto" panose="020F0502020204030204" pitchFamily="34" charset="0"/>
                  </a:rPr>
                  <a:t>A linear search over the array.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  <a:cs typeface="Magneto" panose="020F0502020204030204" pitchFamily="34" charset="0"/>
                  </a:rPr>
                  <a:t>Takes: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Magneto" panose="020F0502020204030204" pitchFamily="34" charset="0"/>
                      </a:rPr>
                      <m:t>𝑂</m:t>
                    </m:r>
                    <m:r>
                      <a:rPr lang="en-US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Magneto" panose="020F0502020204030204" pitchFamily="34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Magneto" panose="020F0502020204030204" pitchFamily="34" charset="0"/>
                      </a:rPr>
                      <m:t>𝑛</m:t>
                    </m:r>
                    <m:r>
                      <a:rPr lang="en-US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Magneto" panose="020F0502020204030204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  <a:cs typeface="Magneto" panose="020F0502020204030204" pitchFamily="34" charset="0"/>
                  </a:rPr>
                  <a:t> time.</a:t>
                </a:r>
              </a:p>
            </p:txBody>
          </p:sp>
        </mc:Choice>
        <mc:Fallback xmlns="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D2D6E0DB-6AE9-F1C6-E175-69D3A2BC84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179" y="1858198"/>
                <a:ext cx="11536816" cy="951371"/>
              </a:xfrm>
              <a:prstGeom prst="roundRect">
                <a:avLst/>
              </a:prstGeom>
              <a:blipFill>
                <a:blip r:embed="rId3"/>
                <a:stretch>
                  <a:fillRect l="-439" t="-5195" b="-16883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6419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allAtOnce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75704E15-2C1F-5FE2-CACE-AC5F96EA4FF8}"/>
                  </a:ext>
                </a:extLst>
              </p:cNvPr>
              <p:cNvSpPr/>
              <p:nvPr/>
            </p:nvSpPr>
            <p:spPr>
              <a:xfrm>
                <a:off x="325004" y="471098"/>
                <a:ext cx="11541991" cy="1046697"/>
              </a:xfrm>
              <a:prstGeom prst="roundRect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2800" dirty="0">
                    <a:solidFill>
                      <a:srgbClr val="FF0000"/>
                    </a:solidFill>
                    <a:latin typeface="Chalkduster" panose="03050602040202020205" pitchFamily="66" charset="77"/>
                  </a:rPr>
                  <a:t>Given a sorted array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  <a:latin typeface="Chalkduster" panose="03050602040202020205" pitchFamily="66" charset="77"/>
                  </a:rPr>
                  <a:t> and an integer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  <a:latin typeface="Chalkduster" panose="03050602040202020205" pitchFamily="66" charset="77"/>
                  </a:rPr>
                  <a:t>, find is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  <a:latin typeface="Chalkduster" panose="03050602040202020205" pitchFamily="66" charset="77"/>
                  </a:rPr>
                  <a:t> contains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  <a:latin typeface="Chalkduster" panose="03050602040202020205" pitchFamily="66" charset="77"/>
                  </a:rPr>
                  <a:t>.</a:t>
                </a:r>
              </a:p>
            </p:txBody>
          </p:sp>
        </mc:Choice>
        <mc:Fallback xmlns="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75704E15-2C1F-5FE2-CACE-AC5F96EA4F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004" y="471098"/>
                <a:ext cx="11541991" cy="1046697"/>
              </a:xfrm>
              <a:prstGeom prst="roundRect">
                <a:avLst/>
              </a:prstGeom>
              <a:blipFill>
                <a:blip r:embed="rId2"/>
                <a:stretch>
                  <a:fillRect l="-548" b="-11765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A3618919-A400-8E40-D658-D1A9F3C849E8}"/>
              </a:ext>
            </a:extLst>
          </p:cNvPr>
          <p:cNvSpPr/>
          <p:nvPr/>
        </p:nvSpPr>
        <p:spPr>
          <a:xfrm>
            <a:off x="3327539" y="1999266"/>
            <a:ext cx="393405" cy="44656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7AC5AF3-32B3-5F46-FC12-0BD4C9390288}"/>
              </a:ext>
            </a:extLst>
          </p:cNvPr>
          <p:cNvSpPr/>
          <p:nvPr/>
        </p:nvSpPr>
        <p:spPr>
          <a:xfrm>
            <a:off x="2586136" y="1999266"/>
            <a:ext cx="393405" cy="44656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F7EF3CF-9DD2-4C24-1537-2E06BDBB2EDB}"/>
              </a:ext>
            </a:extLst>
          </p:cNvPr>
          <p:cNvSpPr/>
          <p:nvPr/>
        </p:nvSpPr>
        <p:spPr>
          <a:xfrm>
            <a:off x="4068942" y="1999266"/>
            <a:ext cx="393405" cy="44656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A291A79-96A9-2C00-683F-85586A5A1095}"/>
              </a:ext>
            </a:extLst>
          </p:cNvPr>
          <p:cNvSpPr/>
          <p:nvPr/>
        </p:nvSpPr>
        <p:spPr>
          <a:xfrm>
            <a:off x="4810345" y="1999266"/>
            <a:ext cx="420146" cy="44656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9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AC4CF16-5508-14E3-336E-4B24FFC8096B}"/>
              </a:ext>
            </a:extLst>
          </p:cNvPr>
          <p:cNvSpPr/>
          <p:nvPr/>
        </p:nvSpPr>
        <p:spPr>
          <a:xfrm>
            <a:off x="5578489" y="1999266"/>
            <a:ext cx="517511" cy="44656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10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0306F84-8E78-7B14-2B92-C3A438AE8A6D}"/>
              </a:ext>
            </a:extLst>
          </p:cNvPr>
          <p:cNvSpPr/>
          <p:nvPr/>
        </p:nvSpPr>
        <p:spPr>
          <a:xfrm>
            <a:off x="7856180" y="1999266"/>
            <a:ext cx="420146" cy="44656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33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A01D04B-DE79-41C9-249A-50EBC3AF2781}"/>
              </a:ext>
            </a:extLst>
          </p:cNvPr>
          <p:cNvSpPr/>
          <p:nvPr/>
        </p:nvSpPr>
        <p:spPr>
          <a:xfrm>
            <a:off x="6319892" y="1999266"/>
            <a:ext cx="420146" cy="44656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15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193C7E8-2BFE-1664-C556-DA671EA3CC92}"/>
              </a:ext>
            </a:extLst>
          </p:cNvPr>
          <p:cNvSpPr/>
          <p:nvPr/>
        </p:nvSpPr>
        <p:spPr>
          <a:xfrm>
            <a:off x="7088036" y="1999266"/>
            <a:ext cx="420146" cy="44656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22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D8C6C114-AA91-70CF-67BC-8236FC56397D}"/>
              </a:ext>
            </a:extLst>
          </p:cNvPr>
          <p:cNvSpPr/>
          <p:nvPr/>
        </p:nvSpPr>
        <p:spPr>
          <a:xfrm>
            <a:off x="8813493" y="1895725"/>
            <a:ext cx="3163670" cy="653647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  <a:cs typeface="Magneto" panose="020F0502020204030204" pitchFamily="34" charset="0"/>
              </a:rPr>
              <a:t>Search for 11</a:t>
            </a:r>
          </a:p>
        </p:txBody>
      </p:sp>
    </p:spTree>
    <p:extLst>
      <p:ext uri="{BB962C8B-B14F-4D97-AF65-F5344CB8AC3E}">
        <p14:creationId xmlns:p14="http://schemas.microsoft.com/office/powerpoint/2010/main" val="425541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4.07407E-6 L 0.00013 0.1446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222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07407E-6 L 0.00052 0.1423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7106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07407E-6 L 0.00052 0.1428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713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4.07407E-6 L 0.00052 0.14167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7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0.14467 L 3.95833E-6 0.25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5394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14237 L 3.125E-6 0.25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5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0.25 L -0.00079 0.35348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  <p:bldP spid="9" grpId="0" animBg="1"/>
      <p:bldP spid="10" grpId="0" animBg="1"/>
      <p:bldP spid="10" grpId="1" animBg="1"/>
      <p:bldP spid="10" grpId="2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69EBD625-563F-1FF3-91B9-4A5E5CC9CDCC}"/>
                  </a:ext>
                </a:extLst>
              </p:cNvPr>
              <p:cNvSpPr/>
              <p:nvPr/>
            </p:nvSpPr>
            <p:spPr>
              <a:xfrm>
                <a:off x="325003" y="515457"/>
                <a:ext cx="7012499" cy="3701436"/>
              </a:xfrm>
              <a:prstGeom prst="roundRect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1600" dirty="0">
                    <a:solidFill>
                      <a:srgbClr val="FF0000"/>
                    </a:solidFill>
                    <a:latin typeface="Cambria Math" panose="02040503050406030204" pitchFamily="18" charset="0"/>
                    <a:cs typeface="Baguet Script" panose="020F0502020204030204" pitchFamily="34" charset="0"/>
                  </a:rPr>
                  <a:t>def</a:t>
                </a:r>
                <a:r>
                  <a:rPr lang="en-US" sz="1600" dirty="0">
                    <a:latin typeface="Cambria Math" panose="02040503050406030204" pitchFamily="18" charset="0"/>
                    <a:cs typeface="Baguet Script" panose="020F050202020403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𝑏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𝑖𝑛𝑎𝑟𝑦𝑆𝑒𝑎𝑟𝑐h</m:t>
                    </m:r>
                  </m:oMath>
                </a14:m>
                <a:r>
                  <a:rPr lang="en-US" sz="1600" dirty="0">
                    <a:latin typeface="Cambria Math" panose="02040503050406030204" pitchFamily="18" charset="0"/>
                    <a:cs typeface="Baguet Script" panose="020F0502020204030204" pitchFamily="34" charset="0"/>
                  </a:rPr>
                  <a:t>(</a:t>
                </a:r>
                <a:r>
                  <a:rPr lang="en-US" sz="1600" dirty="0">
                    <a:solidFill>
                      <a:srgbClr val="00B0F0"/>
                    </a:solidFill>
                    <a:latin typeface="Cambria Math" panose="02040503050406030204" pitchFamily="18" charset="0"/>
                    <a:cs typeface="Baguet Script" panose="020F0502020204030204" pitchFamily="34" charset="0"/>
                  </a:rPr>
                  <a:t>A </a:t>
                </a:r>
                <a:r>
                  <a:rPr lang="en-US" sz="1600" dirty="0">
                    <a:solidFill>
                      <a:schemeClr val="tx1"/>
                    </a:solidFill>
                    <a:latin typeface="Cambria Math" panose="02040503050406030204" pitchFamily="18" charset="0"/>
                    <a:cs typeface="Baguet Script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𝑥</m:t>
                    </m:r>
                  </m:oMath>
                </a14:m>
                <a:r>
                  <a:rPr lang="en-US" sz="1600" dirty="0">
                    <a:latin typeface="Cambria Math" panose="02040503050406030204" pitchFamily="18" charset="0"/>
                    <a:cs typeface="Baguet Script" panose="020F0502020204030204" pitchFamily="34" charset="0"/>
                  </a:rPr>
                  <a:t>):</a:t>
                </a:r>
                <a:endParaRPr lang="en-US" sz="1600" b="0" dirty="0">
                  <a:latin typeface="Cambria Math" panose="02040503050406030204" pitchFamily="18" charset="0"/>
                  <a:cs typeface="Baguet Script" panose="020F0502020204030204" pitchFamily="34" charset="0"/>
                </a:endParaRPr>
              </a:p>
              <a:p>
                <a:r>
                  <a:rPr lang="en-US" sz="1600" b="0" i="0" dirty="0">
                    <a:latin typeface="Cambria Math" panose="02040503050406030204" pitchFamily="18" charset="0"/>
                    <a:cs typeface="Baguet Script" panose="020F0502020204030204" pitchFamily="34" charset="0"/>
                  </a:rPr>
                  <a:t>      </a:t>
                </a:r>
                <a:r>
                  <a:rPr lang="en-US" sz="1600" b="0" i="0" dirty="0">
                    <a:solidFill>
                      <a:srgbClr val="FF0000"/>
                    </a:solidFill>
                    <a:latin typeface="Cambria Math" panose="02040503050406030204" pitchFamily="18" charset="0"/>
                    <a:cs typeface="Baguet Script" panose="020F0502020204030204" pitchFamily="34" charset="0"/>
                  </a:rPr>
                  <a:t>if</a:t>
                </a:r>
                <a:r>
                  <a:rPr lang="en-US" sz="1600" b="0" i="0" dirty="0">
                    <a:latin typeface="Cambria Math" panose="02040503050406030204" pitchFamily="18" charset="0"/>
                    <a:cs typeface="Baguet Script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𝑙𝑒𝑛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  <m:t>𝐴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==1:</m:t>
                    </m:r>
                  </m:oMath>
                </a14:m>
                <a:endParaRPr lang="en-US" sz="1600" b="0" i="0" dirty="0">
                  <a:latin typeface="Cambria Math" panose="02040503050406030204" pitchFamily="18" charset="0"/>
                  <a:cs typeface="Baguet Script" panose="020F0502020204030204" pitchFamily="34" charset="0"/>
                </a:endParaRPr>
              </a:p>
              <a:p>
                <a:r>
                  <a:rPr lang="en-US" sz="1600" dirty="0">
                    <a:latin typeface="Cambria Math" panose="02040503050406030204" pitchFamily="18" charset="0"/>
                    <a:cs typeface="Baguet Script" panose="020F0502020204030204" pitchFamily="34" charset="0"/>
                  </a:rPr>
                  <a:t>             </a:t>
                </a:r>
                <a:r>
                  <a:rPr lang="en-US" sz="1600" dirty="0">
                    <a:solidFill>
                      <a:srgbClr val="FF0000"/>
                    </a:solidFill>
                    <a:latin typeface="Cambria Math" panose="02040503050406030204" pitchFamily="18" charset="0"/>
                    <a:cs typeface="Baguet Script" panose="020F0502020204030204" pitchFamily="34" charset="0"/>
                  </a:rPr>
                  <a:t>if</a:t>
                </a:r>
                <a:r>
                  <a:rPr lang="en-US" sz="1600" dirty="0">
                    <a:latin typeface="Cambria Math" panose="02040503050406030204" pitchFamily="18" charset="0"/>
                    <a:cs typeface="Baguet Script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sz="1600" b="0" i="1" smtClean="0"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  <m:t>0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==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𝑥</m:t>
                    </m:r>
                  </m:oMath>
                </a14:m>
                <a:r>
                  <a:rPr lang="en-US" sz="1600" b="0" i="0" dirty="0">
                    <a:latin typeface="Cambria Math" panose="02040503050406030204" pitchFamily="18" charset="0"/>
                    <a:cs typeface="Baguet Script" panose="020F0502020204030204" pitchFamily="34" charset="0"/>
                  </a:rPr>
                  <a:t>:</a:t>
                </a:r>
              </a:p>
              <a:p>
                <a:r>
                  <a:rPr lang="en-US" sz="1600" dirty="0">
                    <a:latin typeface="Cambria Math" panose="02040503050406030204" pitchFamily="18" charset="0"/>
                    <a:cs typeface="Baguet Script" panose="020F0502020204030204" pitchFamily="34" charset="0"/>
                  </a:rPr>
                  <a:t>	return True</a:t>
                </a:r>
              </a:p>
              <a:p>
                <a:r>
                  <a:rPr lang="en-US" sz="1600" dirty="0">
                    <a:latin typeface="Cambria Math" panose="02040503050406030204" pitchFamily="18" charset="0"/>
                    <a:cs typeface="Baguet Script" panose="020F0502020204030204" pitchFamily="34" charset="0"/>
                  </a:rPr>
                  <a:t>             else:</a:t>
                </a:r>
              </a:p>
              <a:p>
                <a:r>
                  <a:rPr lang="en-US" sz="1600" b="0" i="0" dirty="0">
                    <a:latin typeface="Cambria Math" panose="02040503050406030204" pitchFamily="18" charset="0"/>
                    <a:cs typeface="Baguet Script" panose="020F0502020204030204" pitchFamily="34" charset="0"/>
                  </a:rPr>
                  <a:t>	</a:t>
                </a:r>
                <a:r>
                  <a:rPr lang="en-US" sz="1600" dirty="0">
                    <a:latin typeface="Cambria Math" panose="02040503050406030204" pitchFamily="18" charset="0"/>
                    <a:cs typeface="Baguet Script" panose="020F0502020204030204" pitchFamily="34" charset="0"/>
                  </a:rPr>
                  <a:t>return False</a:t>
                </a:r>
              </a:p>
              <a:p>
                <a:r>
                  <a:rPr lang="en-US" sz="1600" dirty="0">
                    <a:latin typeface="Cambria Math" panose="02040503050406030204" pitchFamily="18" charset="0"/>
                    <a:cs typeface="Baguet Script" panose="020F0502020204030204" pitchFamily="34" charset="0"/>
                  </a:rPr>
                  <a:t>     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𝑚𝑖𝑑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𝑙𝑒𝑛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(</m:t>
                    </m:r>
                    <m:r>
                      <a:rPr lang="en-US" sz="16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𝐴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)//2</m:t>
                    </m:r>
                  </m:oMath>
                </a14:m>
                <a:endParaRPr lang="en-US" sz="1600" dirty="0">
                  <a:solidFill>
                    <a:srgbClr val="7030A0"/>
                  </a:solidFill>
                  <a:cs typeface="Baguet Script" panose="020F0502020204030204" pitchFamily="34" charset="0"/>
                </a:endParaRPr>
              </a:p>
              <a:p>
                <a:r>
                  <a:rPr lang="en-US" sz="160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       </a:t>
                </a:r>
                <a:r>
                  <a:rPr lang="en-US" sz="1600" dirty="0">
                    <a:solidFill>
                      <a:srgbClr val="FF0000"/>
                    </a:solidFill>
                    <a:cs typeface="Baguet Script" panose="020F0502020204030204" pitchFamily="34" charset="0"/>
                  </a:rPr>
                  <a:t>if</a:t>
                </a:r>
                <a:r>
                  <a:rPr lang="en-US" sz="160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  <m:t>𝑚𝑖𝑑</m:t>
                        </m:r>
                      </m:e>
                    </m:d>
                    <m:r>
                      <a:rPr lang="en-US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==</m:t>
                    </m:r>
                    <m:r>
                      <m:rPr>
                        <m:sty m:val="p"/>
                      </m:rPr>
                      <a:rPr lang="en-US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x</m:t>
                    </m:r>
                  </m:oMath>
                </a14:m>
                <a:r>
                  <a:rPr lang="en-US" sz="1600" b="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:</a:t>
                </a:r>
              </a:p>
              <a:p>
                <a:r>
                  <a:rPr lang="en-US" sz="160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             return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𝑇𝑟𝑢𝑒</m:t>
                    </m:r>
                  </m:oMath>
                </a14:m>
                <a:endParaRPr lang="en-US" sz="1600" b="0" dirty="0">
                  <a:solidFill>
                    <a:schemeClr val="tx1"/>
                  </a:solidFill>
                  <a:cs typeface="Baguet Script" panose="020F0502020204030204" pitchFamily="34" charset="0"/>
                </a:endParaRPr>
              </a:p>
              <a:p>
                <a:r>
                  <a:rPr lang="en-US" sz="160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       </a:t>
                </a:r>
                <a:r>
                  <a:rPr lang="en-US" sz="1600" dirty="0">
                    <a:solidFill>
                      <a:srgbClr val="FF0000"/>
                    </a:solidFill>
                    <a:cs typeface="Baguet Script" panose="020F0502020204030204" pitchFamily="34" charset="0"/>
                  </a:rPr>
                  <a:t>elseif</a:t>
                </a:r>
                <a:r>
                  <a:rPr lang="en-US" sz="160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A</m:t>
                    </m:r>
                    <m:d>
                      <m:dPr>
                        <m:begChr m:val="["/>
                        <m:endChr m:val="]"/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  <m:t>mid</m:t>
                        </m:r>
                      </m:e>
                    </m:d>
                    <m:r>
                      <a:rPr lang="en-US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&gt;</m:t>
                    </m:r>
                    <m:r>
                      <m:rPr>
                        <m:sty m:val="p"/>
                      </m:rPr>
                      <a:rPr lang="en-US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x</m:t>
                    </m:r>
                  </m:oMath>
                </a14:m>
                <a:r>
                  <a:rPr lang="en-US" sz="1600" b="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:</a:t>
                </a:r>
              </a:p>
              <a:p>
                <a:r>
                  <a:rPr lang="en-US" sz="160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             return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bi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𝑛𝑎𝑟𝑦𝑆𝑒𝑎𝑟𝑐h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(</m:t>
                    </m:r>
                    <m:r>
                      <a:rPr lang="en-US" sz="160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𝐴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[: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𝑚𝑖𝑑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−1],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𝑥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)</m:t>
                    </m:r>
                  </m:oMath>
                </a14:m>
                <a:endParaRPr lang="en-US" sz="1600" b="0" dirty="0">
                  <a:solidFill>
                    <a:schemeClr val="tx1"/>
                  </a:solidFill>
                  <a:cs typeface="Baguet Script" panose="020F0502020204030204" pitchFamily="34" charset="0"/>
                </a:endParaRPr>
              </a:p>
              <a:p>
                <a:r>
                  <a:rPr lang="en-US" sz="160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       </a:t>
                </a:r>
                <a:r>
                  <a:rPr lang="en-US" sz="1600" dirty="0">
                    <a:solidFill>
                      <a:srgbClr val="FF0000"/>
                    </a:solidFill>
                    <a:cs typeface="Baguet Script" panose="020F0502020204030204" pitchFamily="34" charset="0"/>
                  </a:rPr>
                  <a:t>else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:</m:t>
                    </m:r>
                  </m:oMath>
                </a14:m>
                <a:endParaRPr lang="en-US" sz="1600" b="0" dirty="0">
                  <a:solidFill>
                    <a:schemeClr val="tx1"/>
                  </a:solidFill>
                  <a:cs typeface="Baguet Script" panose="020F0502020204030204" pitchFamily="34" charset="0"/>
                </a:endParaRPr>
              </a:p>
              <a:p>
                <a:r>
                  <a:rPr lang="en-US" sz="160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             return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𝑏𝑖𝑛𝑎𝑟𝑦𝑆𝑒𝑎𝑟𝑐h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(</m:t>
                    </m:r>
                    <m:r>
                      <a:rPr lang="en-US" sz="16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𝐴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[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𝑚𝑖𝑑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+1:],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𝑥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)</m:t>
                    </m:r>
                  </m:oMath>
                </a14:m>
                <a:endParaRPr lang="en-US" sz="1600" b="0" dirty="0">
                  <a:solidFill>
                    <a:schemeClr val="tx1"/>
                  </a:solidFill>
                  <a:cs typeface="Baguet Script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69EBD625-563F-1FF3-91B9-4A5E5CC9CD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003" y="515457"/>
                <a:ext cx="7012499" cy="370143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CDC94E2B-5F4F-1D73-7FB7-A36FCA529BC2}"/>
              </a:ext>
            </a:extLst>
          </p:cNvPr>
          <p:cNvSpPr/>
          <p:nvPr/>
        </p:nvSpPr>
        <p:spPr>
          <a:xfrm>
            <a:off x="325003" y="4483805"/>
            <a:ext cx="11541991" cy="584142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FF0000"/>
                </a:solidFill>
                <a:latin typeface="Chalkduster" panose="03050602040202020205" pitchFamily="66" charset="77"/>
              </a:rPr>
              <a:t>What is the running time of this program?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0A0B25D1-183B-FBF5-CE45-EB35BEA3DC61}"/>
                  </a:ext>
                </a:extLst>
              </p:cNvPr>
              <p:cNvSpPr/>
              <p:nvPr/>
            </p:nvSpPr>
            <p:spPr>
              <a:xfrm>
                <a:off x="325003" y="5334859"/>
                <a:ext cx="11536816" cy="951371"/>
              </a:xfrm>
              <a:prstGeom prst="roundRect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  <a:cs typeface="Magneto" panose="020F0502020204030204" pitchFamily="34" charset="0"/>
                  </a:rPr>
                  <a:t>An immediate problem: Slicing takes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Magneto" panose="020F0502020204030204" pitchFamily="34" charset="0"/>
                      </a:rPr>
                      <m:t>𝑂</m:t>
                    </m:r>
                    <m:r>
                      <a:rPr lang="en-US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Magneto" panose="020F0502020204030204" pitchFamily="34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Magneto" panose="020F0502020204030204" pitchFamily="34" charset="0"/>
                      </a:rPr>
                      <m:t>𝑛</m:t>
                    </m:r>
                    <m:r>
                      <a:rPr lang="en-US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Magneto" panose="020F0502020204030204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  <a:cs typeface="Magneto" panose="020F0502020204030204" pitchFamily="34" charset="0"/>
                  </a:rPr>
                  <a:t> time for an array of size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Magneto" panose="020F0502020204030204" pitchFamily="34" charset="0"/>
                      </a:rPr>
                      <m:t>𝑛</m:t>
                    </m:r>
                  </m:oMath>
                </a14:m>
                <a:endParaRPr lang="en-US" sz="2800" dirty="0">
                  <a:solidFill>
                    <a:schemeClr val="accent6">
                      <a:lumMod val="75000"/>
                    </a:schemeClr>
                  </a:solidFill>
                  <a:cs typeface="Magneto" panose="020F0502020204030204" pitchFamily="34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  <a:cs typeface="Magneto" panose="020F0502020204030204" pitchFamily="34" charset="0"/>
                  </a:rPr>
                  <a:t>Need to avoid it.</a:t>
                </a:r>
              </a:p>
            </p:txBody>
          </p:sp>
        </mc:Choice>
        <mc:Fallback xmlns="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0A0B25D1-183B-FBF5-CE45-EB35BEA3DC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003" y="5334859"/>
                <a:ext cx="11536816" cy="951371"/>
              </a:xfrm>
              <a:prstGeom prst="roundRect">
                <a:avLst/>
              </a:prstGeom>
              <a:blipFill>
                <a:blip r:embed="rId3"/>
                <a:stretch>
                  <a:fillRect l="-439" t="-5195" b="-16883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4008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69EBD625-563F-1FF3-91B9-4A5E5CC9CDCC}"/>
                  </a:ext>
                </a:extLst>
              </p:cNvPr>
              <p:cNvSpPr/>
              <p:nvPr/>
            </p:nvSpPr>
            <p:spPr>
              <a:xfrm>
                <a:off x="325003" y="117849"/>
                <a:ext cx="7012499" cy="2913543"/>
              </a:xfrm>
              <a:prstGeom prst="roundRect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1600" dirty="0">
                    <a:solidFill>
                      <a:srgbClr val="FF0000"/>
                    </a:solidFill>
                    <a:latin typeface="Cambria Math" panose="02040503050406030204" pitchFamily="18" charset="0"/>
                    <a:cs typeface="Baguet Script" panose="020F0502020204030204" pitchFamily="34" charset="0"/>
                  </a:rPr>
                  <a:t>def</a:t>
                </a:r>
                <a:r>
                  <a:rPr lang="en-US" sz="1600" dirty="0">
                    <a:latin typeface="Cambria Math" panose="02040503050406030204" pitchFamily="18" charset="0"/>
                    <a:cs typeface="Baguet Script" panose="020F050202020403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𝑏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𝑖𝑛𝑎𝑟𝑦𝑆𝑒𝑎𝑟𝑐h</m:t>
                    </m:r>
                  </m:oMath>
                </a14:m>
                <a:r>
                  <a:rPr lang="en-US" sz="1600" dirty="0">
                    <a:latin typeface="Cambria Math" panose="02040503050406030204" pitchFamily="18" charset="0"/>
                    <a:cs typeface="Baguet Script" panose="020F0502020204030204" pitchFamily="34" charset="0"/>
                  </a:rPr>
                  <a:t>(</a:t>
                </a:r>
                <a:r>
                  <a:rPr lang="en-US" sz="1600" dirty="0">
                    <a:solidFill>
                      <a:srgbClr val="00B0F0"/>
                    </a:solidFill>
                    <a:latin typeface="Cambria Math" panose="02040503050406030204" pitchFamily="18" charset="0"/>
                    <a:cs typeface="Baguet Script" panose="020F0502020204030204" pitchFamily="34" charset="0"/>
                  </a:rPr>
                  <a:t>A </a:t>
                </a:r>
                <a:r>
                  <a:rPr lang="en-US" sz="1600" dirty="0">
                    <a:solidFill>
                      <a:schemeClr val="tx1"/>
                    </a:solidFill>
                    <a:latin typeface="Cambria Math" panose="02040503050406030204" pitchFamily="18" charset="0"/>
                    <a:cs typeface="Baguet Script" panose="020F0502020204030204" pitchFamily="34" charset="0"/>
                  </a:rPr>
                  <a:t>,start, end,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𝑥</m:t>
                    </m:r>
                  </m:oMath>
                </a14:m>
                <a:r>
                  <a:rPr lang="en-US" sz="1600" dirty="0">
                    <a:latin typeface="Cambria Math" panose="02040503050406030204" pitchFamily="18" charset="0"/>
                    <a:cs typeface="Baguet Script" panose="020F0502020204030204" pitchFamily="34" charset="0"/>
                  </a:rPr>
                  <a:t>):</a:t>
                </a:r>
              </a:p>
              <a:p>
                <a:r>
                  <a:rPr lang="en-US" sz="1600" b="0" dirty="0">
                    <a:cs typeface="Baguet Script" panose="020F0502020204030204" pitchFamily="34" charset="0"/>
                  </a:rPr>
                  <a:t>       </a:t>
                </a:r>
                <a:r>
                  <a:rPr lang="en-US" sz="1600" b="0" dirty="0">
                    <a:solidFill>
                      <a:srgbClr val="FF0000"/>
                    </a:solidFill>
                    <a:cs typeface="Baguet Script" panose="020F0502020204030204" pitchFamily="34" charset="0"/>
                  </a:rPr>
                  <a:t>if</a:t>
                </a:r>
                <a:r>
                  <a:rPr lang="en-US" sz="1600" b="0" dirty="0">
                    <a:cs typeface="Baguet Script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𝑒𝑛𝑑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&lt;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𝑠𝑡𝑎𝑟𝑡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:</m:t>
                    </m:r>
                  </m:oMath>
                </a14:m>
                <a:endParaRPr lang="en-US" sz="1600" b="0" dirty="0">
                  <a:cs typeface="Baguet Script" panose="020F0502020204030204" pitchFamily="34" charset="0"/>
                </a:endParaRPr>
              </a:p>
              <a:p>
                <a:r>
                  <a:rPr lang="en-US" sz="1600" i="1" dirty="0">
                    <a:latin typeface="Cambria Math" panose="02040503050406030204" pitchFamily="18" charset="0"/>
                    <a:cs typeface="Baguet Script" panose="020F0502020204030204" pitchFamily="34" charset="0"/>
                  </a:rPr>
                  <a:t>             </a:t>
                </a:r>
                <a:r>
                  <a:rPr lang="en-US" sz="1600" dirty="0">
                    <a:latin typeface="Cambria Math" panose="02040503050406030204" pitchFamily="18" charset="0"/>
                    <a:cs typeface="Baguet Script" panose="020F0502020204030204" pitchFamily="34" charset="0"/>
                  </a:rPr>
                  <a:t>return False</a:t>
                </a:r>
                <a:endParaRPr lang="en-US" sz="1600" b="0" dirty="0">
                  <a:latin typeface="Cambria Math" panose="02040503050406030204" pitchFamily="18" charset="0"/>
                  <a:cs typeface="Baguet Script" panose="020F050202020403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       </m:t>
                    </m:r>
                    <m:r>
                      <a:rPr lang="en-US" sz="1600" i="1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𝑚𝑖𝑑</m:t>
                    </m:r>
                    <m:r>
                      <a:rPr lang="en-US" sz="1600" i="1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=(</m:t>
                    </m:r>
                    <m:r>
                      <a:rPr lang="en-US" sz="1600" i="1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𝑠𝑡𝑎𝑟𝑡</m:t>
                    </m:r>
                    <m:r>
                      <a:rPr lang="en-US" sz="1600" i="1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+</m:t>
                    </m:r>
                    <m:r>
                      <a:rPr lang="en-US" sz="1600" i="1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𝑒𝑛𝑑</m:t>
                    </m:r>
                    <m:r>
                      <a:rPr lang="en-US" sz="1600" i="1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)//2</m:t>
                    </m:r>
                  </m:oMath>
                </a14:m>
                <a:r>
                  <a:rPr lang="en-US" sz="1600" dirty="0">
                    <a:solidFill>
                      <a:srgbClr val="7030A0"/>
                    </a:solidFill>
                    <a:cs typeface="Baguet Script" panose="020F0502020204030204" pitchFamily="34" charset="0"/>
                  </a:rPr>
                  <a:t> </a:t>
                </a:r>
              </a:p>
              <a:p>
                <a:r>
                  <a:rPr lang="en-US" sz="160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       </a:t>
                </a:r>
                <a:r>
                  <a:rPr lang="en-US" sz="1600" dirty="0">
                    <a:solidFill>
                      <a:srgbClr val="FF0000"/>
                    </a:solidFill>
                    <a:cs typeface="Baguet Script" panose="020F0502020204030204" pitchFamily="34" charset="0"/>
                  </a:rPr>
                  <a:t>if</a:t>
                </a:r>
                <a:r>
                  <a:rPr lang="en-US" sz="160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  <m:t>𝑚𝑖𝑑</m:t>
                        </m:r>
                      </m:e>
                    </m:d>
                    <m:r>
                      <a:rPr lang="en-US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==</m:t>
                    </m:r>
                    <m:r>
                      <m:rPr>
                        <m:sty m:val="p"/>
                      </m:rPr>
                      <a:rPr lang="en-US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x</m:t>
                    </m:r>
                  </m:oMath>
                </a14:m>
                <a:r>
                  <a:rPr lang="en-US" sz="1600" b="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:</a:t>
                </a:r>
              </a:p>
              <a:p>
                <a:r>
                  <a:rPr lang="en-US" sz="160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             return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𝑇𝑟𝑢𝑒</m:t>
                    </m:r>
                  </m:oMath>
                </a14:m>
                <a:endParaRPr lang="en-US" sz="1600" b="0" dirty="0">
                  <a:solidFill>
                    <a:schemeClr val="tx1"/>
                  </a:solidFill>
                  <a:cs typeface="Baguet Script" panose="020F0502020204030204" pitchFamily="34" charset="0"/>
                </a:endParaRPr>
              </a:p>
              <a:p>
                <a:r>
                  <a:rPr lang="en-US" sz="160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       </a:t>
                </a:r>
                <a:r>
                  <a:rPr lang="en-US" sz="1600" dirty="0">
                    <a:solidFill>
                      <a:srgbClr val="FF0000"/>
                    </a:solidFill>
                    <a:cs typeface="Baguet Script" panose="020F0502020204030204" pitchFamily="34" charset="0"/>
                  </a:rPr>
                  <a:t>elseif</a:t>
                </a:r>
                <a:r>
                  <a:rPr lang="en-US" sz="160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A</m:t>
                    </m:r>
                    <m:d>
                      <m:dPr>
                        <m:begChr m:val="["/>
                        <m:endChr m:val="]"/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  <m:t>mid</m:t>
                        </m:r>
                      </m:e>
                    </m:d>
                    <m:r>
                      <a:rPr lang="en-US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&gt;</m:t>
                    </m:r>
                    <m:r>
                      <m:rPr>
                        <m:sty m:val="p"/>
                      </m:rPr>
                      <a:rPr lang="en-US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x</m:t>
                    </m:r>
                  </m:oMath>
                </a14:m>
                <a:r>
                  <a:rPr lang="en-US" sz="1600" b="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:</a:t>
                </a:r>
              </a:p>
              <a:p>
                <a:r>
                  <a:rPr lang="en-US" sz="160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             return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bi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𝑛𝑎𝑟𝑦𝑆𝑒𝑎𝑟𝑐h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(</m:t>
                    </m:r>
                    <m:r>
                      <a:rPr lang="en-US" sz="160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𝐴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,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𝑠𝑡𝑎𝑟𝑡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,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𝑚𝑖𝑑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−1,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𝑥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)</m:t>
                    </m:r>
                  </m:oMath>
                </a14:m>
                <a:endParaRPr lang="en-US" sz="1600" b="0" dirty="0">
                  <a:solidFill>
                    <a:schemeClr val="tx1"/>
                  </a:solidFill>
                  <a:cs typeface="Baguet Script" panose="020F0502020204030204" pitchFamily="34" charset="0"/>
                </a:endParaRPr>
              </a:p>
              <a:p>
                <a:r>
                  <a:rPr lang="en-US" sz="160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       </a:t>
                </a:r>
                <a:r>
                  <a:rPr lang="en-US" sz="1600" dirty="0">
                    <a:solidFill>
                      <a:srgbClr val="FF0000"/>
                    </a:solidFill>
                    <a:cs typeface="Baguet Script" panose="020F0502020204030204" pitchFamily="34" charset="0"/>
                  </a:rPr>
                  <a:t>else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:</m:t>
                    </m:r>
                  </m:oMath>
                </a14:m>
                <a:endParaRPr lang="en-US" sz="1600" b="0" dirty="0">
                  <a:solidFill>
                    <a:schemeClr val="tx1"/>
                  </a:solidFill>
                  <a:cs typeface="Baguet Script" panose="020F0502020204030204" pitchFamily="34" charset="0"/>
                </a:endParaRPr>
              </a:p>
              <a:p>
                <a:r>
                  <a:rPr lang="en-US" sz="160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             return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𝑏𝑖𝑛𝑎𝑟𝑦𝑆𝑒𝑎𝑟𝑐h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(</m:t>
                    </m:r>
                    <m:r>
                      <a:rPr lang="en-US" sz="16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𝐴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,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𝑚𝑖𝑑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+1,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𝑒𝑛𝑑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,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𝑥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)</m:t>
                    </m:r>
                  </m:oMath>
                </a14:m>
                <a:endParaRPr lang="en-US" sz="1600" b="0" dirty="0">
                  <a:solidFill>
                    <a:schemeClr val="tx1"/>
                  </a:solidFill>
                  <a:cs typeface="Baguet Script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69EBD625-563F-1FF3-91B9-4A5E5CC9CD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003" y="117849"/>
                <a:ext cx="7012499" cy="2913543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EB876F62-705B-31CA-044A-7DE9775E622D}"/>
              </a:ext>
            </a:extLst>
          </p:cNvPr>
          <p:cNvSpPr/>
          <p:nvPr/>
        </p:nvSpPr>
        <p:spPr>
          <a:xfrm>
            <a:off x="325003" y="3242467"/>
            <a:ext cx="11541991" cy="584142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FF0000"/>
                </a:solidFill>
                <a:latin typeface="Chalkduster" panose="03050602040202020205" pitchFamily="66" charset="77"/>
              </a:rPr>
              <a:t>What is the running time of this program?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2">
                <a:extLst>
                  <a:ext uri="{FF2B5EF4-FFF2-40B4-BE49-F238E27FC236}">
                    <a16:creationId xmlns:a16="http://schemas.microsoft.com/office/drawing/2014/main" id="{967448FA-BE57-F325-4EE3-AA841487DF78}"/>
                  </a:ext>
                </a:extLst>
              </p:cNvPr>
              <p:cNvSpPr/>
              <p:nvPr/>
            </p:nvSpPr>
            <p:spPr>
              <a:xfrm>
                <a:off x="330178" y="4037684"/>
                <a:ext cx="11536816" cy="2492070"/>
              </a:xfrm>
              <a:prstGeom prst="roundRect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  <a:cs typeface="Magneto" panose="020F0502020204030204" pitchFamily="34" charset="0"/>
                  </a:rPr>
                  <a:t>Informal argument: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  <a:cs typeface="Magneto" panose="020F0502020204030204" pitchFamily="34" charset="0"/>
                  </a:rPr>
                  <a:t>In every call to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Magneto" panose="020F0502020204030204" pitchFamily="34" charset="0"/>
                      </a:rPr>
                      <m:t>𝑏𝑖𝑛𝑎𝑟𝑦𝑆𝑒𝑎𝑟𝑐h</m:t>
                    </m:r>
                  </m:oMath>
                </a14:m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  <a:cs typeface="Magneto" panose="020F0502020204030204" pitchFamily="34" charset="0"/>
                  </a:rPr>
                  <a:t> we reduce the array by half. 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  <a:cs typeface="Magneto" panose="020F0502020204030204" pitchFamily="34" charset="0"/>
                  </a:rPr>
                  <a:t>Number of calls is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Magneto" panose="020F050202020403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Magneto" panose="020F0502020204030204" pitchFamily="34" charset="0"/>
                          </a:rPr>
                          <m:t>log</m:t>
                        </m:r>
                      </m:fName>
                      <m:e>
                        <m:r>
                          <a:rPr lang="en-US" sz="28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Magneto" panose="020F0502020204030204" pitchFamily="34" charset="0"/>
                          </a:rPr>
                          <m:t>𝑛</m:t>
                        </m:r>
                      </m:e>
                    </m:func>
                  </m:oMath>
                </a14:m>
                <a:endParaRPr lang="en-US" sz="2800" b="0" dirty="0">
                  <a:solidFill>
                    <a:schemeClr val="accent6">
                      <a:lumMod val="75000"/>
                    </a:schemeClr>
                  </a:solidFill>
                  <a:cs typeface="Magneto" panose="020F0502020204030204" pitchFamily="34" charset="0"/>
                </a:endParaRP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  <a:cs typeface="Magneto" panose="020F0502020204030204" pitchFamily="34" charset="0"/>
                  </a:rPr>
                  <a:t>Time taken in each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Magneto" panose="020F0502020204030204" pitchFamily="34" charset="0"/>
                      </a:rPr>
                      <m:t>𝑏𝑖𝑛𝑎𝑟𝑦𝑆𝑒𝑎𝑟𝑐h</m:t>
                    </m:r>
                  </m:oMath>
                </a14:m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  <a:cs typeface="Magneto" panose="020F0502020204030204" pitchFamily="34" charset="0"/>
                  </a:rPr>
                  <a:t>(excluding calls) =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Magneto" panose="020F0502020204030204" pitchFamily="34" charset="0"/>
                      </a:rPr>
                      <m:t>𝑐</m:t>
                    </m:r>
                  </m:oMath>
                </a14:m>
                <a:endParaRPr lang="en-US" sz="2800" dirty="0">
                  <a:solidFill>
                    <a:schemeClr val="accent6">
                      <a:lumMod val="75000"/>
                    </a:schemeClr>
                  </a:solidFill>
                  <a:cs typeface="Magneto" panose="020F0502020204030204" pitchFamily="34" charset="0"/>
                </a:endParaRP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  <a:cs typeface="Magneto" panose="020F0502020204030204" pitchFamily="34" charset="0"/>
                  </a:rPr>
                  <a:t>Running Time. =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Magneto" panose="020F0502020204030204" pitchFamily="34" charset="0"/>
                      </a:rPr>
                      <m:t>𝑂</m:t>
                    </m:r>
                    <m:r>
                      <a:rPr lang="en-US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Magneto" panose="020F0502020204030204" pitchFamily="34" charset="0"/>
                      </a:rPr>
                      <m:t>(</m:t>
                    </m:r>
                    <m:func>
                      <m:funcPr>
                        <m:ctrlPr>
                          <a:rPr lang="en-US" sz="28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Magneto" panose="020F050202020403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Magneto" panose="020F0502020204030204" pitchFamily="34" charset="0"/>
                          </a:rPr>
                          <m:t>log</m:t>
                        </m:r>
                      </m:fName>
                      <m:e>
                        <m:r>
                          <a:rPr lang="en-US" sz="28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Magneto" panose="020F0502020204030204" pitchFamily="34" charset="0"/>
                          </a:rPr>
                          <m:t>𝑛</m:t>
                        </m:r>
                        <m:r>
                          <a:rPr lang="en-US" sz="28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Magneto" panose="020F0502020204030204" pitchFamily="34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  <a:cs typeface="Magneto" panose="020F0502020204030204" pitchFamily="34" charset="0"/>
                  </a:rPr>
                  <a:t>	</a:t>
                </a:r>
              </a:p>
            </p:txBody>
          </p:sp>
        </mc:Choice>
        <mc:Fallback xmlns="">
          <p:sp>
            <p:nvSpPr>
              <p:cNvPr id="3" name="Rounded Rectangle 2">
                <a:extLst>
                  <a:ext uri="{FF2B5EF4-FFF2-40B4-BE49-F238E27FC236}">
                    <a16:creationId xmlns:a16="http://schemas.microsoft.com/office/drawing/2014/main" id="{967448FA-BE57-F325-4EE3-AA841487DF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178" y="4037684"/>
                <a:ext cx="11536816" cy="2492070"/>
              </a:xfrm>
              <a:prstGeom prst="roundRect">
                <a:avLst/>
              </a:prstGeom>
              <a:blipFill>
                <a:blip r:embed="rId3"/>
                <a:stretch>
                  <a:fillRect b="-1515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3285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allAtOnce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7414A9E0-02E9-7E5B-B067-66DEB38350E8}"/>
                  </a:ext>
                </a:extLst>
              </p:cNvPr>
              <p:cNvSpPr/>
              <p:nvPr/>
            </p:nvSpPr>
            <p:spPr>
              <a:xfrm>
                <a:off x="325003" y="515457"/>
                <a:ext cx="7012499" cy="2913543"/>
              </a:xfrm>
              <a:prstGeom prst="roundRect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1600" dirty="0">
                    <a:solidFill>
                      <a:srgbClr val="FF0000"/>
                    </a:solidFill>
                    <a:latin typeface="Cambria Math" panose="02040503050406030204" pitchFamily="18" charset="0"/>
                    <a:cs typeface="Baguet Script" panose="020F0502020204030204" pitchFamily="34" charset="0"/>
                  </a:rPr>
                  <a:t>def</a:t>
                </a:r>
                <a:r>
                  <a:rPr lang="en-US" sz="1600" dirty="0">
                    <a:latin typeface="Cambria Math" panose="02040503050406030204" pitchFamily="18" charset="0"/>
                    <a:cs typeface="Baguet Script" panose="020F050202020403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𝑏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𝑖𝑛𝑎𝑟𝑦𝑆𝑒𝑎𝑟𝑐h</m:t>
                    </m:r>
                  </m:oMath>
                </a14:m>
                <a:r>
                  <a:rPr lang="en-US" sz="1600" dirty="0">
                    <a:latin typeface="Cambria Math" panose="02040503050406030204" pitchFamily="18" charset="0"/>
                    <a:cs typeface="Baguet Script" panose="020F0502020204030204" pitchFamily="34" charset="0"/>
                  </a:rPr>
                  <a:t>(</a:t>
                </a:r>
                <a:r>
                  <a:rPr lang="en-US" sz="1600" dirty="0">
                    <a:solidFill>
                      <a:srgbClr val="00B0F0"/>
                    </a:solidFill>
                    <a:latin typeface="Cambria Math" panose="02040503050406030204" pitchFamily="18" charset="0"/>
                    <a:cs typeface="Baguet Script" panose="020F0502020204030204" pitchFamily="34" charset="0"/>
                  </a:rPr>
                  <a:t>A </a:t>
                </a:r>
                <a:r>
                  <a:rPr lang="en-US" sz="1600" dirty="0">
                    <a:solidFill>
                      <a:schemeClr val="tx1"/>
                    </a:solidFill>
                    <a:latin typeface="Cambria Math" panose="02040503050406030204" pitchFamily="18" charset="0"/>
                    <a:cs typeface="Baguet Script" panose="020F0502020204030204" pitchFamily="34" charset="0"/>
                  </a:rPr>
                  <a:t>,start, end,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𝑥</m:t>
                    </m:r>
                  </m:oMath>
                </a14:m>
                <a:r>
                  <a:rPr lang="en-US" sz="1600" dirty="0">
                    <a:latin typeface="Cambria Math" panose="02040503050406030204" pitchFamily="18" charset="0"/>
                    <a:cs typeface="Baguet Script" panose="020F0502020204030204" pitchFamily="34" charset="0"/>
                  </a:rPr>
                  <a:t>):</a:t>
                </a:r>
              </a:p>
              <a:p>
                <a:r>
                  <a:rPr lang="en-US" sz="1600" b="0" dirty="0">
                    <a:cs typeface="Baguet Script" panose="020F0502020204030204" pitchFamily="34" charset="0"/>
                  </a:rPr>
                  <a:t>       </a:t>
                </a:r>
                <a:r>
                  <a:rPr lang="en-US" sz="1600" b="0" dirty="0">
                    <a:solidFill>
                      <a:srgbClr val="FF0000"/>
                    </a:solidFill>
                    <a:cs typeface="Baguet Script" panose="020F0502020204030204" pitchFamily="34" charset="0"/>
                  </a:rPr>
                  <a:t>if</a:t>
                </a:r>
                <a:r>
                  <a:rPr lang="en-US" sz="1600" b="0" dirty="0">
                    <a:cs typeface="Baguet Script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𝑒𝑛𝑑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&lt;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𝑠𝑡𝑎𝑟𝑡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:</m:t>
                    </m:r>
                  </m:oMath>
                </a14:m>
                <a:endParaRPr lang="en-US" sz="1600" b="0" dirty="0">
                  <a:cs typeface="Baguet Script" panose="020F0502020204030204" pitchFamily="34" charset="0"/>
                </a:endParaRPr>
              </a:p>
              <a:p>
                <a:r>
                  <a:rPr lang="en-US" sz="1600" i="1" dirty="0">
                    <a:latin typeface="Cambria Math" panose="02040503050406030204" pitchFamily="18" charset="0"/>
                    <a:cs typeface="Baguet Script" panose="020F0502020204030204" pitchFamily="34" charset="0"/>
                  </a:rPr>
                  <a:t>             </a:t>
                </a:r>
                <a:r>
                  <a:rPr lang="en-US" sz="1600" dirty="0">
                    <a:latin typeface="Cambria Math" panose="02040503050406030204" pitchFamily="18" charset="0"/>
                    <a:cs typeface="Baguet Script" panose="020F0502020204030204" pitchFamily="34" charset="0"/>
                  </a:rPr>
                  <a:t>return False</a:t>
                </a:r>
                <a:endParaRPr lang="en-US" sz="1600" b="0" dirty="0">
                  <a:latin typeface="Cambria Math" panose="02040503050406030204" pitchFamily="18" charset="0"/>
                  <a:cs typeface="Baguet Script" panose="020F050202020403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       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𝑚𝑖𝑑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=(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𝑠𝑡𝑎𝑟𝑡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+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𝑒𝑛𝑑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)//2</m:t>
                    </m:r>
                  </m:oMath>
                </a14:m>
                <a:r>
                  <a:rPr lang="en-US" sz="1600" dirty="0">
                    <a:solidFill>
                      <a:srgbClr val="7030A0"/>
                    </a:solidFill>
                    <a:cs typeface="Baguet Script" panose="020F0502020204030204" pitchFamily="34" charset="0"/>
                  </a:rPr>
                  <a:t> </a:t>
                </a:r>
              </a:p>
              <a:p>
                <a:r>
                  <a:rPr lang="en-US" sz="160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       </a:t>
                </a:r>
                <a:r>
                  <a:rPr lang="en-US" sz="1600" dirty="0">
                    <a:solidFill>
                      <a:srgbClr val="FF0000"/>
                    </a:solidFill>
                    <a:cs typeface="Baguet Script" panose="020F0502020204030204" pitchFamily="34" charset="0"/>
                  </a:rPr>
                  <a:t>if</a:t>
                </a:r>
                <a:r>
                  <a:rPr lang="en-US" sz="160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  <m:t>𝑚𝑖𝑑</m:t>
                        </m:r>
                      </m:e>
                    </m:d>
                    <m:r>
                      <a:rPr lang="en-US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==</m:t>
                    </m:r>
                    <m:r>
                      <m:rPr>
                        <m:sty m:val="p"/>
                      </m:rPr>
                      <a:rPr lang="en-US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x</m:t>
                    </m:r>
                  </m:oMath>
                </a14:m>
                <a:r>
                  <a:rPr lang="en-US" sz="1600" b="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:</a:t>
                </a:r>
              </a:p>
              <a:p>
                <a:r>
                  <a:rPr lang="en-US" sz="160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             return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𝑇𝑟𝑢𝑒</m:t>
                    </m:r>
                  </m:oMath>
                </a14:m>
                <a:endParaRPr lang="en-US" sz="1600" b="0" dirty="0">
                  <a:solidFill>
                    <a:schemeClr val="tx1"/>
                  </a:solidFill>
                  <a:cs typeface="Baguet Script" panose="020F0502020204030204" pitchFamily="34" charset="0"/>
                </a:endParaRPr>
              </a:p>
              <a:p>
                <a:r>
                  <a:rPr lang="en-US" sz="160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       </a:t>
                </a:r>
                <a:r>
                  <a:rPr lang="en-US" sz="1600" dirty="0">
                    <a:solidFill>
                      <a:srgbClr val="FF0000"/>
                    </a:solidFill>
                    <a:cs typeface="Baguet Script" panose="020F0502020204030204" pitchFamily="34" charset="0"/>
                  </a:rPr>
                  <a:t>elseif</a:t>
                </a:r>
                <a:r>
                  <a:rPr lang="en-US" sz="160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A</m:t>
                    </m:r>
                    <m:d>
                      <m:dPr>
                        <m:begChr m:val="["/>
                        <m:endChr m:val="]"/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  <m:t>mid</m:t>
                        </m:r>
                      </m:e>
                    </m:d>
                    <m:r>
                      <a:rPr lang="en-US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&gt;</m:t>
                    </m:r>
                    <m:r>
                      <m:rPr>
                        <m:sty m:val="p"/>
                      </m:rPr>
                      <a:rPr lang="en-US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x</m:t>
                    </m:r>
                  </m:oMath>
                </a14:m>
                <a:r>
                  <a:rPr lang="en-US" sz="1600" b="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:</a:t>
                </a:r>
              </a:p>
              <a:p>
                <a:r>
                  <a:rPr lang="en-US" sz="160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             return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bi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𝑛𝑎𝑟𝑦𝑆𝑒𝑎𝑟𝑐h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(</m:t>
                    </m:r>
                    <m:r>
                      <a:rPr lang="en-US" sz="160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𝐴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,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𝑠𝑡𝑎𝑟𝑡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,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𝑚𝑖𝑑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−1,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𝑥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)</m:t>
                    </m:r>
                  </m:oMath>
                </a14:m>
                <a:endParaRPr lang="en-US" sz="1600" b="0" dirty="0">
                  <a:solidFill>
                    <a:schemeClr val="tx1"/>
                  </a:solidFill>
                  <a:cs typeface="Baguet Script" panose="020F0502020204030204" pitchFamily="34" charset="0"/>
                </a:endParaRPr>
              </a:p>
              <a:p>
                <a:r>
                  <a:rPr lang="en-US" sz="160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       </a:t>
                </a:r>
                <a:r>
                  <a:rPr lang="en-US" sz="1600" dirty="0">
                    <a:solidFill>
                      <a:srgbClr val="FF0000"/>
                    </a:solidFill>
                    <a:cs typeface="Baguet Script" panose="020F0502020204030204" pitchFamily="34" charset="0"/>
                  </a:rPr>
                  <a:t>else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:</m:t>
                    </m:r>
                  </m:oMath>
                </a14:m>
                <a:endParaRPr lang="en-US" sz="1600" b="0" dirty="0">
                  <a:solidFill>
                    <a:schemeClr val="tx1"/>
                  </a:solidFill>
                  <a:cs typeface="Baguet Script" panose="020F0502020204030204" pitchFamily="34" charset="0"/>
                </a:endParaRPr>
              </a:p>
              <a:p>
                <a:r>
                  <a:rPr lang="en-US" sz="160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             return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𝑏𝑖𝑛𝑎𝑟𝑦𝑆𝑒𝑎𝑟𝑐h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(</m:t>
                    </m:r>
                    <m:r>
                      <a:rPr lang="en-US" sz="16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𝐴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,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𝑚𝑖𝑑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+1,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𝑒𝑛𝑑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,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𝑥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)</m:t>
                    </m:r>
                  </m:oMath>
                </a14:m>
                <a:endParaRPr lang="en-US" sz="1600" b="0" dirty="0">
                  <a:solidFill>
                    <a:schemeClr val="tx1"/>
                  </a:solidFill>
                  <a:cs typeface="Baguet Script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7414A9E0-02E9-7E5B-B067-66DEB38350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003" y="515457"/>
                <a:ext cx="7012499" cy="2913543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E18A290-9CE7-0EE1-8B72-BC5A8AB68229}"/>
                  </a:ext>
                </a:extLst>
              </p:cNvPr>
              <p:cNvSpPr txBox="1"/>
              <p:nvPr/>
            </p:nvSpPr>
            <p:spPr>
              <a:xfrm>
                <a:off x="8203474" y="627016"/>
                <a:ext cx="7098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E18A290-9CE7-0EE1-8B72-BC5A8AB682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3474" y="627016"/>
                <a:ext cx="709874" cy="369332"/>
              </a:xfrm>
              <a:prstGeom prst="rect">
                <a:avLst/>
              </a:prstGeom>
              <a:blipFill>
                <a:blip r:embed="rId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1EEF3D4-BAAE-96D1-5233-C46AA6061132}"/>
                  </a:ext>
                </a:extLst>
              </p:cNvPr>
              <p:cNvSpPr txBox="1"/>
              <p:nvPr/>
            </p:nvSpPr>
            <p:spPr>
              <a:xfrm>
                <a:off x="8383151" y="1384663"/>
                <a:ext cx="35493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1EEF3D4-BAAE-96D1-5233-C46AA60611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3151" y="1384663"/>
                <a:ext cx="354937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3FA6618-82BC-6A0A-84D4-5D71E37ED661}"/>
                  </a:ext>
                </a:extLst>
              </p:cNvPr>
              <p:cNvSpPr txBox="1"/>
              <p:nvPr/>
            </p:nvSpPr>
            <p:spPr>
              <a:xfrm>
                <a:off x="8002265" y="2260975"/>
                <a:ext cx="1112292" cy="8274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3FA6618-82BC-6A0A-84D4-5D71E37ED6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2265" y="2260975"/>
                <a:ext cx="1112292" cy="827471"/>
              </a:xfrm>
              <a:prstGeom prst="rect">
                <a:avLst/>
              </a:prstGeom>
              <a:blipFill>
                <a:blip r:embed="rId5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59974870-9112-B50D-8200-5D6CC5D28CFC}"/>
                  </a:ext>
                </a:extLst>
              </p:cNvPr>
              <p:cNvSpPr/>
              <p:nvPr/>
            </p:nvSpPr>
            <p:spPr>
              <a:xfrm>
                <a:off x="325003" y="3935980"/>
                <a:ext cx="11536816" cy="1226329"/>
              </a:xfrm>
              <a:prstGeom prst="roundRect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Magneto" panose="020F0502020204030204" pitchFamily="34" charset="0"/>
                      </a:rPr>
                      <m:t>𝑇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Magneto" panose="020F0502020204030204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Magneto" panose="020F0502020204030204" pitchFamily="34" charset="0"/>
                          </a:rPr>
                          <m:t>𝑛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Magneto" panose="020F0502020204030204" pitchFamily="34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Magneto" panose="020F0502020204030204" pitchFamily="34" charset="0"/>
                      </a:rPr>
                      <m:t>𝑇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Magneto" panose="020F050202020403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Magneto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Magneto" panose="020F0502020204030204" pitchFamily="34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8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Magneto" panose="020F0502020204030204" pitchFamily="34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Magneto" panose="020F0502020204030204" pitchFamily="34" charset="0"/>
                      </a:rPr>
                      <m:t>+</m:t>
                    </m:r>
                    <m:r>
                      <a:rPr lang="en-US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Magneto" panose="020F0502020204030204" pitchFamily="34" charset="0"/>
                      </a:rPr>
                      <m:t>𝑐</m:t>
                    </m:r>
                  </m:oMath>
                </a14:m>
                <a:endParaRPr lang="en-US" sz="2800" dirty="0">
                  <a:solidFill>
                    <a:schemeClr val="accent6">
                      <a:lumMod val="75000"/>
                    </a:schemeClr>
                  </a:solidFill>
                  <a:cs typeface="Magneto" panose="020F0502020204030204" pitchFamily="34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Magneto" panose="020F0502020204030204" pitchFamily="34" charset="0"/>
                      </a:rPr>
                      <m:t>𝑇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Magneto" panose="020F0502020204030204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Magneto" panose="020F0502020204030204" pitchFamily="34" charset="0"/>
                          </a:rPr>
                          <m:t>1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Magneto" panose="020F0502020204030204" pitchFamily="34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Magneto" panose="020F0502020204030204" pitchFamily="34" charset="0"/>
                      </a:rPr>
                      <m:t>𝑐</m:t>
                    </m:r>
                  </m:oMath>
                </a14:m>
                <a:endParaRPr lang="en-US" sz="2800" dirty="0">
                  <a:solidFill>
                    <a:schemeClr val="accent6">
                      <a:lumMod val="75000"/>
                    </a:schemeClr>
                  </a:solidFill>
                  <a:cs typeface="Magneto" panose="020F0502020204030204" pitchFamily="34" charset="0"/>
                </a:endParaRPr>
              </a:p>
            </p:txBody>
          </p:sp>
        </mc:Choice>
        <mc:Fallback xmlns="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59974870-9112-B50D-8200-5D6CC5D28C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003" y="3935980"/>
                <a:ext cx="11536816" cy="1226329"/>
              </a:xfrm>
              <a:prstGeom prst="roundRect">
                <a:avLst/>
              </a:prstGeom>
              <a:blipFill>
                <a:blip r:embed="rId6"/>
                <a:stretch>
                  <a:fillRect l="-329" b="-8081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16253195-1AB1-CFA1-74AB-7E8F4FB2D00E}"/>
                  </a:ext>
                </a:extLst>
              </p:cNvPr>
              <p:cNvSpPr/>
              <p:nvPr/>
            </p:nvSpPr>
            <p:spPr>
              <a:xfrm>
                <a:off x="325003" y="5396678"/>
                <a:ext cx="11536816" cy="1226329"/>
              </a:xfrm>
              <a:prstGeom prst="roundRect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  <a:cs typeface="Magneto" panose="020F0502020204030204" pitchFamily="34" charset="0"/>
                  </a:rPr>
                  <a:t>Running Time is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Magneto" panose="020F0502020204030204" pitchFamily="34" charset="0"/>
                      </a:rPr>
                      <m:t>𝑂</m:t>
                    </m:r>
                    <m:r>
                      <a:rPr lang="en-US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Magneto" panose="020F0502020204030204" pitchFamily="34" charset="0"/>
                      </a:rPr>
                      <m:t>(</m:t>
                    </m:r>
                    <m:func>
                      <m:funcPr>
                        <m:ctrlPr>
                          <a:rPr lang="en-US" sz="28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Magneto" panose="020F050202020403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Magneto" panose="020F0502020204030204" pitchFamily="34" charset="0"/>
                          </a:rPr>
                          <m:t>log</m:t>
                        </m:r>
                      </m:fName>
                      <m:e>
                        <m:r>
                          <a:rPr lang="en-US" sz="28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Magneto" panose="020F0502020204030204" pitchFamily="34" charset="0"/>
                          </a:rPr>
                          <m:t>𝑛</m:t>
                        </m:r>
                        <m:r>
                          <a:rPr lang="en-US" sz="28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Magneto" panose="020F0502020204030204" pitchFamily="34" charset="0"/>
                          </a:rPr>
                          <m:t>)</m:t>
                        </m:r>
                      </m:e>
                    </m:func>
                  </m:oMath>
                </a14:m>
                <a:endParaRPr lang="en-US" sz="2800" dirty="0">
                  <a:solidFill>
                    <a:schemeClr val="accent6">
                      <a:lumMod val="75000"/>
                    </a:schemeClr>
                  </a:solidFill>
                  <a:cs typeface="Magneto" panose="020F0502020204030204" pitchFamily="34" charset="0"/>
                </a:endParaRPr>
              </a:p>
            </p:txBody>
          </p:sp>
        </mc:Choice>
        <mc:Fallback xmlns="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16253195-1AB1-CFA1-74AB-7E8F4FB2D0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003" y="5396678"/>
                <a:ext cx="11536816" cy="1226329"/>
              </a:xfrm>
              <a:prstGeom prst="roundRect">
                <a:avLst/>
              </a:prstGeom>
              <a:blipFill>
                <a:blip r:embed="rId7"/>
                <a:stretch>
                  <a:fillRect l="-439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7200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7414A9E0-02E9-7E5B-B067-66DEB38350E8}"/>
                  </a:ext>
                </a:extLst>
              </p:cNvPr>
              <p:cNvSpPr/>
              <p:nvPr/>
            </p:nvSpPr>
            <p:spPr>
              <a:xfrm>
                <a:off x="303233" y="123572"/>
                <a:ext cx="5966940" cy="2913543"/>
              </a:xfrm>
              <a:prstGeom prst="roundRect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1600" dirty="0">
                    <a:solidFill>
                      <a:srgbClr val="FF0000"/>
                    </a:solidFill>
                    <a:latin typeface="Cambria Math" panose="02040503050406030204" pitchFamily="18" charset="0"/>
                    <a:cs typeface="Baguet Script" panose="020F0502020204030204" pitchFamily="34" charset="0"/>
                  </a:rPr>
                  <a:t>def</a:t>
                </a:r>
                <a:r>
                  <a:rPr lang="en-US" sz="1600" dirty="0">
                    <a:latin typeface="Cambria Math" panose="02040503050406030204" pitchFamily="18" charset="0"/>
                    <a:cs typeface="Baguet Script" panose="020F050202020403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𝑏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𝑖𝑛𝑎𝑟𝑦𝑆𝑒𝑎𝑟𝑐h</m:t>
                    </m:r>
                  </m:oMath>
                </a14:m>
                <a:r>
                  <a:rPr lang="en-US" sz="1600" dirty="0">
                    <a:latin typeface="Cambria Math" panose="02040503050406030204" pitchFamily="18" charset="0"/>
                    <a:cs typeface="Baguet Script" panose="020F0502020204030204" pitchFamily="34" charset="0"/>
                  </a:rPr>
                  <a:t>(</a:t>
                </a:r>
                <a:r>
                  <a:rPr lang="en-US" sz="1600" dirty="0">
                    <a:solidFill>
                      <a:srgbClr val="00B0F0"/>
                    </a:solidFill>
                    <a:latin typeface="Cambria Math" panose="02040503050406030204" pitchFamily="18" charset="0"/>
                    <a:cs typeface="Baguet Script" panose="020F0502020204030204" pitchFamily="34" charset="0"/>
                  </a:rPr>
                  <a:t>A </a:t>
                </a:r>
                <a:r>
                  <a:rPr lang="en-US" sz="1600" dirty="0">
                    <a:solidFill>
                      <a:schemeClr val="tx1"/>
                    </a:solidFill>
                    <a:latin typeface="Cambria Math" panose="02040503050406030204" pitchFamily="18" charset="0"/>
                    <a:cs typeface="Baguet Script" panose="020F0502020204030204" pitchFamily="34" charset="0"/>
                  </a:rPr>
                  <a:t>,start, end,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𝑥</m:t>
                    </m:r>
                  </m:oMath>
                </a14:m>
                <a:r>
                  <a:rPr lang="en-US" sz="1600" dirty="0">
                    <a:latin typeface="Cambria Math" panose="02040503050406030204" pitchFamily="18" charset="0"/>
                    <a:cs typeface="Baguet Script" panose="020F0502020204030204" pitchFamily="34" charset="0"/>
                  </a:rPr>
                  <a:t>):</a:t>
                </a:r>
              </a:p>
              <a:p>
                <a:r>
                  <a:rPr lang="en-US" sz="1600" b="0" dirty="0">
                    <a:cs typeface="Baguet Script" panose="020F0502020204030204" pitchFamily="34" charset="0"/>
                  </a:rPr>
                  <a:t>       </a:t>
                </a:r>
                <a:r>
                  <a:rPr lang="en-US" sz="1600" b="0" dirty="0">
                    <a:solidFill>
                      <a:srgbClr val="FF0000"/>
                    </a:solidFill>
                    <a:cs typeface="Baguet Script" panose="020F0502020204030204" pitchFamily="34" charset="0"/>
                  </a:rPr>
                  <a:t>if</a:t>
                </a:r>
                <a:r>
                  <a:rPr lang="en-US" sz="1600" b="0" dirty="0">
                    <a:cs typeface="Baguet Script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𝑒𝑛𝑑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&lt;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𝑠𝑡𝑎𝑟𝑡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:</m:t>
                    </m:r>
                  </m:oMath>
                </a14:m>
                <a:endParaRPr lang="en-US" sz="1600" b="0" dirty="0">
                  <a:cs typeface="Baguet Script" panose="020F0502020204030204" pitchFamily="34" charset="0"/>
                </a:endParaRPr>
              </a:p>
              <a:p>
                <a:r>
                  <a:rPr lang="en-US" sz="1600" i="1" dirty="0">
                    <a:latin typeface="Cambria Math" panose="02040503050406030204" pitchFamily="18" charset="0"/>
                    <a:cs typeface="Baguet Script" panose="020F0502020204030204" pitchFamily="34" charset="0"/>
                  </a:rPr>
                  <a:t>             </a:t>
                </a:r>
                <a:r>
                  <a:rPr lang="en-US" sz="1600" dirty="0">
                    <a:latin typeface="Cambria Math" panose="02040503050406030204" pitchFamily="18" charset="0"/>
                    <a:cs typeface="Baguet Script" panose="020F0502020204030204" pitchFamily="34" charset="0"/>
                  </a:rPr>
                  <a:t>return False</a:t>
                </a:r>
                <a:endParaRPr lang="en-US" sz="1600" b="0" dirty="0">
                  <a:latin typeface="Cambria Math" panose="02040503050406030204" pitchFamily="18" charset="0"/>
                  <a:cs typeface="Baguet Script" panose="020F050202020403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       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𝑚𝑖𝑑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=(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𝑠𝑡𝑎𝑟𝑡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+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𝑒𝑛𝑑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)//2</m:t>
                    </m:r>
                  </m:oMath>
                </a14:m>
                <a:r>
                  <a:rPr lang="en-US" sz="1600" dirty="0">
                    <a:solidFill>
                      <a:srgbClr val="7030A0"/>
                    </a:solidFill>
                    <a:cs typeface="Baguet Script" panose="020F0502020204030204" pitchFamily="34" charset="0"/>
                  </a:rPr>
                  <a:t> </a:t>
                </a:r>
              </a:p>
              <a:p>
                <a:r>
                  <a:rPr lang="en-US" sz="160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       </a:t>
                </a:r>
                <a:r>
                  <a:rPr lang="en-US" sz="1600" dirty="0">
                    <a:solidFill>
                      <a:srgbClr val="FF0000"/>
                    </a:solidFill>
                    <a:cs typeface="Baguet Script" panose="020F0502020204030204" pitchFamily="34" charset="0"/>
                  </a:rPr>
                  <a:t>if</a:t>
                </a:r>
                <a:r>
                  <a:rPr lang="en-US" sz="160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  <m:t>𝑚𝑖𝑑</m:t>
                        </m:r>
                      </m:e>
                    </m:d>
                    <m:r>
                      <a:rPr lang="en-US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==</m:t>
                    </m:r>
                    <m:r>
                      <m:rPr>
                        <m:sty m:val="p"/>
                      </m:rPr>
                      <a:rPr lang="en-US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x</m:t>
                    </m:r>
                  </m:oMath>
                </a14:m>
                <a:r>
                  <a:rPr lang="en-US" sz="1600" b="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:</a:t>
                </a:r>
              </a:p>
              <a:p>
                <a:r>
                  <a:rPr lang="en-US" sz="160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             return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𝑇𝑟𝑢𝑒</m:t>
                    </m:r>
                  </m:oMath>
                </a14:m>
                <a:endParaRPr lang="en-US" sz="1600" b="0" dirty="0">
                  <a:solidFill>
                    <a:schemeClr val="tx1"/>
                  </a:solidFill>
                  <a:cs typeface="Baguet Script" panose="020F0502020204030204" pitchFamily="34" charset="0"/>
                </a:endParaRPr>
              </a:p>
              <a:p>
                <a:r>
                  <a:rPr lang="en-US" sz="160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       </a:t>
                </a:r>
                <a:r>
                  <a:rPr lang="en-US" sz="1600" dirty="0">
                    <a:solidFill>
                      <a:srgbClr val="FF0000"/>
                    </a:solidFill>
                    <a:cs typeface="Baguet Script" panose="020F0502020204030204" pitchFamily="34" charset="0"/>
                  </a:rPr>
                  <a:t>elseif</a:t>
                </a:r>
                <a:r>
                  <a:rPr lang="en-US" sz="160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A</m:t>
                    </m:r>
                    <m:d>
                      <m:dPr>
                        <m:begChr m:val="["/>
                        <m:endChr m:val="]"/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  <m:t>mid</m:t>
                        </m:r>
                      </m:e>
                    </m:d>
                    <m:r>
                      <a:rPr lang="en-US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&gt;</m:t>
                    </m:r>
                    <m:r>
                      <m:rPr>
                        <m:sty m:val="p"/>
                      </m:rPr>
                      <a:rPr lang="en-US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x</m:t>
                    </m:r>
                  </m:oMath>
                </a14:m>
                <a:r>
                  <a:rPr lang="en-US" sz="1600" b="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:</a:t>
                </a:r>
              </a:p>
              <a:p>
                <a:r>
                  <a:rPr lang="en-US" sz="160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             return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bi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𝑛𝑎𝑟𝑦𝑆𝑒𝑎𝑟𝑐h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(</m:t>
                    </m:r>
                    <m:r>
                      <a:rPr lang="en-US" sz="160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𝐴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,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𝑠𝑡𝑎𝑟𝑡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,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𝑚𝑖𝑑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−1,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𝑥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)</m:t>
                    </m:r>
                  </m:oMath>
                </a14:m>
                <a:endParaRPr lang="en-US" sz="1600" b="0" dirty="0">
                  <a:solidFill>
                    <a:schemeClr val="tx1"/>
                  </a:solidFill>
                  <a:cs typeface="Baguet Script" panose="020F0502020204030204" pitchFamily="34" charset="0"/>
                </a:endParaRPr>
              </a:p>
              <a:p>
                <a:r>
                  <a:rPr lang="en-US" sz="160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       </a:t>
                </a:r>
                <a:r>
                  <a:rPr lang="en-US" sz="1600" dirty="0">
                    <a:solidFill>
                      <a:srgbClr val="FF0000"/>
                    </a:solidFill>
                    <a:cs typeface="Baguet Script" panose="020F0502020204030204" pitchFamily="34" charset="0"/>
                  </a:rPr>
                  <a:t>else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:</m:t>
                    </m:r>
                  </m:oMath>
                </a14:m>
                <a:endParaRPr lang="en-US" sz="1600" b="0" dirty="0">
                  <a:solidFill>
                    <a:schemeClr val="tx1"/>
                  </a:solidFill>
                  <a:cs typeface="Baguet Script" panose="020F0502020204030204" pitchFamily="34" charset="0"/>
                </a:endParaRPr>
              </a:p>
              <a:p>
                <a:r>
                  <a:rPr lang="en-US" sz="160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             return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𝑏𝑖𝑛𝑎𝑟𝑦𝑆𝑒𝑎𝑟𝑐h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(</m:t>
                    </m:r>
                    <m:r>
                      <a:rPr lang="en-US" sz="16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𝐴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,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𝑚𝑖𝑑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+1,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𝑒𝑛𝑑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,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𝑥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)</m:t>
                    </m:r>
                  </m:oMath>
                </a14:m>
                <a:endParaRPr lang="en-US" sz="1600" b="0" dirty="0">
                  <a:solidFill>
                    <a:schemeClr val="tx1"/>
                  </a:solidFill>
                  <a:cs typeface="Baguet Script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7414A9E0-02E9-7E5B-B067-66DEB38350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233" y="123572"/>
                <a:ext cx="5966940" cy="2913543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ounded Rectangle 1">
                <a:extLst>
                  <a:ext uri="{FF2B5EF4-FFF2-40B4-BE49-F238E27FC236}">
                    <a16:creationId xmlns:a16="http://schemas.microsoft.com/office/drawing/2014/main" id="{6BF219E4-10E2-3862-3FDC-F78F64DE897B}"/>
                  </a:ext>
                </a:extLst>
              </p:cNvPr>
              <p:cNvSpPr/>
              <p:nvPr/>
            </p:nvSpPr>
            <p:spPr>
              <a:xfrm>
                <a:off x="303233" y="3258656"/>
                <a:ext cx="5966940" cy="3294544"/>
              </a:xfrm>
              <a:prstGeom prst="roundRect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1600" dirty="0">
                    <a:solidFill>
                      <a:srgbClr val="FF0000"/>
                    </a:solidFill>
                    <a:latin typeface="Cambria Math" panose="02040503050406030204" pitchFamily="18" charset="0"/>
                    <a:cs typeface="Baguet Script" panose="020F0502020204030204" pitchFamily="34" charset="0"/>
                  </a:rPr>
                  <a:t>def</a:t>
                </a:r>
                <a:r>
                  <a:rPr lang="en-US" sz="1600" dirty="0">
                    <a:latin typeface="Cambria Math" panose="02040503050406030204" pitchFamily="18" charset="0"/>
                    <a:cs typeface="Baguet Script" panose="020F050202020403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𝑏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𝑖𝑛𝑎𝑟𝑦𝑆𝑒𝑎𝑟𝑐h</m:t>
                    </m:r>
                  </m:oMath>
                </a14:m>
                <a:r>
                  <a:rPr lang="en-US" sz="1600" dirty="0">
                    <a:latin typeface="Cambria Math" panose="02040503050406030204" pitchFamily="18" charset="0"/>
                    <a:cs typeface="Baguet Script" panose="020F0502020204030204" pitchFamily="34" charset="0"/>
                  </a:rPr>
                  <a:t>(</a:t>
                </a:r>
                <a:r>
                  <a:rPr lang="en-US" sz="1600" dirty="0">
                    <a:solidFill>
                      <a:srgbClr val="00B0F0"/>
                    </a:solidFill>
                    <a:latin typeface="Cambria Math" panose="02040503050406030204" pitchFamily="18" charset="0"/>
                    <a:cs typeface="Baguet Script" panose="020F0502020204030204" pitchFamily="34" charset="0"/>
                  </a:rPr>
                  <a:t>A </a:t>
                </a:r>
                <a:r>
                  <a:rPr lang="en-US" sz="1600" dirty="0">
                    <a:solidFill>
                      <a:schemeClr val="tx1"/>
                    </a:solidFill>
                    <a:latin typeface="Cambria Math" panose="02040503050406030204" pitchFamily="18" charset="0"/>
                    <a:cs typeface="Baguet Script" panose="020F0502020204030204" pitchFamily="34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𝑥</m:t>
                    </m:r>
                  </m:oMath>
                </a14:m>
                <a:r>
                  <a:rPr lang="en-US" sz="1600" dirty="0">
                    <a:latin typeface="Cambria Math" panose="02040503050406030204" pitchFamily="18" charset="0"/>
                    <a:cs typeface="Baguet Script" panose="020F0502020204030204" pitchFamily="34" charset="0"/>
                  </a:rPr>
                  <a:t>):</a:t>
                </a:r>
              </a:p>
              <a:p>
                <a:r>
                  <a:rPr lang="en-US" sz="1600" dirty="0">
                    <a:latin typeface="Cambria Math" panose="02040503050406030204" pitchFamily="18" charset="0"/>
                    <a:cs typeface="Baguet Script" panose="020F0502020204030204" pitchFamily="34" charset="0"/>
                  </a:rPr>
                  <a:t>      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𝑠𝑡𝑎𝑟𝑡</m:t>
                    </m:r>
                    <m:r>
                      <a:rPr lang="en-US" sz="1600" i="1" dirty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 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=</m:t>
                    </m:r>
                    <m:r>
                      <a:rPr lang="en-US" sz="1600" i="1" dirty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 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0</m:t>
                    </m:r>
                  </m:oMath>
                </a14:m>
                <a:endParaRPr lang="en-US" sz="1600" dirty="0">
                  <a:latin typeface="Cambria Math" panose="02040503050406030204" pitchFamily="18" charset="0"/>
                  <a:cs typeface="Baguet Script" panose="020F050202020403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       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𝑒𝑛𝑑</m:t>
                    </m:r>
                    <m:r>
                      <a:rPr lang="en-US" sz="1600" i="1" dirty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 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=</m:t>
                    </m:r>
                    <m:r>
                      <a:rPr lang="en-US" sz="1600" i="1" dirty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 </m:t>
                    </m:r>
                    <m:r>
                      <a:rPr lang="en-US" sz="1600" i="1" dirty="0" err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𝑙𝑒𝑛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(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𝐴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)−1</m:t>
                    </m:r>
                  </m:oMath>
                </a14:m>
                <a:r>
                  <a:rPr lang="en-US" sz="1600" dirty="0">
                    <a:latin typeface="Cambria Math" panose="02040503050406030204" pitchFamily="18" charset="0"/>
                    <a:cs typeface="Baguet Script" panose="020F0502020204030204" pitchFamily="34" charset="0"/>
                  </a:rPr>
                  <a:t> </a:t>
                </a:r>
              </a:p>
              <a:p>
                <a:r>
                  <a:rPr lang="en-US" sz="1600" b="0" dirty="0">
                    <a:cs typeface="Baguet Script" panose="020F0502020204030204" pitchFamily="34" charset="0"/>
                  </a:rPr>
                  <a:t>       </a:t>
                </a:r>
                <a:r>
                  <a:rPr lang="en-US" sz="1600" b="0" dirty="0">
                    <a:solidFill>
                      <a:srgbClr val="FF0000"/>
                    </a:solidFill>
                    <a:cs typeface="Baguet Script" panose="020F0502020204030204" pitchFamily="34" charset="0"/>
                  </a:rPr>
                  <a:t>while</a:t>
                </a:r>
                <a:r>
                  <a:rPr lang="en-US" sz="1600" b="0" dirty="0">
                    <a:cs typeface="Baguet Script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𝑠𝑡𝑎𝑟𝑡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&lt; =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𝑒𝑛𝑑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:</m:t>
                    </m:r>
                  </m:oMath>
                </a14:m>
                <a:endParaRPr lang="en-US" sz="1600" b="0" dirty="0">
                  <a:latin typeface="Cambria Math" panose="02040503050406030204" pitchFamily="18" charset="0"/>
                  <a:cs typeface="Baguet Script" panose="020F050202020403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             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𝑚𝑖𝑑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=(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𝑠𝑡𝑎𝑟𝑡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+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𝑒𝑛𝑑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)//2</m:t>
                    </m:r>
                  </m:oMath>
                </a14:m>
                <a:r>
                  <a:rPr lang="en-US" sz="1600" dirty="0">
                    <a:solidFill>
                      <a:srgbClr val="7030A0"/>
                    </a:solidFill>
                    <a:cs typeface="Baguet Script" panose="020F0502020204030204" pitchFamily="34" charset="0"/>
                  </a:rPr>
                  <a:t> </a:t>
                </a:r>
              </a:p>
              <a:p>
                <a:r>
                  <a:rPr lang="en-US" sz="160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             </a:t>
                </a:r>
                <a:r>
                  <a:rPr lang="en-US" sz="1600" dirty="0">
                    <a:solidFill>
                      <a:srgbClr val="FF0000"/>
                    </a:solidFill>
                    <a:cs typeface="Baguet Script" panose="020F0502020204030204" pitchFamily="34" charset="0"/>
                  </a:rPr>
                  <a:t>if</a:t>
                </a:r>
                <a:r>
                  <a:rPr lang="en-US" sz="160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  <m:t>𝑚𝑖𝑑</m:t>
                        </m:r>
                      </m:e>
                    </m:d>
                    <m:r>
                      <a:rPr lang="en-US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==</m:t>
                    </m:r>
                    <m:r>
                      <m:rPr>
                        <m:sty m:val="p"/>
                      </m:rPr>
                      <a:rPr lang="en-US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x</m:t>
                    </m:r>
                  </m:oMath>
                </a14:m>
                <a:r>
                  <a:rPr lang="en-US" sz="1600" b="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:</a:t>
                </a:r>
              </a:p>
              <a:p>
                <a:r>
                  <a:rPr lang="en-US" sz="160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                   return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𝑇𝑟𝑢𝑒</m:t>
                    </m:r>
                  </m:oMath>
                </a14:m>
                <a:endParaRPr lang="en-US" sz="1600" b="0" dirty="0">
                  <a:solidFill>
                    <a:schemeClr val="tx1"/>
                  </a:solidFill>
                  <a:cs typeface="Baguet Script" panose="020F0502020204030204" pitchFamily="34" charset="0"/>
                </a:endParaRPr>
              </a:p>
              <a:p>
                <a:r>
                  <a:rPr lang="en-US" sz="160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             </a:t>
                </a:r>
                <a:r>
                  <a:rPr lang="en-US" sz="1600" dirty="0">
                    <a:solidFill>
                      <a:srgbClr val="FF0000"/>
                    </a:solidFill>
                    <a:cs typeface="Baguet Script" panose="020F0502020204030204" pitchFamily="34" charset="0"/>
                  </a:rPr>
                  <a:t>elseif</a:t>
                </a:r>
                <a:r>
                  <a:rPr lang="en-US" sz="160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A</m:t>
                    </m:r>
                    <m:d>
                      <m:dPr>
                        <m:begChr m:val="["/>
                        <m:endChr m:val="]"/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  <m:t>mid</m:t>
                        </m:r>
                      </m:e>
                    </m:d>
                    <m:r>
                      <a:rPr lang="en-US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&gt;</m:t>
                    </m:r>
                    <m:r>
                      <m:rPr>
                        <m:sty m:val="p"/>
                      </m:rPr>
                      <a:rPr lang="en-US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x</m:t>
                    </m:r>
                  </m:oMath>
                </a14:m>
                <a:r>
                  <a:rPr lang="en-US" sz="1600" b="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:</a:t>
                </a:r>
              </a:p>
              <a:p>
                <a:r>
                  <a:rPr lang="en-US" sz="160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                  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𝑒𝑛𝑑</m:t>
                    </m:r>
                    <m:r>
                      <a:rPr lang="en-US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 = </m:t>
                    </m:r>
                    <m:r>
                      <a:rPr lang="en-US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𝑚𝑖𝑑</m:t>
                    </m:r>
                    <m:r>
                      <a:rPr lang="en-US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−1</m:t>
                    </m:r>
                  </m:oMath>
                </a14:m>
                <a:endParaRPr lang="en-US" sz="1600" b="0" dirty="0">
                  <a:solidFill>
                    <a:schemeClr val="tx1"/>
                  </a:solidFill>
                  <a:cs typeface="Baguet Script" panose="020F0502020204030204" pitchFamily="34" charset="0"/>
                </a:endParaRPr>
              </a:p>
              <a:p>
                <a:r>
                  <a:rPr lang="en-US" sz="160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             </a:t>
                </a:r>
                <a:r>
                  <a:rPr lang="en-US" sz="1600" dirty="0">
                    <a:solidFill>
                      <a:srgbClr val="FF0000"/>
                    </a:solidFill>
                    <a:cs typeface="Baguet Script" panose="020F0502020204030204" pitchFamily="34" charset="0"/>
                  </a:rPr>
                  <a:t>else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:</m:t>
                    </m:r>
                  </m:oMath>
                </a14:m>
                <a:endParaRPr lang="en-US" sz="1600" b="0" dirty="0">
                  <a:solidFill>
                    <a:schemeClr val="tx1"/>
                  </a:solidFill>
                  <a:cs typeface="Baguet Script" panose="020F0502020204030204" pitchFamily="34" charset="0"/>
                </a:endParaRPr>
              </a:p>
              <a:p>
                <a:r>
                  <a:rPr lang="en-US" sz="160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                  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𝑠𝑡𝑎𝑟𝑡</m:t>
                    </m:r>
                    <m:r>
                      <a:rPr lang="en-US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 = </m:t>
                    </m:r>
                    <m:r>
                      <a:rPr lang="en-US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𝑚𝑖𝑑</m:t>
                    </m:r>
                    <m:r>
                      <a:rPr lang="en-US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+1</m:t>
                    </m:r>
                  </m:oMath>
                </a14:m>
                <a:endParaRPr lang="en-US" sz="1600" b="0" dirty="0">
                  <a:solidFill>
                    <a:schemeClr val="tx1"/>
                  </a:solidFill>
                  <a:cs typeface="Baguet Script" panose="020F0502020204030204" pitchFamily="34" charset="0"/>
                </a:endParaRPr>
              </a:p>
              <a:p>
                <a:r>
                  <a:rPr lang="en-US" sz="1600" b="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       return Fals</a:t>
                </a:r>
                <a:r>
                  <a:rPr lang="en-US" sz="160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e</a:t>
                </a:r>
                <a:endParaRPr lang="en-US" sz="1600" b="0" dirty="0">
                  <a:solidFill>
                    <a:schemeClr val="tx1"/>
                  </a:solidFill>
                  <a:cs typeface="Baguet Script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Rounded Rectangle 1">
                <a:extLst>
                  <a:ext uri="{FF2B5EF4-FFF2-40B4-BE49-F238E27FC236}">
                    <a16:creationId xmlns:a16="http://schemas.microsoft.com/office/drawing/2014/main" id="{6BF219E4-10E2-3862-3FDC-F78F64DE89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233" y="3258656"/>
                <a:ext cx="5966940" cy="3294544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07663028-5B42-8C04-F51A-66443C250A7A}"/>
              </a:ext>
            </a:extLst>
          </p:cNvPr>
          <p:cNvSpPr/>
          <p:nvPr/>
        </p:nvSpPr>
        <p:spPr>
          <a:xfrm>
            <a:off x="7945003" y="915260"/>
            <a:ext cx="2277520" cy="951371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  <a:cs typeface="Magneto" panose="020F0502020204030204" pitchFamily="34" charset="0"/>
              </a:rPr>
              <a:t>   </a:t>
            </a:r>
          </a:p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  <a:cs typeface="Magneto" panose="020F0502020204030204" pitchFamily="34" charset="0"/>
              </a:rPr>
              <a:t>   Recursive</a:t>
            </a:r>
          </a:p>
          <a:p>
            <a:endParaRPr lang="en-US" sz="2800" dirty="0">
              <a:solidFill>
                <a:schemeClr val="accent6">
                  <a:lumMod val="75000"/>
                </a:schemeClr>
              </a:solidFill>
              <a:cs typeface="Magneto" panose="020F0502020204030204" pitchFamily="34" charset="0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7D640FA9-A7D3-6DDF-A5B4-FD79F7D71F47}"/>
              </a:ext>
            </a:extLst>
          </p:cNvPr>
          <p:cNvSpPr/>
          <p:nvPr/>
        </p:nvSpPr>
        <p:spPr>
          <a:xfrm>
            <a:off x="6947730" y="4197722"/>
            <a:ext cx="4272066" cy="951371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  <a:cs typeface="Magneto" panose="020F0502020204030204" pitchFamily="34" charset="0"/>
              </a:rPr>
              <a:t>   </a:t>
            </a:r>
          </a:p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  <a:cs typeface="Magneto" panose="020F0502020204030204" pitchFamily="34" charset="0"/>
              </a:rPr>
              <a:t>   Non recursive / iterative</a:t>
            </a:r>
          </a:p>
          <a:p>
            <a:endParaRPr lang="en-US" sz="2800" dirty="0">
              <a:solidFill>
                <a:schemeClr val="accent6">
                  <a:lumMod val="75000"/>
                </a:schemeClr>
              </a:solidFill>
              <a:cs typeface="Magneto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87847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F9DEBF38-2BD0-AC34-1469-4D9EB5F36210}"/>
                  </a:ext>
                </a:extLst>
              </p:cNvPr>
              <p:cNvSpPr/>
              <p:nvPr/>
            </p:nvSpPr>
            <p:spPr>
              <a:xfrm>
                <a:off x="325004" y="535658"/>
                <a:ext cx="11541991" cy="1694193"/>
              </a:xfrm>
              <a:prstGeom prst="roundRect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2800" dirty="0">
                    <a:solidFill>
                      <a:srgbClr val="FF0000"/>
                    </a:solidFill>
                    <a:latin typeface="Chalkduster" panose="03050602040202020205" pitchFamily="66" charset="77"/>
                  </a:rPr>
                  <a:t>Given a sorted array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  <a:latin typeface="Chalkduster" panose="03050602040202020205" pitchFamily="66" charset="77"/>
                  </a:rPr>
                  <a:t> of distinct numbers, find if it contains an index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  <a:latin typeface="Chalkduster" panose="03050602040202020205" pitchFamily="66" charset="77"/>
                  </a:rPr>
                  <a:t> such that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  <a:latin typeface="Chalkduster" panose="03050602040202020205" pitchFamily="66" charset="77"/>
                  </a:rPr>
                  <a:t>. If yes return the index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  <a:latin typeface="Chalkduster" panose="03050602040202020205" pitchFamily="66" charset="77"/>
                  </a:rPr>
                  <a:t>, else return -1.</a:t>
                </a:r>
              </a:p>
            </p:txBody>
          </p:sp>
        </mc:Choice>
        <mc:Fallback xmlns="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F9DEBF38-2BD0-AC34-1469-4D9EB5F362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004" y="535658"/>
                <a:ext cx="11541991" cy="1694193"/>
              </a:xfrm>
              <a:prstGeom prst="roundRect">
                <a:avLst/>
              </a:prstGeom>
              <a:blipFill>
                <a:blip r:embed="rId2"/>
                <a:stretch>
                  <a:fillRect l="-219" r="-768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B81920B7-CB9F-2420-E79C-82E3AD4385AD}"/>
              </a:ext>
            </a:extLst>
          </p:cNvPr>
          <p:cNvSpPr/>
          <p:nvPr/>
        </p:nvSpPr>
        <p:spPr>
          <a:xfrm>
            <a:off x="3316522" y="2726379"/>
            <a:ext cx="393405" cy="44656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-2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8E5BA24-5072-9320-0CF9-5A77939E69E5}"/>
              </a:ext>
            </a:extLst>
          </p:cNvPr>
          <p:cNvSpPr/>
          <p:nvPr/>
        </p:nvSpPr>
        <p:spPr>
          <a:xfrm>
            <a:off x="2575119" y="2726379"/>
            <a:ext cx="393405" cy="44656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-3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CF743E5-8DE2-3428-C715-F3E4C696C89A}"/>
              </a:ext>
            </a:extLst>
          </p:cNvPr>
          <p:cNvSpPr/>
          <p:nvPr/>
        </p:nvSpPr>
        <p:spPr>
          <a:xfrm>
            <a:off x="4057925" y="2726379"/>
            <a:ext cx="393405" cy="44656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-1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B9A2F92-C03F-6F14-AB40-23759CE031B5}"/>
              </a:ext>
            </a:extLst>
          </p:cNvPr>
          <p:cNvSpPr/>
          <p:nvPr/>
        </p:nvSpPr>
        <p:spPr>
          <a:xfrm>
            <a:off x="4799328" y="2726379"/>
            <a:ext cx="420146" cy="44656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DE5FF37-69FC-E4A6-CA7D-7E60C0FD2B94}"/>
              </a:ext>
            </a:extLst>
          </p:cNvPr>
          <p:cNvSpPr/>
          <p:nvPr/>
        </p:nvSpPr>
        <p:spPr>
          <a:xfrm>
            <a:off x="5567472" y="2726379"/>
            <a:ext cx="393405" cy="44656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6F24A45-1EAE-12D4-21DA-CA94EFC776D9}"/>
              </a:ext>
            </a:extLst>
          </p:cNvPr>
          <p:cNvSpPr/>
          <p:nvPr/>
        </p:nvSpPr>
        <p:spPr>
          <a:xfrm>
            <a:off x="7845163" y="2726379"/>
            <a:ext cx="393405" cy="44656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9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C066CBB-0314-D484-8B92-6F14B1045FA3}"/>
              </a:ext>
            </a:extLst>
          </p:cNvPr>
          <p:cNvSpPr/>
          <p:nvPr/>
        </p:nvSpPr>
        <p:spPr>
          <a:xfrm>
            <a:off x="6308875" y="2726379"/>
            <a:ext cx="420146" cy="44656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33691AB-582B-5C1E-87AB-1E8AAE952FD1}"/>
              </a:ext>
            </a:extLst>
          </p:cNvPr>
          <p:cNvSpPr/>
          <p:nvPr/>
        </p:nvSpPr>
        <p:spPr>
          <a:xfrm>
            <a:off x="7077019" y="2726379"/>
            <a:ext cx="420146" cy="44656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2B23648-5D02-6C2A-FE8E-413023B3E990}"/>
              </a:ext>
            </a:extLst>
          </p:cNvPr>
          <p:cNvSpPr txBox="1"/>
          <p:nvPr/>
        </p:nvSpPr>
        <p:spPr>
          <a:xfrm>
            <a:off x="3362381" y="331572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E173554-F5CA-3968-EF3E-62ADFEC856A5}"/>
              </a:ext>
            </a:extLst>
          </p:cNvPr>
          <p:cNvSpPr txBox="1"/>
          <p:nvPr/>
        </p:nvSpPr>
        <p:spPr>
          <a:xfrm>
            <a:off x="2620978" y="330096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39BF666-9B78-7970-A9EE-942EBD254FD3}"/>
              </a:ext>
            </a:extLst>
          </p:cNvPr>
          <p:cNvSpPr txBox="1"/>
          <p:nvPr/>
        </p:nvSpPr>
        <p:spPr>
          <a:xfrm>
            <a:off x="4131355" y="331572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B12F3F2-7E54-42B9-3F4C-1C6091642DD9}"/>
              </a:ext>
            </a:extLst>
          </p:cNvPr>
          <p:cNvSpPr txBox="1"/>
          <p:nvPr/>
        </p:nvSpPr>
        <p:spPr>
          <a:xfrm>
            <a:off x="4858558" y="331476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D251C02-1EFB-B003-2424-D456D0C31DA0}"/>
              </a:ext>
            </a:extLst>
          </p:cNvPr>
          <p:cNvSpPr txBox="1"/>
          <p:nvPr/>
        </p:nvSpPr>
        <p:spPr>
          <a:xfrm>
            <a:off x="5611174" y="331476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52D1AD1-11B8-A747-D8A8-3FB29FF688C4}"/>
              </a:ext>
            </a:extLst>
          </p:cNvPr>
          <p:cNvSpPr txBox="1"/>
          <p:nvPr/>
        </p:nvSpPr>
        <p:spPr>
          <a:xfrm>
            <a:off x="6368105" y="331476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E7266EA-EF80-31EE-73C0-00B6F5FE2C5D}"/>
              </a:ext>
            </a:extLst>
          </p:cNvPr>
          <p:cNvSpPr txBox="1"/>
          <p:nvPr/>
        </p:nvSpPr>
        <p:spPr>
          <a:xfrm>
            <a:off x="7152493" y="331441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C5E12B8-448C-E930-6DB7-1A8AF95B32AE}"/>
              </a:ext>
            </a:extLst>
          </p:cNvPr>
          <p:cNvSpPr txBox="1"/>
          <p:nvPr/>
        </p:nvSpPr>
        <p:spPr>
          <a:xfrm>
            <a:off x="7891022" y="3300142"/>
            <a:ext cx="3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id="{27771CCC-12C9-B21D-345B-F6E7A37798CA}"/>
                  </a:ext>
                </a:extLst>
              </p:cNvPr>
              <p:cNvSpPr/>
              <p:nvPr/>
            </p:nvSpPr>
            <p:spPr>
              <a:xfrm>
                <a:off x="325004" y="3810939"/>
                <a:ext cx="11536816" cy="1226329"/>
              </a:xfrm>
              <a:prstGeom prst="roundRect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  <a:cs typeface="Magneto" panose="020F0502020204030204" pitchFamily="34" charset="0"/>
                  </a:rPr>
                  <a:t>Linear Search Takes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Magneto" panose="020F0502020204030204" pitchFamily="34" charset="0"/>
                      </a:rPr>
                      <m:t>𝑂</m:t>
                    </m:r>
                    <m:r>
                      <a:rPr lang="en-US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Magneto" panose="020F0502020204030204" pitchFamily="34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Magneto" panose="020F0502020204030204" pitchFamily="34" charset="0"/>
                      </a:rPr>
                      <m:t>𝑛</m:t>
                    </m:r>
                    <m:r>
                      <a:rPr lang="en-US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Magneto" panose="020F0502020204030204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  <a:cs typeface="Magneto" panose="020F0502020204030204" pitchFamily="34" charset="0"/>
                  </a:rPr>
                  <a:t> time.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  <a:cs typeface="Magneto" panose="020F0502020204030204" pitchFamily="34" charset="0"/>
                  </a:rPr>
                  <a:t>Can you do better?</a:t>
                </a:r>
              </a:p>
            </p:txBody>
          </p:sp>
        </mc:Choice>
        <mc:Fallback xmlns=""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id="{27771CCC-12C9-B21D-345B-F6E7A37798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004" y="3810939"/>
                <a:ext cx="11536816" cy="1226329"/>
              </a:xfrm>
              <a:prstGeom prst="roundRect">
                <a:avLst/>
              </a:prstGeom>
              <a:blipFill>
                <a:blip r:embed="rId3"/>
                <a:stretch>
                  <a:fillRect l="-329" b="-2041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DFDF31E-F62E-3E81-5AD8-C04696FD07B3}"/>
                  </a:ext>
                </a:extLst>
              </p:cNvPr>
              <p:cNvSpPr txBox="1"/>
              <p:nvPr/>
            </p:nvSpPr>
            <p:spPr>
              <a:xfrm>
                <a:off x="1822597" y="2786793"/>
                <a:ext cx="3856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DFDF31E-F62E-3E81-5AD8-C04696FD07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2597" y="2786793"/>
                <a:ext cx="385682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9203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uiExpand="1" build="allAtOnce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81920B7-CB9F-2420-E79C-82E3AD4385AD}"/>
              </a:ext>
            </a:extLst>
          </p:cNvPr>
          <p:cNvSpPr/>
          <p:nvPr/>
        </p:nvSpPr>
        <p:spPr>
          <a:xfrm>
            <a:off x="3241571" y="852609"/>
            <a:ext cx="393405" cy="44656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-2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8E5BA24-5072-9320-0CF9-5A77939E69E5}"/>
              </a:ext>
            </a:extLst>
          </p:cNvPr>
          <p:cNvSpPr/>
          <p:nvPr/>
        </p:nvSpPr>
        <p:spPr>
          <a:xfrm>
            <a:off x="2500168" y="852609"/>
            <a:ext cx="393405" cy="44656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-3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CF743E5-8DE2-3428-C715-F3E4C696C89A}"/>
              </a:ext>
            </a:extLst>
          </p:cNvPr>
          <p:cNvSpPr/>
          <p:nvPr/>
        </p:nvSpPr>
        <p:spPr>
          <a:xfrm>
            <a:off x="3982974" y="852609"/>
            <a:ext cx="393405" cy="44656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-1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B9A2F92-C03F-6F14-AB40-23759CE031B5}"/>
              </a:ext>
            </a:extLst>
          </p:cNvPr>
          <p:cNvSpPr/>
          <p:nvPr/>
        </p:nvSpPr>
        <p:spPr>
          <a:xfrm>
            <a:off x="4724377" y="852609"/>
            <a:ext cx="420146" cy="44656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DE5FF37-69FC-E4A6-CA7D-7E60C0FD2B94}"/>
              </a:ext>
            </a:extLst>
          </p:cNvPr>
          <p:cNvSpPr/>
          <p:nvPr/>
        </p:nvSpPr>
        <p:spPr>
          <a:xfrm>
            <a:off x="5492521" y="852609"/>
            <a:ext cx="393405" cy="44656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6F24A45-1EAE-12D4-21DA-CA94EFC776D9}"/>
              </a:ext>
            </a:extLst>
          </p:cNvPr>
          <p:cNvSpPr/>
          <p:nvPr/>
        </p:nvSpPr>
        <p:spPr>
          <a:xfrm>
            <a:off x="7770212" y="852609"/>
            <a:ext cx="393405" cy="44656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9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C066CBB-0314-D484-8B92-6F14B1045FA3}"/>
              </a:ext>
            </a:extLst>
          </p:cNvPr>
          <p:cNvSpPr/>
          <p:nvPr/>
        </p:nvSpPr>
        <p:spPr>
          <a:xfrm>
            <a:off x="6233924" y="852609"/>
            <a:ext cx="420146" cy="44656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33691AB-582B-5C1E-87AB-1E8AAE952FD1}"/>
              </a:ext>
            </a:extLst>
          </p:cNvPr>
          <p:cNvSpPr/>
          <p:nvPr/>
        </p:nvSpPr>
        <p:spPr>
          <a:xfrm>
            <a:off x="7002068" y="852609"/>
            <a:ext cx="420146" cy="44656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2B23648-5D02-6C2A-FE8E-413023B3E990}"/>
              </a:ext>
            </a:extLst>
          </p:cNvPr>
          <p:cNvSpPr txBox="1"/>
          <p:nvPr/>
        </p:nvSpPr>
        <p:spPr>
          <a:xfrm>
            <a:off x="3287430" y="144195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E173554-F5CA-3968-EF3E-62ADFEC856A5}"/>
              </a:ext>
            </a:extLst>
          </p:cNvPr>
          <p:cNvSpPr txBox="1"/>
          <p:nvPr/>
        </p:nvSpPr>
        <p:spPr>
          <a:xfrm>
            <a:off x="2546027" y="142719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39BF666-9B78-7970-A9EE-942EBD254FD3}"/>
              </a:ext>
            </a:extLst>
          </p:cNvPr>
          <p:cNvSpPr txBox="1"/>
          <p:nvPr/>
        </p:nvSpPr>
        <p:spPr>
          <a:xfrm>
            <a:off x="4056404" y="144195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B12F3F2-7E54-42B9-3F4C-1C6091642DD9}"/>
              </a:ext>
            </a:extLst>
          </p:cNvPr>
          <p:cNvSpPr txBox="1"/>
          <p:nvPr/>
        </p:nvSpPr>
        <p:spPr>
          <a:xfrm>
            <a:off x="4783607" y="144099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D251C02-1EFB-B003-2424-D456D0C31DA0}"/>
              </a:ext>
            </a:extLst>
          </p:cNvPr>
          <p:cNvSpPr txBox="1"/>
          <p:nvPr/>
        </p:nvSpPr>
        <p:spPr>
          <a:xfrm>
            <a:off x="5536223" y="144099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52D1AD1-11B8-A747-D8A8-3FB29FF688C4}"/>
              </a:ext>
            </a:extLst>
          </p:cNvPr>
          <p:cNvSpPr txBox="1"/>
          <p:nvPr/>
        </p:nvSpPr>
        <p:spPr>
          <a:xfrm>
            <a:off x="6293154" y="144099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E7266EA-EF80-31EE-73C0-00B6F5FE2C5D}"/>
              </a:ext>
            </a:extLst>
          </p:cNvPr>
          <p:cNvSpPr txBox="1"/>
          <p:nvPr/>
        </p:nvSpPr>
        <p:spPr>
          <a:xfrm>
            <a:off x="7077542" y="144064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C5E12B8-448C-E930-6DB7-1A8AF95B32AE}"/>
              </a:ext>
            </a:extLst>
          </p:cNvPr>
          <p:cNvSpPr txBox="1"/>
          <p:nvPr/>
        </p:nvSpPr>
        <p:spPr>
          <a:xfrm>
            <a:off x="7816071" y="1426372"/>
            <a:ext cx="3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DFDF31E-F62E-3E81-5AD8-C04696FD07B3}"/>
                  </a:ext>
                </a:extLst>
              </p:cNvPr>
              <p:cNvSpPr txBox="1"/>
              <p:nvPr/>
            </p:nvSpPr>
            <p:spPr>
              <a:xfrm>
                <a:off x="1747646" y="913023"/>
                <a:ext cx="3856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DFDF31E-F62E-3E81-5AD8-C04696FD07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7646" y="913023"/>
                <a:ext cx="385682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89859850-AA8E-82DC-1923-C0B896FC2187}"/>
              </a:ext>
            </a:extLst>
          </p:cNvPr>
          <p:cNvSpPr/>
          <p:nvPr/>
        </p:nvSpPr>
        <p:spPr>
          <a:xfrm>
            <a:off x="3241571" y="2268121"/>
            <a:ext cx="393405" cy="44656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-3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F34A0E5-F30C-2C51-5FAC-6028E27E6A5B}"/>
              </a:ext>
            </a:extLst>
          </p:cNvPr>
          <p:cNvSpPr/>
          <p:nvPr/>
        </p:nvSpPr>
        <p:spPr>
          <a:xfrm>
            <a:off x="2500168" y="2268121"/>
            <a:ext cx="393405" cy="44656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-3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EE49835-8992-1D0D-F1D8-1C3617169983}"/>
              </a:ext>
            </a:extLst>
          </p:cNvPr>
          <p:cNvSpPr/>
          <p:nvPr/>
        </p:nvSpPr>
        <p:spPr>
          <a:xfrm>
            <a:off x="3982974" y="2268121"/>
            <a:ext cx="393405" cy="44656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-3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8EEFD72-BFD8-917D-1516-DE2DE9D4EB7C}"/>
              </a:ext>
            </a:extLst>
          </p:cNvPr>
          <p:cNvSpPr/>
          <p:nvPr/>
        </p:nvSpPr>
        <p:spPr>
          <a:xfrm>
            <a:off x="4724377" y="2268121"/>
            <a:ext cx="420146" cy="44656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-3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896E1DB-8BD8-7AD5-666B-E9F23B5FAAE9}"/>
              </a:ext>
            </a:extLst>
          </p:cNvPr>
          <p:cNvSpPr/>
          <p:nvPr/>
        </p:nvSpPr>
        <p:spPr>
          <a:xfrm>
            <a:off x="5492521" y="2268121"/>
            <a:ext cx="393405" cy="44656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-3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C0B9189-8F55-6709-01C6-CCFBD1B5BAA4}"/>
              </a:ext>
            </a:extLst>
          </p:cNvPr>
          <p:cNvSpPr/>
          <p:nvPr/>
        </p:nvSpPr>
        <p:spPr>
          <a:xfrm>
            <a:off x="7770212" y="2268121"/>
            <a:ext cx="393405" cy="44656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8DF3FB5-BCA7-B1F1-C95C-2FB54ECF3A4B}"/>
              </a:ext>
            </a:extLst>
          </p:cNvPr>
          <p:cNvSpPr/>
          <p:nvPr/>
        </p:nvSpPr>
        <p:spPr>
          <a:xfrm>
            <a:off x="6233924" y="2268121"/>
            <a:ext cx="420146" cy="44656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-2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D81B8BB-6CCB-D1C2-5658-947305F22C15}"/>
              </a:ext>
            </a:extLst>
          </p:cNvPr>
          <p:cNvSpPr/>
          <p:nvPr/>
        </p:nvSpPr>
        <p:spPr>
          <a:xfrm>
            <a:off x="7002068" y="2268121"/>
            <a:ext cx="420146" cy="44656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2528C9B-657F-4C03-4F7C-413BCC88FABA}"/>
                  </a:ext>
                </a:extLst>
              </p:cNvPr>
              <p:cNvSpPr txBox="1"/>
              <p:nvPr/>
            </p:nvSpPr>
            <p:spPr>
              <a:xfrm>
                <a:off x="1167092" y="2345356"/>
                <a:ext cx="9850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2528C9B-657F-4C03-4F7C-413BCC88FA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7092" y="2345356"/>
                <a:ext cx="985078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1F2CAB4B-3DBA-7BBF-6539-A24038FA76A4}"/>
              </a:ext>
            </a:extLst>
          </p:cNvPr>
          <p:cNvSpPr/>
          <p:nvPr/>
        </p:nvSpPr>
        <p:spPr>
          <a:xfrm>
            <a:off x="325004" y="3683633"/>
            <a:ext cx="11541991" cy="584142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FF0000"/>
                </a:solidFill>
                <a:latin typeface="Chalkduster" panose="03050602040202020205" pitchFamily="66" charset="77"/>
              </a:rPr>
              <a:t>What is special about this array?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762C1357-E7E2-58A0-A00A-21EF7D4FAB05}"/>
              </a:ext>
            </a:extLst>
          </p:cNvPr>
          <p:cNvSpPr/>
          <p:nvPr/>
        </p:nvSpPr>
        <p:spPr>
          <a:xfrm>
            <a:off x="314331" y="4574834"/>
            <a:ext cx="11536816" cy="613165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  <a:cs typeface="Magneto" panose="020F0502020204030204" pitchFamily="34" charset="0"/>
              </a:rPr>
              <a:t>This array is also sorted and we want to search 0 in this array.</a:t>
            </a:r>
          </a:p>
        </p:txBody>
      </p:sp>
    </p:spTree>
    <p:extLst>
      <p:ext uri="{BB962C8B-B14F-4D97-AF65-F5344CB8AC3E}">
        <p14:creationId xmlns:p14="http://schemas.microsoft.com/office/powerpoint/2010/main" val="1472584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20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/>
      <p:bldP spid="30" grpId="0" animBg="1"/>
      <p:bldP spid="3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A6991974-BEF3-E272-D4A8-5F36D03CFB3E}"/>
                  </a:ext>
                </a:extLst>
              </p:cNvPr>
              <p:cNvSpPr/>
              <p:nvPr/>
            </p:nvSpPr>
            <p:spPr>
              <a:xfrm>
                <a:off x="325003" y="515457"/>
                <a:ext cx="7012499" cy="1910243"/>
              </a:xfrm>
              <a:prstGeom prst="roundRect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1600" b="0" dirty="0">
                    <a:solidFill>
                      <a:srgbClr val="00B0F0"/>
                    </a:solidFill>
                    <a:cs typeface="Baguet Script" panose="020F0502020204030204" pitchFamily="34" charset="0"/>
                  </a:rPr>
                  <a:t>A</a:t>
                </a:r>
                <a:r>
                  <a:rPr lang="en-US" sz="1600" b="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 = [-3,-2,-1,0,1,3,5,9]</a:t>
                </a:r>
              </a:p>
              <a:p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𝐵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=[]</m:t>
                    </m:r>
                  </m:oMath>
                </a14:m>
                <a:r>
                  <a:rPr lang="en-US" sz="1600" b="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 </a:t>
                </a:r>
              </a:p>
              <a:p>
                <a:r>
                  <a:rPr lang="en-US" sz="1600" b="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𝑖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 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𝑖𝑛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 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𝑟𝑎𝑛𝑔𝑒</m:t>
                    </m:r>
                    <m:d>
                      <m:d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  <m:t>𝑙𝑒𝑛</m:t>
                        </m:r>
                        <m:d>
                          <m:dPr>
                            <m:ctrlP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Baguet Script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cs typeface="Baguet Script" panose="020F0502020204030204" pitchFamily="34" charset="0"/>
                              </a:rPr>
                              <m:t>𝐴</m:t>
                            </m:r>
                          </m:e>
                        </m:d>
                      </m:e>
                    </m:d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:</m:t>
                    </m:r>
                  </m:oMath>
                </a14:m>
                <a:endParaRPr lang="en-US" sz="1600" b="0" dirty="0">
                  <a:solidFill>
                    <a:schemeClr val="tx1"/>
                  </a:solidFill>
                  <a:cs typeface="Baguet Script" panose="020F0502020204030204" pitchFamily="34" charset="0"/>
                </a:endParaRPr>
              </a:p>
              <a:p>
                <a:r>
                  <a:rPr lang="en-US" sz="1600" b="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𝐵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.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𝑎𝑝𝑝𝑒𝑛𝑑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(</m:t>
                    </m:r>
                    <m:r>
                      <a:rPr lang="en-US" sz="16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  <m:t>𝑖</m:t>
                        </m:r>
                      </m:e>
                    </m:d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−</m:t>
                    </m:r>
                    <m:r>
                      <a:rPr lang="en-US" sz="1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𝑖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)</m:t>
                    </m:r>
                  </m:oMath>
                </a14:m>
                <a:endParaRPr lang="en-US" sz="1600" b="0" dirty="0">
                  <a:solidFill>
                    <a:schemeClr val="tx1"/>
                  </a:solidFill>
                  <a:cs typeface="Baguet Script" panose="020F0502020204030204" pitchFamily="34" charset="0"/>
                </a:endParaRPr>
              </a:p>
              <a:p>
                <a:endParaRPr lang="en-US" sz="1600" b="0" dirty="0">
                  <a:solidFill>
                    <a:schemeClr val="tx1"/>
                  </a:solidFill>
                  <a:cs typeface="Baguet Script" panose="020F050202020403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𝑏𝑖𝑛𝑎𝑟𝑦𝑆𝑒𝑎𝑟𝑐h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(</m:t>
                    </m:r>
                    <m:r>
                      <a:rPr lang="en-US" sz="16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𝐵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,0,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𝑙𝑒𝑛</m:t>
                    </m:r>
                    <m:d>
                      <m:d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  <m:t>𝐵</m:t>
                        </m:r>
                      </m:e>
                    </m:d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−1,0)</m:t>
                    </m:r>
                  </m:oMath>
                </a14:m>
                <a:r>
                  <a:rPr lang="en-US" sz="1600" b="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A6991974-BEF3-E272-D4A8-5F36D03CFB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003" y="515457"/>
                <a:ext cx="7012499" cy="1910243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7FCD704E-A811-1852-F534-15B5924161DA}"/>
                  </a:ext>
                </a:extLst>
              </p:cNvPr>
              <p:cNvSpPr/>
              <p:nvPr/>
            </p:nvSpPr>
            <p:spPr>
              <a:xfrm>
                <a:off x="325003" y="2923834"/>
                <a:ext cx="11536816" cy="2333966"/>
              </a:xfrm>
              <a:prstGeom prst="roundRect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  <a:cs typeface="Magneto" panose="020F0502020204030204" pitchFamily="34" charset="0"/>
                  </a:rPr>
                  <a:t>We are doing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Magneto" panose="020F0502020204030204" pitchFamily="34" charset="0"/>
                      </a:rPr>
                      <m:t>𝑂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Magneto" panose="020F0502020204030204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Magneto" panose="020F0502020204030204" pitchFamily="34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  <a:cs typeface="Magneto" panose="020F0502020204030204" pitchFamily="34" charset="0"/>
                  </a:rPr>
                  <a:t> time to just make the array.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  <a:cs typeface="Magneto" panose="020F0502020204030204" pitchFamily="34" charset="0"/>
                  </a:rPr>
                  <a:t>Thus, the running time of the algorithm is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Magneto" panose="020F0502020204030204" pitchFamily="34" charset="0"/>
                      </a:rPr>
                      <m:t>𝑂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Magneto" panose="020F0502020204030204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Magneto" panose="020F0502020204030204" pitchFamily="34" charset="0"/>
                          </a:rPr>
                          <m:t>𝑛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Magneto" panose="020F0502020204030204" pitchFamily="34" charset="0"/>
                      </a:rPr>
                      <m:t>.</m:t>
                    </m:r>
                  </m:oMath>
                </a14:m>
                <a:endParaRPr lang="en-US" sz="2800" dirty="0">
                  <a:solidFill>
                    <a:schemeClr val="accent6">
                      <a:lumMod val="75000"/>
                    </a:schemeClr>
                  </a:solidFill>
                  <a:cs typeface="Magneto" panose="020F0502020204030204" pitchFamily="34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  <a:cs typeface="Magneto" panose="020F0502020204030204" pitchFamily="34" charset="0"/>
                  </a:rPr>
                  <a:t>Need to directly make changed in the binary search algorithm.</a:t>
                </a:r>
              </a:p>
              <a:p>
                <a:endParaRPr lang="en-US" sz="2800" dirty="0">
                  <a:solidFill>
                    <a:schemeClr val="accent6">
                      <a:lumMod val="75000"/>
                    </a:schemeClr>
                  </a:solidFill>
                  <a:cs typeface="Magneto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7FCD704E-A811-1852-F534-15B5924161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003" y="2923834"/>
                <a:ext cx="11536816" cy="2333966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1181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allAtOnce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09A23D6-FA65-2AF1-C067-1C7A05C36A8A}"/>
              </a:ext>
            </a:extLst>
          </p:cNvPr>
          <p:cNvSpPr/>
          <p:nvPr/>
        </p:nvSpPr>
        <p:spPr>
          <a:xfrm>
            <a:off x="4666046" y="1522905"/>
            <a:ext cx="393405" cy="44656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75AFDFF-4020-E791-A920-1CB947081779}"/>
              </a:ext>
            </a:extLst>
          </p:cNvPr>
          <p:cNvSpPr/>
          <p:nvPr/>
        </p:nvSpPr>
        <p:spPr>
          <a:xfrm>
            <a:off x="3930612" y="1522904"/>
            <a:ext cx="393405" cy="44656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9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90CD8D8-2382-36B8-4689-9CF02C338431}"/>
              </a:ext>
            </a:extLst>
          </p:cNvPr>
          <p:cNvSpPr/>
          <p:nvPr/>
        </p:nvSpPr>
        <p:spPr>
          <a:xfrm>
            <a:off x="5401480" y="1522904"/>
            <a:ext cx="393405" cy="44656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895EE0E-AEA8-6243-F874-2E27789FD10C}"/>
              </a:ext>
            </a:extLst>
          </p:cNvPr>
          <p:cNvSpPr/>
          <p:nvPr/>
        </p:nvSpPr>
        <p:spPr>
          <a:xfrm>
            <a:off x="6161943" y="1522904"/>
            <a:ext cx="420146" cy="44656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10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63F2937-3506-B274-DE2F-08C440C26279}"/>
              </a:ext>
            </a:extLst>
          </p:cNvPr>
          <p:cNvSpPr/>
          <p:nvPr/>
        </p:nvSpPr>
        <p:spPr>
          <a:xfrm>
            <a:off x="6949147" y="1522904"/>
            <a:ext cx="393405" cy="44656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921B83DC-BD82-63C2-55E2-03B8954A934E}"/>
              </a:ext>
            </a:extLst>
          </p:cNvPr>
          <p:cNvSpPr/>
          <p:nvPr/>
        </p:nvSpPr>
        <p:spPr>
          <a:xfrm>
            <a:off x="325005" y="5271237"/>
            <a:ext cx="11541990" cy="765545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FF0000"/>
                </a:solidFill>
                <a:latin typeface="Chalkduster" panose="03050602040202020205" pitchFamily="66" charset="77"/>
              </a:rPr>
              <a:t>Implement this algorithm in python.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D64A9477-4763-BC7B-E1E1-24861925EB78}"/>
              </a:ext>
            </a:extLst>
          </p:cNvPr>
          <p:cNvSpPr/>
          <p:nvPr/>
        </p:nvSpPr>
        <p:spPr>
          <a:xfrm>
            <a:off x="303167" y="2663455"/>
            <a:ext cx="11541991" cy="1046697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FF0000"/>
                </a:solidFill>
                <a:latin typeface="Chalkduster" panose="03050602040202020205" pitchFamily="66" charset="77"/>
              </a:rPr>
              <a:t>Find the minimum number in the array.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0C0D7602-4F71-3131-F4B2-60C9FC73E383}"/>
              </a:ext>
            </a:extLst>
          </p:cNvPr>
          <p:cNvSpPr/>
          <p:nvPr/>
        </p:nvSpPr>
        <p:spPr>
          <a:xfrm>
            <a:off x="303167" y="3927397"/>
            <a:ext cx="11563827" cy="1046698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FF0000"/>
                </a:solidFill>
                <a:latin typeface="Chalkduster" panose="03050602040202020205" pitchFamily="66" charset="77"/>
              </a:rPr>
              <a:t>Find the second minimum number in the array.</a:t>
            </a:r>
          </a:p>
        </p:txBody>
      </p:sp>
    </p:spTree>
    <p:extLst>
      <p:ext uri="{BB962C8B-B14F-4D97-AF65-F5344CB8AC3E}">
        <p14:creationId xmlns:p14="http://schemas.microsoft.com/office/powerpoint/2010/main" val="4235782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81F5040F-2118-6AD7-965B-FB00886A7E7A}"/>
                  </a:ext>
                </a:extLst>
              </p:cNvPr>
              <p:cNvSpPr/>
              <p:nvPr/>
            </p:nvSpPr>
            <p:spPr>
              <a:xfrm>
                <a:off x="325003" y="515457"/>
                <a:ext cx="5008997" cy="2913543"/>
              </a:xfrm>
              <a:prstGeom prst="roundRect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1600" dirty="0">
                    <a:solidFill>
                      <a:srgbClr val="FF0000"/>
                    </a:solidFill>
                    <a:latin typeface="Cambria Math" panose="02040503050406030204" pitchFamily="18" charset="0"/>
                    <a:cs typeface="Baguet Script" panose="020F0502020204030204" pitchFamily="34" charset="0"/>
                  </a:rPr>
                  <a:t>def</a:t>
                </a:r>
                <a:r>
                  <a:rPr lang="en-US" sz="1600" dirty="0">
                    <a:latin typeface="Cambria Math" panose="02040503050406030204" pitchFamily="18" charset="0"/>
                    <a:cs typeface="Baguet Script" panose="020F050202020403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𝑏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𝑖𝑛𝑎𝑟𝑦𝑆𝑒𝑎𝑟𝑐h</m:t>
                    </m:r>
                  </m:oMath>
                </a14:m>
                <a:r>
                  <a:rPr lang="en-US" sz="1600" dirty="0">
                    <a:latin typeface="Cambria Math" panose="02040503050406030204" pitchFamily="18" charset="0"/>
                    <a:cs typeface="Baguet Script" panose="020F0502020204030204" pitchFamily="34" charset="0"/>
                  </a:rPr>
                  <a:t>(</a:t>
                </a:r>
                <a:r>
                  <a:rPr lang="en-US" sz="1600" dirty="0">
                    <a:solidFill>
                      <a:srgbClr val="00B0F0"/>
                    </a:solidFill>
                    <a:latin typeface="Cambria Math" panose="02040503050406030204" pitchFamily="18" charset="0"/>
                    <a:cs typeface="Baguet Script" panose="020F0502020204030204" pitchFamily="34" charset="0"/>
                  </a:rPr>
                  <a:t>A </a:t>
                </a:r>
                <a:r>
                  <a:rPr lang="en-US" sz="1600" dirty="0">
                    <a:solidFill>
                      <a:schemeClr val="tx1"/>
                    </a:solidFill>
                    <a:latin typeface="Cambria Math" panose="02040503050406030204" pitchFamily="18" charset="0"/>
                    <a:cs typeface="Baguet Script" panose="020F0502020204030204" pitchFamily="34" charset="0"/>
                  </a:rPr>
                  <a:t>,start, end,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𝑥</m:t>
                    </m:r>
                  </m:oMath>
                </a14:m>
                <a:r>
                  <a:rPr lang="en-US" sz="1600" dirty="0">
                    <a:latin typeface="Cambria Math" panose="02040503050406030204" pitchFamily="18" charset="0"/>
                    <a:cs typeface="Baguet Script" panose="020F0502020204030204" pitchFamily="34" charset="0"/>
                  </a:rPr>
                  <a:t>):</a:t>
                </a:r>
              </a:p>
              <a:p>
                <a:r>
                  <a:rPr lang="en-US" sz="1600" b="0" dirty="0">
                    <a:cs typeface="Baguet Script" panose="020F0502020204030204" pitchFamily="34" charset="0"/>
                  </a:rPr>
                  <a:t>       </a:t>
                </a:r>
                <a:r>
                  <a:rPr lang="en-US" sz="1600" b="0" dirty="0">
                    <a:solidFill>
                      <a:srgbClr val="FF0000"/>
                    </a:solidFill>
                    <a:cs typeface="Baguet Script" panose="020F0502020204030204" pitchFamily="34" charset="0"/>
                  </a:rPr>
                  <a:t>if</a:t>
                </a:r>
                <a:r>
                  <a:rPr lang="en-US" sz="1600" b="0" dirty="0">
                    <a:cs typeface="Baguet Script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𝑒𝑛𝑑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&lt;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𝑠𝑡𝑎𝑟𝑡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:</m:t>
                    </m:r>
                  </m:oMath>
                </a14:m>
                <a:endParaRPr lang="en-US" sz="1600" b="0" dirty="0">
                  <a:cs typeface="Baguet Script" panose="020F0502020204030204" pitchFamily="34" charset="0"/>
                </a:endParaRPr>
              </a:p>
              <a:p>
                <a:r>
                  <a:rPr lang="en-US" sz="1600" i="1" dirty="0">
                    <a:latin typeface="Cambria Math" panose="02040503050406030204" pitchFamily="18" charset="0"/>
                    <a:cs typeface="Baguet Script" panose="020F0502020204030204" pitchFamily="34" charset="0"/>
                  </a:rPr>
                  <a:t>             </a:t>
                </a:r>
                <a:r>
                  <a:rPr lang="en-US" sz="1600" dirty="0">
                    <a:latin typeface="Cambria Math" panose="02040503050406030204" pitchFamily="18" charset="0"/>
                    <a:cs typeface="Baguet Script" panose="020F0502020204030204" pitchFamily="34" charset="0"/>
                  </a:rPr>
                  <a:t>return False</a:t>
                </a:r>
                <a:endParaRPr lang="en-US" sz="1600" b="0" dirty="0">
                  <a:latin typeface="Cambria Math" panose="02040503050406030204" pitchFamily="18" charset="0"/>
                  <a:cs typeface="Baguet Script" panose="020F050202020403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       </m:t>
                    </m:r>
                    <m:r>
                      <a:rPr lang="en-US" sz="1600" i="1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𝑚𝑖𝑑</m:t>
                    </m:r>
                    <m:r>
                      <a:rPr lang="en-US" sz="1600" i="1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=(</m:t>
                    </m:r>
                    <m:r>
                      <a:rPr lang="en-US" sz="1600" i="1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𝑠𝑡𝑎𝑟𝑡</m:t>
                    </m:r>
                    <m:r>
                      <a:rPr lang="en-US" sz="1600" i="1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+</m:t>
                    </m:r>
                    <m:r>
                      <a:rPr lang="en-US" sz="1600" i="1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𝑒𝑛𝑑</m:t>
                    </m:r>
                    <m:r>
                      <a:rPr lang="en-US" sz="1600" i="1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)//2</m:t>
                    </m:r>
                  </m:oMath>
                </a14:m>
                <a:r>
                  <a:rPr lang="en-US" sz="1600" dirty="0">
                    <a:solidFill>
                      <a:srgbClr val="7030A0"/>
                    </a:solidFill>
                    <a:cs typeface="Baguet Script" panose="020F0502020204030204" pitchFamily="34" charset="0"/>
                  </a:rPr>
                  <a:t> </a:t>
                </a:r>
              </a:p>
              <a:p>
                <a:r>
                  <a:rPr lang="en-US" sz="160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       </a:t>
                </a:r>
                <a:r>
                  <a:rPr lang="en-US" sz="1600" dirty="0">
                    <a:solidFill>
                      <a:srgbClr val="FF0000"/>
                    </a:solidFill>
                    <a:cs typeface="Baguet Script" panose="020F0502020204030204" pitchFamily="34" charset="0"/>
                  </a:rPr>
                  <a:t>if</a:t>
                </a:r>
                <a:r>
                  <a:rPr lang="en-US" sz="160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  <m:t>𝑚𝑖𝑑</m:t>
                        </m:r>
                      </m:e>
                    </m:d>
                    <m:r>
                      <a:rPr lang="en-US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==</m:t>
                    </m:r>
                    <m:r>
                      <m:rPr>
                        <m:sty m:val="p"/>
                      </m:rPr>
                      <a:rPr lang="en-US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x</m:t>
                    </m:r>
                  </m:oMath>
                </a14:m>
                <a:r>
                  <a:rPr lang="en-US" sz="1600" b="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:</a:t>
                </a:r>
              </a:p>
              <a:p>
                <a:r>
                  <a:rPr lang="en-US" sz="160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             return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𝑇𝑟𝑢𝑒</m:t>
                    </m:r>
                  </m:oMath>
                </a14:m>
                <a:endParaRPr lang="en-US" sz="1600" b="0" dirty="0">
                  <a:solidFill>
                    <a:schemeClr val="tx1"/>
                  </a:solidFill>
                  <a:cs typeface="Baguet Script" panose="020F0502020204030204" pitchFamily="34" charset="0"/>
                </a:endParaRPr>
              </a:p>
              <a:p>
                <a:r>
                  <a:rPr lang="en-US" sz="160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       </a:t>
                </a:r>
                <a:r>
                  <a:rPr lang="en-US" sz="1600" dirty="0">
                    <a:solidFill>
                      <a:srgbClr val="FF0000"/>
                    </a:solidFill>
                    <a:cs typeface="Baguet Script" panose="020F0502020204030204" pitchFamily="34" charset="0"/>
                  </a:rPr>
                  <a:t>elseif</a:t>
                </a:r>
                <a:r>
                  <a:rPr lang="en-US" sz="160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A</m:t>
                    </m:r>
                    <m:d>
                      <m:dPr>
                        <m:begChr m:val="["/>
                        <m:endChr m:val="]"/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  <m:t>mid</m:t>
                        </m:r>
                      </m:e>
                    </m:d>
                    <m:r>
                      <a:rPr lang="en-US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&gt;</m:t>
                    </m:r>
                    <m:r>
                      <m:rPr>
                        <m:sty m:val="p"/>
                      </m:rPr>
                      <a:rPr lang="en-US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x</m:t>
                    </m:r>
                  </m:oMath>
                </a14:m>
                <a:r>
                  <a:rPr lang="en-US" sz="1600" b="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:</a:t>
                </a:r>
              </a:p>
              <a:p>
                <a:r>
                  <a:rPr lang="en-US" sz="160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             return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bi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𝑛𝑎𝑟𝑦𝑆𝑒𝑎𝑟𝑐h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(</m:t>
                    </m:r>
                    <m:r>
                      <a:rPr lang="en-US" sz="160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𝐴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,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𝑠𝑡𝑎𝑟𝑡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,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𝑚𝑖𝑑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−1,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𝑥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)</m:t>
                    </m:r>
                  </m:oMath>
                </a14:m>
                <a:endParaRPr lang="en-US" sz="1600" b="0" dirty="0">
                  <a:solidFill>
                    <a:schemeClr val="tx1"/>
                  </a:solidFill>
                  <a:cs typeface="Baguet Script" panose="020F0502020204030204" pitchFamily="34" charset="0"/>
                </a:endParaRPr>
              </a:p>
              <a:p>
                <a:r>
                  <a:rPr lang="en-US" sz="160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       </a:t>
                </a:r>
                <a:r>
                  <a:rPr lang="en-US" sz="1600" dirty="0">
                    <a:solidFill>
                      <a:srgbClr val="FF0000"/>
                    </a:solidFill>
                    <a:cs typeface="Baguet Script" panose="020F0502020204030204" pitchFamily="34" charset="0"/>
                  </a:rPr>
                  <a:t>else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:</m:t>
                    </m:r>
                  </m:oMath>
                </a14:m>
                <a:endParaRPr lang="en-US" sz="1600" b="0" dirty="0">
                  <a:solidFill>
                    <a:schemeClr val="tx1"/>
                  </a:solidFill>
                  <a:cs typeface="Baguet Script" panose="020F0502020204030204" pitchFamily="34" charset="0"/>
                </a:endParaRPr>
              </a:p>
              <a:p>
                <a:r>
                  <a:rPr lang="en-US" sz="160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             return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𝑏𝑖𝑛𝑎𝑟𝑦𝑆𝑒𝑎𝑟𝑐h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(</m:t>
                    </m:r>
                    <m:r>
                      <a:rPr lang="en-US" sz="16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𝐴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,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𝑚𝑖𝑑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+1,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𝑒𝑛𝑑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,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𝑥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)</m:t>
                    </m:r>
                  </m:oMath>
                </a14:m>
                <a:endParaRPr lang="en-US" sz="1600" b="0" dirty="0">
                  <a:solidFill>
                    <a:schemeClr val="tx1"/>
                  </a:solidFill>
                  <a:cs typeface="Baguet Script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81F5040F-2118-6AD7-965B-FB00886A7E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003" y="515457"/>
                <a:ext cx="5008997" cy="2913543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03B37258-50CA-F685-938A-0BE0731D7E20}"/>
                  </a:ext>
                </a:extLst>
              </p:cNvPr>
              <p:cNvSpPr/>
              <p:nvPr/>
            </p:nvSpPr>
            <p:spPr>
              <a:xfrm>
                <a:off x="6243203" y="515457"/>
                <a:ext cx="5008997" cy="2913543"/>
              </a:xfrm>
              <a:prstGeom prst="roundRect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1600" dirty="0">
                    <a:solidFill>
                      <a:srgbClr val="FF0000"/>
                    </a:solidFill>
                    <a:latin typeface="Cambria Math" panose="02040503050406030204" pitchFamily="18" charset="0"/>
                    <a:cs typeface="Baguet Script" panose="020F0502020204030204" pitchFamily="34" charset="0"/>
                  </a:rPr>
                  <a:t>def</a:t>
                </a:r>
                <a:r>
                  <a:rPr lang="en-US" sz="1600" dirty="0">
                    <a:latin typeface="Cambria Math" panose="02040503050406030204" pitchFamily="18" charset="0"/>
                    <a:cs typeface="Baguet Script" panose="020F050202020403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𝑏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𝑖𝑛𝑎𝑟𝑦𝑆𝑒𝑎𝑟𝑐h</m:t>
                    </m:r>
                  </m:oMath>
                </a14:m>
                <a:r>
                  <a:rPr lang="en-US" sz="1600" dirty="0">
                    <a:latin typeface="Cambria Math" panose="02040503050406030204" pitchFamily="18" charset="0"/>
                    <a:cs typeface="Baguet Script" panose="020F0502020204030204" pitchFamily="34" charset="0"/>
                  </a:rPr>
                  <a:t>(</a:t>
                </a:r>
                <a:r>
                  <a:rPr lang="en-US" sz="1600" dirty="0">
                    <a:solidFill>
                      <a:srgbClr val="00B0F0"/>
                    </a:solidFill>
                    <a:latin typeface="Cambria Math" panose="02040503050406030204" pitchFamily="18" charset="0"/>
                    <a:cs typeface="Baguet Script" panose="020F0502020204030204" pitchFamily="34" charset="0"/>
                  </a:rPr>
                  <a:t>A </a:t>
                </a:r>
                <a:r>
                  <a:rPr lang="en-US" sz="1600" dirty="0">
                    <a:solidFill>
                      <a:schemeClr val="tx1"/>
                    </a:solidFill>
                    <a:latin typeface="Cambria Math" panose="02040503050406030204" pitchFamily="18" charset="0"/>
                    <a:cs typeface="Baguet Script" panose="020F0502020204030204" pitchFamily="34" charset="0"/>
                  </a:rPr>
                  <a:t>,start, end,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𝑥</m:t>
                    </m:r>
                  </m:oMath>
                </a14:m>
                <a:r>
                  <a:rPr lang="en-US" sz="1600" dirty="0">
                    <a:latin typeface="Cambria Math" panose="02040503050406030204" pitchFamily="18" charset="0"/>
                    <a:cs typeface="Baguet Script" panose="020F0502020204030204" pitchFamily="34" charset="0"/>
                  </a:rPr>
                  <a:t>):</a:t>
                </a:r>
              </a:p>
              <a:p>
                <a:r>
                  <a:rPr lang="en-US" sz="1600" b="0" dirty="0">
                    <a:cs typeface="Baguet Script" panose="020F0502020204030204" pitchFamily="34" charset="0"/>
                  </a:rPr>
                  <a:t>       </a:t>
                </a:r>
                <a:r>
                  <a:rPr lang="en-US" sz="1600" b="0" dirty="0">
                    <a:solidFill>
                      <a:srgbClr val="FF0000"/>
                    </a:solidFill>
                    <a:cs typeface="Baguet Script" panose="020F0502020204030204" pitchFamily="34" charset="0"/>
                  </a:rPr>
                  <a:t>if</a:t>
                </a:r>
                <a:r>
                  <a:rPr lang="en-US" sz="1600" b="0" dirty="0">
                    <a:cs typeface="Baguet Script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𝑒𝑛𝑑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&lt;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𝑠𝑡𝑎𝑟𝑡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:</m:t>
                    </m:r>
                  </m:oMath>
                </a14:m>
                <a:endParaRPr lang="en-US" sz="1600" b="0" dirty="0">
                  <a:cs typeface="Baguet Script" panose="020F0502020204030204" pitchFamily="34" charset="0"/>
                </a:endParaRPr>
              </a:p>
              <a:p>
                <a:r>
                  <a:rPr lang="en-US" sz="1600" i="1" dirty="0">
                    <a:latin typeface="Cambria Math" panose="02040503050406030204" pitchFamily="18" charset="0"/>
                    <a:cs typeface="Baguet Script" panose="020F0502020204030204" pitchFamily="34" charset="0"/>
                  </a:rPr>
                  <a:t>             </a:t>
                </a:r>
                <a:r>
                  <a:rPr lang="en-US" sz="1600" dirty="0">
                    <a:latin typeface="Cambria Math" panose="02040503050406030204" pitchFamily="18" charset="0"/>
                    <a:cs typeface="Baguet Script" panose="020F0502020204030204" pitchFamily="34" charset="0"/>
                  </a:rPr>
                  <a:t>return False</a:t>
                </a:r>
                <a:endParaRPr lang="en-US" sz="1600" b="0" dirty="0">
                  <a:latin typeface="Cambria Math" panose="02040503050406030204" pitchFamily="18" charset="0"/>
                  <a:cs typeface="Baguet Script" panose="020F050202020403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       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𝑚𝑖𝑑</m:t>
                    </m:r>
                    <m:r>
                      <a:rPr lang="en-US" sz="1600" i="1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=(</m:t>
                    </m:r>
                    <m:r>
                      <a:rPr lang="en-US" sz="1600" i="1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𝑠𝑡𝑎𝑟𝑡</m:t>
                    </m:r>
                    <m:r>
                      <a:rPr lang="en-US" sz="1600" i="1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+</m:t>
                    </m:r>
                    <m:r>
                      <a:rPr lang="en-US" sz="1600" i="1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𝑒𝑛𝑑</m:t>
                    </m:r>
                    <m:r>
                      <a:rPr lang="en-US" sz="1600" i="1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)//2</m:t>
                    </m:r>
                  </m:oMath>
                </a14:m>
                <a:r>
                  <a:rPr lang="en-US" sz="1600" dirty="0">
                    <a:solidFill>
                      <a:srgbClr val="7030A0"/>
                    </a:solidFill>
                    <a:cs typeface="Baguet Script" panose="020F0502020204030204" pitchFamily="34" charset="0"/>
                  </a:rPr>
                  <a:t> </a:t>
                </a:r>
              </a:p>
              <a:p>
                <a:r>
                  <a:rPr lang="en-US" sz="160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       </a:t>
                </a:r>
                <a:r>
                  <a:rPr lang="en-US" sz="1600" dirty="0">
                    <a:solidFill>
                      <a:srgbClr val="FF0000"/>
                    </a:solidFill>
                    <a:cs typeface="Baguet Script" panose="020F0502020204030204" pitchFamily="34" charset="0"/>
                  </a:rPr>
                  <a:t>if</a:t>
                </a:r>
                <a:r>
                  <a:rPr lang="en-US" sz="160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  <m:t>𝑚𝑖𝑑</m:t>
                        </m:r>
                      </m:e>
                    </m:d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−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𝑚𝑖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 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𝑑</m:t>
                    </m:r>
                    <m:r>
                      <a:rPr lang="en-US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==</m:t>
                    </m:r>
                    <m:r>
                      <m:rPr>
                        <m:sty m:val="p"/>
                      </m:rPr>
                      <a:rPr lang="en-US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x</m:t>
                    </m:r>
                  </m:oMath>
                </a14:m>
                <a:r>
                  <a:rPr lang="en-US" sz="1600" b="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:</a:t>
                </a:r>
              </a:p>
              <a:p>
                <a:r>
                  <a:rPr lang="en-US" sz="160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             return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𝑇𝑟𝑢𝑒</m:t>
                    </m:r>
                  </m:oMath>
                </a14:m>
                <a:endParaRPr lang="en-US" sz="1600" b="0" dirty="0">
                  <a:solidFill>
                    <a:schemeClr val="tx1"/>
                  </a:solidFill>
                  <a:cs typeface="Baguet Script" panose="020F0502020204030204" pitchFamily="34" charset="0"/>
                </a:endParaRPr>
              </a:p>
              <a:p>
                <a:r>
                  <a:rPr lang="en-US" sz="160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       </a:t>
                </a:r>
                <a:r>
                  <a:rPr lang="en-US" sz="1600" dirty="0">
                    <a:solidFill>
                      <a:srgbClr val="FF0000"/>
                    </a:solidFill>
                    <a:cs typeface="Baguet Script" panose="020F0502020204030204" pitchFamily="34" charset="0"/>
                  </a:rPr>
                  <a:t>elseif</a:t>
                </a:r>
                <a:r>
                  <a:rPr lang="en-US" sz="160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A</m:t>
                    </m:r>
                    <m:d>
                      <m:dPr>
                        <m:begChr m:val="["/>
                        <m:endChr m:val="]"/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  <m:t>mid</m:t>
                        </m:r>
                      </m:e>
                    </m:d>
                    <m:r>
                      <a:rPr lang="en-US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mid</m:t>
                    </m:r>
                    <m:r>
                      <a:rPr lang="en-US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 &gt;</m:t>
                    </m:r>
                    <m:r>
                      <m:rPr>
                        <m:sty m:val="p"/>
                      </m:rPr>
                      <a:rPr lang="en-US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x</m:t>
                    </m:r>
                  </m:oMath>
                </a14:m>
                <a:r>
                  <a:rPr lang="en-US" sz="1600" b="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:</a:t>
                </a:r>
              </a:p>
              <a:p>
                <a:r>
                  <a:rPr lang="en-US" sz="160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             return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bi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𝑛𝑎𝑟𝑦𝑆𝑒𝑎𝑟𝑐h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(</m:t>
                    </m:r>
                    <m:r>
                      <a:rPr lang="en-US" sz="160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𝐴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,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𝑠𝑡𝑎𝑟𝑡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,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𝑚𝑖𝑑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−1,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𝑥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)</m:t>
                    </m:r>
                  </m:oMath>
                </a14:m>
                <a:endParaRPr lang="en-US" sz="1600" b="0" dirty="0">
                  <a:solidFill>
                    <a:schemeClr val="tx1"/>
                  </a:solidFill>
                  <a:cs typeface="Baguet Script" panose="020F0502020204030204" pitchFamily="34" charset="0"/>
                </a:endParaRPr>
              </a:p>
              <a:p>
                <a:r>
                  <a:rPr lang="en-US" sz="160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       </a:t>
                </a:r>
                <a:r>
                  <a:rPr lang="en-US" sz="1600" dirty="0">
                    <a:solidFill>
                      <a:srgbClr val="FF0000"/>
                    </a:solidFill>
                    <a:cs typeface="Baguet Script" panose="020F0502020204030204" pitchFamily="34" charset="0"/>
                  </a:rPr>
                  <a:t>else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:</m:t>
                    </m:r>
                  </m:oMath>
                </a14:m>
                <a:endParaRPr lang="en-US" sz="1600" b="0" dirty="0">
                  <a:solidFill>
                    <a:schemeClr val="tx1"/>
                  </a:solidFill>
                  <a:cs typeface="Baguet Script" panose="020F0502020204030204" pitchFamily="34" charset="0"/>
                </a:endParaRPr>
              </a:p>
              <a:p>
                <a:r>
                  <a:rPr lang="en-US" sz="160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             return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𝑏𝑖𝑛𝑎𝑟𝑦𝑆𝑒𝑎𝑟𝑐h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(</m:t>
                    </m:r>
                    <m:r>
                      <a:rPr lang="en-US" sz="16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𝐴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,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𝑚𝑖𝑑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+1,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𝑒𝑛𝑑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,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𝑥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)</m:t>
                    </m:r>
                  </m:oMath>
                </a14:m>
                <a:endParaRPr lang="en-US" sz="1600" b="0" dirty="0">
                  <a:solidFill>
                    <a:schemeClr val="tx1"/>
                  </a:solidFill>
                  <a:cs typeface="Baguet Script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03B37258-50CA-F685-938A-0BE0731D7E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3203" y="515457"/>
                <a:ext cx="5008997" cy="2913543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376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1BE56606-1B1C-939F-5E46-02308E824EAE}"/>
                  </a:ext>
                </a:extLst>
              </p:cNvPr>
              <p:cNvSpPr/>
              <p:nvPr/>
            </p:nvSpPr>
            <p:spPr>
              <a:xfrm>
                <a:off x="325004" y="450686"/>
                <a:ext cx="11541991" cy="1378114"/>
              </a:xfrm>
              <a:prstGeom prst="roundRect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2800" dirty="0">
                    <a:solidFill>
                      <a:srgbClr val="FF0000"/>
                    </a:solidFill>
                    <a:latin typeface="Chalkduster" panose="03050602040202020205" pitchFamily="66" charset="77"/>
                  </a:rPr>
                  <a:t>Given a sorted array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  <a:latin typeface="Chalkduster" panose="03050602040202020205" pitchFamily="66" charset="77"/>
                  </a:rPr>
                  <a:t> and a number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  <a:latin typeface="Chalkduster" panose="03050602040202020205" pitchFamily="66" charset="77"/>
                  </a:rPr>
                  <a:t>, find the first and the last index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  <a:latin typeface="Chalkduster" panose="03050602040202020205" pitchFamily="66" charset="77"/>
                  </a:rPr>
                  <a:t> in A. 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  <a:latin typeface="Chalkduster" panose="03050602040202020205" pitchFamily="66" charset="77"/>
                  </a:rPr>
                  <a:t> is not in A, return -1. </a:t>
                </a:r>
              </a:p>
            </p:txBody>
          </p:sp>
        </mc:Choice>
        <mc:Fallback xmlns="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1BE56606-1B1C-939F-5E46-02308E824E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004" y="450686"/>
                <a:ext cx="11541991" cy="1378114"/>
              </a:xfrm>
              <a:prstGeom prst="roundRect">
                <a:avLst/>
              </a:prstGeom>
              <a:blipFill>
                <a:blip r:embed="rId2"/>
                <a:stretch>
                  <a:fillRect l="-439" t="-4545" r="-1425" b="-11818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952365AD-97AE-14B7-E6CC-E733F4F2CD31}"/>
              </a:ext>
            </a:extLst>
          </p:cNvPr>
          <p:cNvSpPr/>
          <p:nvPr/>
        </p:nvSpPr>
        <p:spPr>
          <a:xfrm>
            <a:off x="3925259" y="2282862"/>
            <a:ext cx="393405" cy="44656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-2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69652E2-4CD9-9610-3CD2-EB6F880D2313}"/>
              </a:ext>
            </a:extLst>
          </p:cNvPr>
          <p:cNvSpPr/>
          <p:nvPr/>
        </p:nvSpPr>
        <p:spPr>
          <a:xfrm>
            <a:off x="3183856" y="2282862"/>
            <a:ext cx="393405" cy="44656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-3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5A3B6DA-D501-FAAB-036B-0776C73DAEEE}"/>
              </a:ext>
            </a:extLst>
          </p:cNvPr>
          <p:cNvSpPr/>
          <p:nvPr/>
        </p:nvSpPr>
        <p:spPr>
          <a:xfrm>
            <a:off x="4666662" y="2282862"/>
            <a:ext cx="393405" cy="44656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-2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1BF05AB-6BFF-C35A-7036-22B5450A8D6D}"/>
              </a:ext>
            </a:extLst>
          </p:cNvPr>
          <p:cNvSpPr/>
          <p:nvPr/>
        </p:nvSpPr>
        <p:spPr>
          <a:xfrm>
            <a:off x="5408065" y="2282862"/>
            <a:ext cx="420146" cy="44656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FECD4D5-42E6-1772-5EBB-87C51373F571}"/>
              </a:ext>
            </a:extLst>
          </p:cNvPr>
          <p:cNvSpPr/>
          <p:nvPr/>
        </p:nvSpPr>
        <p:spPr>
          <a:xfrm>
            <a:off x="6176209" y="2282862"/>
            <a:ext cx="393405" cy="44656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504DFA6-8F04-442C-FBA7-F640174D52F5}"/>
              </a:ext>
            </a:extLst>
          </p:cNvPr>
          <p:cNvSpPr/>
          <p:nvPr/>
        </p:nvSpPr>
        <p:spPr>
          <a:xfrm>
            <a:off x="8453900" y="2282862"/>
            <a:ext cx="393405" cy="44656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9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E624262-E626-8430-46A3-FCEC4D16D208}"/>
              </a:ext>
            </a:extLst>
          </p:cNvPr>
          <p:cNvSpPr/>
          <p:nvPr/>
        </p:nvSpPr>
        <p:spPr>
          <a:xfrm>
            <a:off x="6917612" y="2282862"/>
            <a:ext cx="420146" cy="44656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05DF702-B2C8-D700-6D12-49CA0EF3F58B}"/>
              </a:ext>
            </a:extLst>
          </p:cNvPr>
          <p:cNvSpPr/>
          <p:nvPr/>
        </p:nvSpPr>
        <p:spPr>
          <a:xfrm>
            <a:off x="7685756" y="2282862"/>
            <a:ext cx="420146" cy="44656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696AEBD-2F15-17F5-0D3B-7FDE62DF2F7A}"/>
              </a:ext>
            </a:extLst>
          </p:cNvPr>
          <p:cNvSpPr txBox="1"/>
          <p:nvPr/>
        </p:nvSpPr>
        <p:spPr>
          <a:xfrm>
            <a:off x="3971118" y="287220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D7DBE8-05E0-3944-B1C6-99E44D53EB54}"/>
              </a:ext>
            </a:extLst>
          </p:cNvPr>
          <p:cNvSpPr txBox="1"/>
          <p:nvPr/>
        </p:nvSpPr>
        <p:spPr>
          <a:xfrm>
            <a:off x="3229715" y="285744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0785BDD-5563-BADF-91F5-4716710894D9}"/>
              </a:ext>
            </a:extLst>
          </p:cNvPr>
          <p:cNvSpPr txBox="1"/>
          <p:nvPr/>
        </p:nvSpPr>
        <p:spPr>
          <a:xfrm>
            <a:off x="4740092" y="287220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0DF5F50-83FD-8EA7-4339-9CECA98FFF37}"/>
              </a:ext>
            </a:extLst>
          </p:cNvPr>
          <p:cNvSpPr txBox="1"/>
          <p:nvPr/>
        </p:nvSpPr>
        <p:spPr>
          <a:xfrm>
            <a:off x="5467295" y="287124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472A09A-E3CD-CC93-D7D7-8F07BD0A0FAF}"/>
              </a:ext>
            </a:extLst>
          </p:cNvPr>
          <p:cNvSpPr txBox="1"/>
          <p:nvPr/>
        </p:nvSpPr>
        <p:spPr>
          <a:xfrm>
            <a:off x="6219911" y="287124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3DC4D40-DD2B-1011-6EF7-6EA0682AD32C}"/>
              </a:ext>
            </a:extLst>
          </p:cNvPr>
          <p:cNvSpPr txBox="1"/>
          <p:nvPr/>
        </p:nvSpPr>
        <p:spPr>
          <a:xfrm>
            <a:off x="6976842" y="287124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BDB4577-0A0E-B4E4-37CB-94101C030405}"/>
              </a:ext>
            </a:extLst>
          </p:cNvPr>
          <p:cNvSpPr txBox="1"/>
          <p:nvPr/>
        </p:nvSpPr>
        <p:spPr>
          <a:xfrm>
            <a:off x="7761230" y="287089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3A14D0D-C705-D6B0-DA40-281EF6A368B1}"/>
              </a:ext>
            </a:extLst>
          </p:cNvPr>
          <p:cNvSpPr txBox="1"/>
          <p:nvPr/>
        </p:nvSpPr>
        <p:spPr>
          <a:xfrm>
            <a:off x="8499759" y="2856625"/>
            <a:ext cx="3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8E59998-C09E-1B0F-19E0-0107AC3F30F9}"/>
                  </a:ext>
                </a:extLst>
              </p:cNvPr>
              <p:cNvSpPr txBox="1"/>
              <p:nvPr/>
            </p:nvSpPr>
            <p:spPr>
              <a:xfrm>
                <a:off x="2431334" y="2343276"/>
                <a:ext cx="3856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8E59998-C09E-1B0F-19E0-0107AC3F30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1334" y="2343276"/>
                <a:ext cx="385682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4805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3397362D-2471-91F2-7B19-ABDE100B4CB1}"/>
                  </a:ext>
                </a:extLst>
              </p:cNvPr>
              <p:cNvSpPr/>
              <p:nvPr/>
            </p:nvSpPr>
            <p:spPr>
              <a:xfrm>
                <a:off x="325004" y="515457"/>
                <a:ext cx="3430568" cy="2913543"/>
              </a:xfrm>
              <a:prstGeom prst="roundRect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1600" dirty="0">
                    <a:solidFill>
                      <a:srgbClr val="FF0000"/>
                    </a:solidFill>
                    <a:latin typeface="Cambria Math" panose="02040503050406030204" pitchFamily="18" charset="0"/>
                    <a:cs typeface="Baguet Script" panose="020F0502020204030204" pitchFamily="34" charset="0"/>
                  </a:rPr>
                  <a:t>def</a:t>
                </a:r>
                <a:r>
                  <a:rPr lang="en-US" sz="1600" dirty="0">
                    <a:latin typeface="Cambria Math" panose="02040503050406030204" pitchFamily="18" charset="0"/>
                    <a:cs typeface="Baguet Script" panose="020F050202020403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𝑏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𝑖𝑛𝑎𝑟𝑦𝑆𝑒𝑎𝑟𝑐h</m:t>
                    </m:r>
                  </m:oMath>
                </a14:m>
                <a:r>
                  <a:rPr lang="en-US" sz="1600" dirty="0">
                    <a:latin typeface="Cambria Math" panose="02040503050406030204" pitchFamily="18" charset="0"/>
                    <a:cs typeface="Baguet Script" panose="020F0502020204030204" pitchFamily="34" charset="0"/>
                  </a:rPr>
                  <a:t>(</a:t>
                </a:r>
                <a:r>
                  <a:rPr lang="en-US" sz="1600" dirty="0">
                    <a:solidFill>
                      <a:srgbClr val="00B0F0"/>
                    </a:solidFill>
                    <a:latin typeface="Cambria Math" panose="02040503050406030204" pitchFamily="18" charset="0"/>
                    <a:cs typeface="Baguet Script" panose="020F0502020204030204" pitchFamily="34" charset="0"/>
                  </a:rPr>
                  <a:t>A </a:t>
                </a:r>
                <a:r>
                  <a:rPr lang="en-US" sz="1600" dirty="0">
                    <a:solidFill>
                      <a:schemeClr val="tx1"/>
                    </a:solidFill>
                    <a:latin typeface="Cambria Math" panose="02040503050406030204" pitchFamily="18" charset="0"/>
                    <a:cs typeface="Baguet Script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𝑥</m:t>
                    </m:r>
                  </m:oMath>
                </a14:m>
                <a:r>
                  <a:rPr lang="en-US" sz="1600" dirty="0">
                    <a:latin typeface="Cambria Math" panose="02040503050406030204" pitchFamily="18" charset="0"/>
                    <a:cs typeface="Baguet Script" panose="020F0502020204030204" pitchFamily="34" charset="0"/>
                  </a:rPr>
                  <a:t>):</a:t>
                </a:r>
              </a:p>
              <a:p>
                <a:r>
                  <a:rPr lang="en-US" sz="1600" b="0" dirty="0">
                    <a:cs typeface="Baguet Script" panose="020F0502020204030204" pitchFamily="34" charset="0"/>
                  </a:rPr>
                  <a:t>      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𝑠𝑡𝑎𝑟𝑡</m:t>
                    </m:r>
                    <m:r>
                      <a:rPr lang="en-US" sz="16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 </m:t>
                    </m:r>
                    <m:r>
                      <a:rPr lang="en-US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=</m:t>
                    </m:r>
                    <m:r>
                      <a:rPr lang="en-US" sz="16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 </m:t>
                    </m:r>
                    <m:r>
                      <a:rPr lang="en-US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0</m:t>
                    </m:r>
                  </m:oMath>
                </a14:m>
                <a:endParaRPr lang="en-US" sz="1600" dirty="0">
                  <a:solidFill>
                    <a:schemeClr val="tx1"/>
                  </a:solidFill>
                  <a:cs typeface="Baguet Script" panose="020F050202020403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       </m:t>
                    </m:r>
                    <m:r>
                      <a:rPr lang="en-US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𝑒𝑛𝑑</m:t>
                    </m:r>
                    <m:r>
                      <a:rPr lang="en-US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 = </m:t>
                    </m:r>
                    <m:r>
                      <a:rPr lang="en-US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𝑙𝑒𝑛</m:t>
                    </m:r>
                    <m:d>
                      <m:dPr>
                        <m:ctrlPr>
                          <a:rPr lang="en-US" sz="16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</m:ctrlPr>
                      </m:dPr>
                      <m:e>
                        <m:r>
                          <a:rPr lang="en-US" sz="160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  <m:t>𝐴</m:t>
                        </m:r>
                      </m:e>
                    </m:d>
                    <m:r>
                      <a:rPr lang="en-US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−1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 </a:t>
                </a:r>
              </a:p>
              <a:p>
                <a:r>
                  <a:rPr lang="en-US" sz="1600" b="0" dirty="0">
                    <a:solidFill>
                      <a:srgbClr val="FF0000"/>
                    </a:solidFill>
                    <a:cs typeface="Baguet Script" panose="020F0502020204030204" pitchFamily="34" charset="0"/>
                  </a:rPr>
                  <a:t>       while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𝑠𝑡𝑎𝑟𝑡</m:t>
                    </m:r>
                    <m:r>
                      <a:rPr lang="en-US" sz="16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 </m:t>
                    </m:r>
                    <m:r>
                      <a:rPr lang="en-US" sz="1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&lt;=</m:t>
                    </m:r>
                    <m:r>
                      <a:rPr lang="en-US" sz="16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 </m:t>
                    </m:r>
                    <m:r>
                      <a:rPr lang="en-US" sz="1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𝑒𝑛𝑑</m:t>
                    </m:r>
                  </m:oMath>
                </a14:m>
                <a:r>
                  <a:rPr lang="en-US" sz="1600" b="0" dirty="0">
                    <a:solidFill>
                      <a:srgbClr val="FF0000"/>
                    </a:solidFill>
                    <a:cs typeface="Baguet Script" panose="020F0502020204030204" pitchFamily="34" charset="0"/>
                  </a:rPr>
                  <a:t>:</a:t>
                </a:r>
              </a:p>
              <a:p>
                <a:r>
                  <a:rPr lang="en-US" sz="1600" b="0" dirty="0">
                    <a:solidFill>
                      <a:srgbClr val="FF0000"/>
                    </a:solidFill>
                    <a:cs typeface="Baguet Script" panose="020F0502020204030204" pitchFamily="34" charset="0"/>
                  </a:rPr>
                  <a:t> </a:t>
                </a:r>
                <a:r>
                  <a:rPr lang="en-US" sz="1600" dirty="0">
                    <a:solidFill>
                      <a:srgbClr val="FF0000"/>
                    </a:solidFill>
                    <a:cs typeface="Baguet Script" panose="020F0502020204030204" pitchFamily="34" charset="0"/>
                  </a:rPr>
                  <a:t>           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𝑚𝑖𝑑</m:t>
                    </m:r>
                    <m:r>
                      <a:rPr lang="en-US" sz="16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 </m:t>
                    </m:r>
                    <m:r>
                      <a:rPr lang="en-US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=</m:t>
                    </m:r>
                    <m:r>
                      <a:rPr lang="en-US" sz="1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(</m:t>
                    </m:r>
                    <m:r>
                      <a:rPr lang="en-US" sz="1600" i="1" dirty="0" err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𝑠𝑡𝑎𝑟𝑡</m:t>
                    </m:r>
                    <m:r>
                      <a:rPr lang="en-US" sz="1600" i="1" dirty="0" err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+</m:t>
                    </m:r>
                    <m:r>
                      <a:rPr lang="en-US" sz="1600" i="1" dirty="0" err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𝑒𝑛𝑑</m:t>
                    </m:r>
                    <m:r>
                      <a:rPr lang="en-US" sz="1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)</m:t>
                    </m:r>
                    <m:r>
                      <a:rPr lang="en-US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//2</m:t>
                    </m:r>
                  </m:oMath>
                </a14:m>
                <a:endParaRPr lang="en-US" sz="1600" dirty="0">
                  <a:solidFill>
                    <a:schemeClr val="tx1"/>
                  </a:solidFill>
                  <a:cs typeface="Baguet Script" panose="020F0502020204030204" pitchFamily="34" charset="0"/>
                </a:endParaRPr>
              </a:p>
              <a:p>
                <a:r>
                  <a:rPr lang="en-US" sz="1600" dirty="0">
                    <a:solidFill>
                      <a:srgbClr val="FF0000"/>
                    </a:solidFill>
                    <a:cs typeface="Baguet Script" panose="020F0502020204030204" pitchFamily="34" charset="0"/>
                  </a:rPr>
                  <a:t>             if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𝐴</m:t>
                    </m:r>
                    <m:r>
                      <a:rPr lang="en-US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[</m:t>
                    </m:r>
                    <m:r>
                      <a:rPr lang="en-US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𝑚𝑖𝑑</m:t>
                    </m:r>
                    <m:r>
                      <a:rPr lang="en-US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] &lt; </m:t>
                    </m:r>
                    <m:r>
                      <a:rPr lang="en-US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𝑥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:</a:t>
                </a:r>
              </a:p>
              <a:p>
                <a:r>
                  <a:rPr lang="en-US" sz="1600" dirty="0">
                    <a:solidFill>
                      <a:srgbClr val="FF0000"/>
                    </a:solidFill>
                    <a:cs typeface="Baguet Script" panose="020F050202020403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𝑠𝑡𝑎𝑟𝑡</m:t>
                    </m:r>
                    <m:r>
                      <a:rPr lang="en-US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 = </m:t>
                    </m:r>
                    <m:r>
                      <a:rPr lang="en-US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𝑚𝑖𝑑</m:t>
                    </m:r>
                    <m:r>
                      <a:rPr lang="en-US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+1</m:t>
                    </m:r>
                  </m:oMath>
                </a14:m>
                <a:endParaRPr lang="en-US" sz="1600" dirty="0">
                  <a:solidFill>
                    <a:schemeClr val="tx1"/>
                  </a:solidFill>
                  <a:cs typeface="Baguet Script" panose="020F0502020204030204" pitchFamily="34" charset="0"/>
                </a:endParaRPr>
              </a:p>
              <a:p>
                <a:r>
                  <a:rPr lang="en-US" sz="1600" dirty="0">
                    <a:solidFill>
                      <a:srgbClr val="FF0000"/>
                    </a:solidFill>
                    <a:cs typeface="Baguet Script" panose="020F0502020204030204" pitchFamily="34" charset="0"/>
                  </a:rPr>
                  <a:t>            else:</a:t>
                </a:r>
              </a:p>
              <a:p>
                <a:r>
                  <a:rPr lang="en-US" sz="1600" b="0" dirty="0">
                    <a:solidFill>
                      <a:srgbClr val="FF0000"/>
                    </a:solidFill>
                    <a:cs typeface="Baguet Script" panose="020F050202020403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𝑒𝑛𝑑</m:t>
                    </m:r>
                    <m:r>
                      <a:rPr lang="en-US" sz="1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 = </m:t>
                    </m:r>
                    <m:r>
                      <a:rPr lang="en-US" sz="1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𝑚𝑖𝑑</m:t>
                    </m:r>
                    <m:r>
                      <a:rPr lang="en-US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−</m:t>
                    </m:r>
                    <m:r>
                      <a:rPr lang="en-US" sz="16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1</m:t>
                    </m:r>
                  </m:oMath>
                </a14:m>
                <a:endParaRPr lang="en-US" sz="1600" b="0" dirty="0">
                  <a:solidFill>
                    <a:schemeClr val="tx1"/>
                  </a:solidFill>
                  <a:cs typeface="Baguet Script" panose="020F0502020204030204" pitchFamily="34" charset="0"/>
                </a:endParaRPr>
              </a:p>
              <a:p>
                <a:r>
                  <a:rPr lang="en-US" sz="1600" b="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       </a:t>
                </a:r>
                <a:r>
                  <a:rPr lang="en-US" sz="1600" dirty="0">
                    <a:solidFill>
                      <a:srgbClr val="FF0000"/>
                    </a:solidFill>
                    <a:cs typeface="Baguet Script" panose="020F0502020204030204" pitchFamily="34" charset="0"/>
                  </a:rPr>
                  <a:t>return</a:t>
                </a:r>
                <a:r>
                  <a:rPr lang="en-US" sz="160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𝑠𝑡𝑎𝑟𝑡</m:t>
                    </m:r>
                  </m:oMath>
                </a14:m>
                <a:endParaRPr lang="en-US" sz="1600" b="0" dirty="0">
                  <a:solidFill>
                    <a:schemeClr val="tx1"/>
                  </a:solidFill>
                  <a:cs typeface="Baguet Script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3397362D-2471-91F2-7B19-ABDE100B4C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004" y="515457"/>
                <a:ext cx="3430568" cy="2913543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6B555375-2364-40CF-1384-9132B7393AFC}"/>
              </a:ext>
            </a:extLst>
          </p:cNvPr>
          <p:cNvSpPr/>
          <p:nvPr/>
        </p:nvSpPr>
        <p:spPr>
          <a:xfrm>
            <a:off x="5899297" y="515457"/>
            <a:ext cx="393405" cy="44656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-2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6D27E2-CBE1-39CA-DE34-C8CE39632C52}"/>
              </a:ext>
            </a:extLst>
          </p:cNvPr>
          <p:cNvSpPr/>
          <p:nvPr/>
        </p:nvSpPr>
        <p:spPr>
          <a:xfrm>
            <a:off x="5157894" y="515457"/>
            <a:ext cx="393405" cy="44656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-3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564FACB-52B3-D7C3-BEDC-70B3A0D0914A}"/>
              </a:ext>
            </a:extLst>
          </p:cNvPr>
          <p:cNvSpPr/>
          <p:nvPr/>
        </p:nvSpPr>
        <p:spPr>
          <a:xfrm>
            <a:off x="6640700" y="515457"/>
            <a:ext cx="393405" cy="44656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-2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E51A2D2-0E3E-16A4-3F8C-126D05A590E0}"/>
              </a:ext>
            </a:extLst>
          </p:cNvPr>
          <p:cNvSpPr/>
          <p:nvPr/>
        </p:nvSpPr>
        <p:spPr>
          <a:xfrm>
            <a:off x="7382103" y="515457"/>
            <a:ext cx="420146" cy="44656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F753A10-BBA1-A2C6-83E4-6A275D681C85}"/>
              </a:ext>
            </a:extLst>
          </p:cNvPr>
          <p:cNvSpPr/>
          <p:nvPr/>
        </p:nvSpPr>
        <p:spPr>
          <a:xfrm>
            <a:off x="8150247" y="515457"/>
            <a:ext cx="393405" cy="44656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46748CC-2701-C9FE-CF13-99B3A69A5939}"/>
              </a:ext>
            </a:extLst>
          </p:cNvPr>
          <p:cNvSpPr/>
          <p:nvPr/>
        </p:nvSpPr>
        <p:spPr>
          <a:xfrm>
            <a:off x="10427938" y="515457"/>
            <a:ext cx="393405" cy="44656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9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95CF181-8D8B-D283-9DF8-0085D0B96DF6}"/>
              </a:ext>
            </a:extLst>
          </p:cNvPr>
          <p:cNvSpPr/>
          <p:nvPr/>
        </p:nvSpPr>
        <p:spPr>
          <a:xfrm>
            <a:off x="8891650" y="515457"/>
            <a:ext cx="420146" cy="44656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B7AACEA-D0E7-2662-696E-BEB714C2E1D9}"/>
              </a:ext>
            </a:extLst>
          </p:cNvPr>
          <p:cNvSpPr/>
          <p:nvPr/>
        </p:nvSpPr>
        <p:spPr>
          <a:xfrm>
            <a:off x="9659794" y="515457"/>
            <a:ext cx="420146" cy="44656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4ED9628-0A39-53FA-B6AF-3A4C14952565}"/>
                  </a:ext>
                </a:extLst>
              </p:cNvPr>
              <p:cNvSpPr txBox="1"/>
              <p:nvPr/>
            </p:nvSpPr>
            <p:spPr>
              <a:xfrm>
                <a:off x="4405372" y="575871"/>
                <a:ext cx="3856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4ED9628-0A39-53FA-B6AF-3A4C149525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5372" y="575871"/>
                <a:ext cx="385682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C6543E20-E24D-A826-8618-04BFCDA98EAA}"/>
              </a:ext>
            </a:extLst>
          </p:cNvPr>
          <p:cNvSpPr/>
          <p:nvPr/>
        </p:nvSpPr>
        <p:spPr>
          <a:xfrm>
            <a:off x="4847626" y="1088571"/>
            <a:ext cx="1013940" cy="337458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  <a:cs typeface="Magneto" panose="020F0502020204030204" pitchFamily="34" charset="0"/>
              </a:rPr>
              <a:t>start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C9570FB2-AB3F-A580-D09A-511F095FC4A0}"/>
              </a:ext>
            </a:extLst>
          </p:cNvPr>
          <p:cNvSpPr/>
          <p:nvPr/>
        </p:nvSpPr>
        <p:spPr>
          <a:xfrm>
            <a:off x="6431608" y="2079171"/>
            <a:ext cx="811587" cy="337458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  <a:cs typeface="Magneto" panose="020F0502020204030204" pitchFamily="34" charset="0"/>
              </a:rPr>
              <a:t>end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F6F098DA-6DC7-7F8D-A248-309B19055664}"/>
              </a:ext>
            </a:extLst>
          </p:cNvPr>
          <p:cNvSpPr/>
          <p:nvPr/>
        </p:nvSpPr>
        <p:spPr>
          <a:xfrm>
            <a:off x="4847626" y="2079171"/>
            <a:ext cx="1013940" cy="337458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  <a:cs typeface="Magneto" panose="020F0502020204030204" pitchFamily="34" charset="0"/>
              </a:rPr>
              <a:t>start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E93240C8-97C0-C6F9-5522-C56DC9EC579E}"/>
              </a:ext>
            </a:extLst>
          </p:cNvPr>
          <p:cNvSpPr/>
          <p:nvPr/>
        </p:nvSpPr>
        <p:spPr>
          <a:xfrm>
            <a:off x="10218846" y="1088571"/>
            <a:ext cx="811587" cy="337458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  <a:cs typeface="Magneto" panose="020F0502020204030204" pitchFamily="34" charset="0"/>
              </a:rPr>
              <a:t>end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EE165956-1A88-07B0-6403-4C09A9DA49AC}"/>
              </a:ext>
            </a:extLst>
          </p:cNvPr>
          <p:cNvSpPr/>
          <p:nvPr/>
        </p:nvSpPr>
        <p:spPr>
          <a:xfrm>
            <a:off x="4852678" y="3091542"/>
            <a:ext cx="1013940" cy="337458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  <a:cs typeface="Magneto" panose="020F0502020204030204" pitchFamily="34" charset="0"/>
              </a:rPr>
              <a:t>start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BB276D5B-A525-602B-E6FC-65DE6D830511}"/>
              </a:ext>
            </a:extLst>
          </p:cNvPr>
          <p:cNvSpPr/>
          <p:nvPr/>
        </p:nvSpPr>
        <p:spPr>
          <a:xfrm>
            <a:off x="4948802" y="3456214"/>
            <a:ext cx="811587" cy="337458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  <a:cs typeface="Magneto" panose="020F0502020204030204" pitchFamily="34" charset="0"/>
              </a:rPr>
              <a:t>end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ounded Rectangle 27">
                <a:extLst>
                  <a:ext uri="{FF2B5EF4-FFF2-40B4-BE49-F238E27FC236}">
                    <a16:creationId xmlns:a16="http://schemas.microsoft.com/office/drawing/2014/main" id="{B3B125FA-5B05-761B-4436-943BAC14DAFF}"/>
                  </a:ext>
                </a:extLst>
              </p:cNvPr>
              <p:cNvSpPr/>
              <p:nvPr/>
            </p:nvSpPr>
            <p:spPr>
              <a:xfrm>
                <a:off x="325003" y="4082142"/>
                <a:ext cx="11541991" cy="1479687"/>
              </a:xfrm>
              <a:prstGeom prst="roundRect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2800" dirty="0">
                    <a:solidFill>
                      <a:srgbClr val="FF0000"/>
                    </a:solidFill>
                    <a:latin typeface="Chalkduster" panose="03050602040202020205" pitchFamily="66" charset="77"/>
                  </a:rPr>
                  <a:t>Write an algorithm which will find the last </a:t>
                </a:r>
                <a:r>
                  <a:rPr lang="en-US" sz="2800" dirty="0" err="1">
                    <a:solidFill>
                      <a:srgbClr val="FF0000"/>
                    </a:solidFill>
                    <a:latin typeface="Chalkduster" panose="03050602040202020205" pitchFamily="66" charset="77"/>
                  </a:rPr>
                  <a:t>occorence</a:t>
                </a:r>
                <a:r>
                  <a:rPr lang="en-US" sz="2800" dirty="0">
                    <a:solidFill>
                      <a:srgbClr val="FF0000"/>
                    </a:solidFill>
                    <a:latin typeface="Chalkduster" panose="03050602040202020205" pitchFamily="66" charset="77"/>
                  </a:rPr>
                  <a:t>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  <a:latin typeface="Chalkduster" panose="03050602040202020205" pitchFamily="66" charset="77"/>
                  </a:rPr>
                  <a:t> in the array.</a:t>
                </a:r>
              </a:p>
            </p:txBody>
          </p:sp>
        </mc:Choice>
        <mc:Fallback xmlns="">
          <p:sp>
            <p:nvSpPr>
              <p:cNvPr id="28" name="Rounded Rectangle 27">
                <a:extLst>
                  <a:ext uri="{FF2B5EF4-FFF2-40B4-BE49-F238E27FC236}">
                    <a16:creationId xmlns:a16="http://schemas.microsoft.com/office/drawing/2014/main" id="{B3B125FA-5B05-761B-4436-943BAC14DA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003" y="4082142"/>
                <a:ext cx="11541991" cy="1479687"/>
              </a:xfrm>
              <a:prstGeom prst="roundRect">
                <a:avLst/>
              </a:prstGeom>
              <a:blipFill>
                <a:blip r:embed="rId4"/>
                <a:stretch>
                  <a:fillRect l="-329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0613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11111E-6 L 0.00013 0.15116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546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0 0.15417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708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11111E-6 L 0.00078 0.15116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7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0.15116 L -0.00078 0.32083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6" grpId="2" animBg="1"/>
      <p:bldP spid="7" grpId="0" animBg="1"/>
      <p:bldP spid="7" grpId="1" animBg="1"/>
      <p:bldP spid="8" grpId="0" animBg="1"/>
      <p:bldP spid="9" grpId="0" animBg="1"/>
      <p:bldP spid="10" grpId="0" animBg="1"/>
      <p:bldP spid="11" grpId="0" animBg="1"/>
      <p:bldP spid="12" grpId="0" animBg="1"/>
      <p:bldP spid="21" grpId="0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7" grpId="0" animBg="1"/>
      <p:bldP spid="2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4CFAEA03-5DD1-F6AE-CFC3-2F7D5AA1A252}"/>
                  </a:ext>
                </a:extLst>
              </p:cNvPr>
              <p:cNvSpPr/>
              <p:nvPr/>
            </p:nvSpPr>
            <p:spPr>
              <a:xfrm>
                <a:off x="488815" y="349378"/>
                <a:ext cx="11344597" cy="4536102"/>
              </a:xfrm>
              <a:prstGeom prst="roundRect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2400" dirty="0">
                    <a:solidFill>
                      <a:srgbClr val="FF0000"/>
                    </a:solidFill>
                    <a:latin typeface="Cambria Math" panose="02040503050406030204" pitchFamily="18" charset="0"/>
                    <a:cs typeface="Baguet Script" panose="020F0502020204030204" pitchFamily="34" charset="0"/>
                  </a:rPr>
                  <a:t>def</a:t>
                </a:r>
                <a:r>
                  <a:rPr lang="en-US" sz="2400" dirty="0">
                    <a:latin typeface="Cambria Math" panose="02040503050406030204" pitchFamily="18" charset="0"/>
                    <a:cs typeface="Baguet Script" panose="020F050202020403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𝑠𝑒𝑐𝑜𝑛𝑑𝑀𝑖𝑛</m:t>
                    </m:r>
                  </m:oMath>
                </a14:m>
                <a:r>
                  <a:rPr lang="en-US" sz="2400" dirty="0">
                    <a:latin typeface="Cambria Math" panose="02040503050406030204" pitchFamily="18" charset="0"/>
                    <a:cs typeface="Baguet Script" panose="020F0502020204030204" pitchFamily="34" charset="0"/>
                  </a:rPr>
                  <a:t>(</a:t>
                </a:r>
                <a:r>
                  <a:rPr lang="en-US" sz="2400" dirty="0">
                    <a:solidFill>
                      <a:srgbClr val="00B0F0"/>
                    </a:solidFill>
                    <a:latin typeface="Cambria Math" panose="02040503050406030204" pitchFamily="18" charset="0"/>
                    <a:cs typeface="Baguet Script" panose="020F0502020204030204" pitchFamily="34" charset="0"/>
                  </a:rPr>
                  <a:t>A</a:t>
                </a:r>
                <a:r>
                  <a:rPr lang="en-US" sz="2400" dirty="0">
                    <a:latin typeface="Cambria Math" panose="02040503050406030204" pitchFamily="18" charset="0"/>
                    <a:cs typeface="Baguet Script" panose="020F0502020204030204" pitchFamily="34" charset="0"/>
                  </a:rPr>
                  <a:t>):</a:t>
                </a:r>
                <a:endParaRPr lang="en-US" sz="2400" b="0" dirty="0">
                  <a:latin typeface="Cambria Math" panose="02040503050406030204" pitchFamily="18" charset="0"/>
                  <a:cs typeface="Baguet Script" panose="020F0502020204030204" pitchFamily="34" charset="0"/>
                </a:endParaRPr>
              </a:p>
              <a:p>
                <a:r>
                  <a:rPr lang="en-US" sz="2400" b="0" dirty="0">
                    <a:cs typeface="Baguet Script" panose="020F0502020204030204" pitchFamily="34" charset="0"/>
                  </a:rPr>
                  <a:t>  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  <m:t>min</m:t>
                        </m:r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  <m:t>=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  <m:t>𝑚𝑎𝑡h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  <m:t>.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  <m:t>𝑖𝑛𝑓</m:t>
                        </m:r>
                      </m:e>
                    </m:func>
                  </m:oMath>
                </a14:m>
                <a:endParaRPr lang="en-US" sz="2400" b="0" dirty="0">
                  <a:cs typeface="Baguet Script" panose="020F0502020204030204" pitchFamily="34" charset="0"/>
                </a:endParaRPr>
              </a:p>
              <a:p>
                <a:r>
                  <a:rPr lang="en-US" sz="2400" dirty="0">
                    <a:cs typeface="Baguet Script" panose="020F0502020204030204" pitchFamily="34" charset="0"/>
                  </a:rPr>
                  <a:t>     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𝑠𝑒𝑐𝑜𝑛𝑑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 =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𝑚𝑎𝑡h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.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𝑖𝑛𝑓</m:t>
                    </m:r>
                  </m:oMath>
                </a14:m>
                <a:endParaRPr lang="en-US" sz="2400" dirty="0">
                  <a:cs typeface="Baguet Script" panose="020F0502020204030204" pitchFamily="34" charset="0"/>
                </a:endParaRPr>
              </a:p>
              <a:p>
                <a:r>
                  <a:rPr lang="en-US" sz="2400" dirty="0">
                    <a:cs typeface="Baguet Script" panose="020F0502020204030204" pitchFamily="34" charset="0"/>
                  </a:rPr>
                  <a:t>       </a:t>
                </a:r>
                <a:r>
                  <a:rPr lang="en-US" sz="2400" dirty="0">
                    <a:solidFill>
                      <a:srgbClr val="FF0000"/>
                    </a:solidFill>
                    <a:cs typeface="Baguet Script" panose="020F0502020204030204" pitchFamily="34" charset="0"/>
                  </a:rPr>
                  <a:t>for</a:t>
                </a:r>
                <a:r>
                  <a:rPr lang="en-US" sz="2400" dirty="0">
                    <a:cs typeface="Baguet Script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𝑖</m:t>
                    </m:r>
                  </m:oMath>
                </a14:m>
                <a:r>
                  <a:rPr lang="en-US" sz="2400" dirty="0">
                    <a:cs typeface="Baguet Script" panose="020F0502020204030204" pitchFamily="34" charset="0"/>
                  </a:rPr>
                  <a:t> 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𝑟𝑎𝑛𝑔𝑒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𝑙𝑒𝑛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  <m:t>𝐴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)</m:t>
                    </m:r>
                  </m:oMath>
                </a14:m>
                <a:r>
                  <a:rPr lang="en-US" sz="2400" dirty="0">
                    <a:cs typeface="Baguet Script" panose="020F0502020204030204" pitchFamily="34" charset="0"/>
                  </a:rPr>
                  <a:t>:</a:t>
                </a:r>
              </a:p>
              <a:p>
                <a:r>
                  <a:rPr lang="en-US" sz="2400" dirty="0">
                    <a:cs typeface="Baguet Script" panose="020F0502020204030204" pitchFamily="34" charset="0"/>
                  </a:rPr>
                  <a:t>	</a:t>
                </a:r>
                <a:r>
                  <a:rPr lang="en-US" sz="2400" dirty="0">
                    <a:solidFill>
                      <a:srgbClr val="FF0000"/>
                    </a:solidFill>
                    <a:cs typeface="Baguet Script" panose="020F0502020204030204" pitchFamily="34" charset="0"/>
                  </a:rPr>
                  <a:t>if</a:t>
                </a:r>
                <a:r>
                  <a:rPr lang="en-US" sz="2400" dirty="0">
                    <a:cs typeface="Baguet Script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  <m:t>𝑖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&lt;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𝑚𝑖𝑛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:</m:t>
                    </m:r>
                  </m:oMath>
                </a14:m>
                <a:endParaRPr lang="en-US" sz="2400" dirty="0">
                  <a:cs typeface="Baguet Script" panose="020F0502020204030204" pitchFamily="34" charset="0"/>
                </a:endParaRPr>
              </a:p>
              <a:p>
                <a:r>
                  <a:rPr lang="en-US" sz="2400" dirty="0">
                    <a:cs typeface="Baguet Script" panose="020F0502020204030204" pitchFamily="34" charset="0"/>
                  </a:rPr>
                  <a:t>	   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𝑠𝑒𝑐𝑜𝑛𝑑</m:t>
                    </m:r>
                    <m:r>
                      <a:rPr lang="en-US" sz="2400" i="1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𝑚𝑖𝑛</m:t>
                    </m:r>
                  </m:oMath>
                </a14:m>
                <a:endParaRPr lang="en-US" sz="2400" dirty="0">
                  <a:cs typeface="Baguet Script" panose="020F0502020204030204" pitchFamily="34" charset="0"/>
                </a:endParaRPr>
              </a:p>
              <a:p>
                <a:r>
                  <a:rPr lang="en-US" sz="2400" dirty="0">
                    <a:cs typeface="Baguet Script" panose="020F0502020204030204" pitchFamily="34" charset="0"/>
                  </a:rPr>
                  <a:t>	 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  <m:t>min</m:t>
                        </m:r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  <m:t>=</m:t>
                        </m:r>
                        <m:r>
                          <a:rPr lang="en-US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  <m:t>𝐴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  <m:t>[</m:t>
                        </m:r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  <m:t>]</m:t>
                        </m:r>
                      </m:e>
                    </m:func>
                  </m:oMath>
                </a14:m>
                <a:r>
                  <a:rPr lang="en-US" sz="2400" dirty="0">
                    <a:cs typeface="Baguet Script" panose="020F0502020204030204" pitchFamily="34" charset="0"/>
                  </a:rPr>
                  <a:t> 		</a:t>
                </a:r>
              </a:p>
              <a:p>
                <a:r>
                  <a:rPr lang="en-US" sz="2400" dirty="0">
                    <a:cs typeface="Baguet Script" panose="020F0502020204030204" pitchFamily="34" charset="0"/>
                  </a:rPr>
                  <a:t>	</a:t>
                </a:r>
                <a:r>
                  <a:rPr lang="en-US" sz="2400" dirty="0">
                    <a:solidFill>
                      <a:srgbClr val="FF0000"/>
                    </a:solidFill>
                    <a:cs typeface="Baguet Script" panose="020F0502020204030204" pitchFamily="34" charset="0"/>
                  </a:rPr>
                  <a:t>elseif</a:t>
                </a:r>
                <a:r>
                  <a:rPr lang="en-US" sz="2400" dirty="0">
                    <a:cs typeface="Baguet Script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  <m:t>𝑖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&gt;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𝑚𝑖𝑛</m:t>
                    </m:r>
                  </m:oMath>
                </a14:m>
                <a:r>
                  <a:rPr lang="en-US" sz="2400" dirty="0">
                    <a:cs typeface="Baguet Script" panose="020F050202020403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  <m:t>𝑖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&lt;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𝑠𝑒𝑐𝑜𝑛𝑑</m:t>
                    </m:r>
                  </m:oMath>
                </a14:m>
                <a:r>
                  <a:rPr lang="en-US" sz="2400" dirty="0">
                    <a:cs typeface="Baguet Script" panose="020F0502020204030204" pitchFamily="34" charset="0"/>
                  </a:rPr>
                  <a:t>:</a:t>
                </a:r>
              </a:p>
              <a:p>
                <a:r>
                  <a:rPr lang="en-US" sz="2400" dirty="0">
                    <a:cs typeface="Baguet Script" panose="020F0502020204030204" pitchFamily="34" charset="0"/>
                  </a:rPr>
                  <a:t>	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𝑠𝑒𝑐𝑜𝑛𝑑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[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𝑖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]</m:t>
                    </m:r>
                  </m:oMath>
                </a14:m>
                <a:endParaRPr lang="en-US" sz="2400" dirty="0">
                  <a:cs typeface="Baguet Script" panose="020F0502020204030204" pitchFamily="34" charset="0"/>
                </a:endParaRPr>
              </a:p>
              <a:p>
                <a:r>
                  <a:rPr lang="en-US" sz="2400" dirty="0">
                    <a:cs typeface="Baguet Script" panose="020F0502020204030204" pitchFamily="34" charset="0"/>
                  </a:rPr>
                  <a:t>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𝑟𝑒𝑡𝑢𝑟𝑛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𝑠𝑒𝑐𝑜𝑛𝑑</m:t>
                    </m:r>
                  </m:oMath>
                </a14:m>
                <a:endParaRPr lang="en-US" sz="2400" dirty="0">
                  <a:cs typeface="Baguet Script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4CFAEA03-5DD1-F6AE-CFC3-2F7D5AA1A2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815" y="349378"/>
                <a:ext cx="11344597" cy="4536102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721C968F-A6F8-1BD8-CC47-5FC434612E0D}"/>
                  </a:ext>
                </a:extLst>
              </p:cNvPr>
              <p:cNvSpPr/>
              <p:nvPr/>
            </p:nvSpPr>
            <p:spPr>
              <a:xfrm>
                <a:off x="488815" y="5100673"/>
                <a:ext cx="11344597" cy="789140"/>
              </a:xfrm>
              <a:prstGeom prst="roundRect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  <a:cs typeface="Magneto" panose="020F0502020204030204" pitchFamily="34" charset="0"/>
                  </a:rPr>
                  <a:t>Running time =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Magneto" panose="020F0502020204030204" pitchFamily="34" charset="0"/>
                      </a:rPr>
                      <m:t>𝑂</m:t>
                    </m:r>
                    <m:r>
                      <a:rPr lang="en-US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Magneto" panose="020F0502020204030204" pitchFamily="34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Magneto" panose="020F0502020204030204" pitchFamily="34" charset="0"/>
                      </a:rPr>
                      <m:t>𝑛</m:t>
                    </m:r>
                    <m:r>
                      <a:rPr lang="en-US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Magneto" panose="020F0502020204030204" pitchFamily="34" charset="0"/>
                      </a:rPr>
                      <m:t>)</m:t>
                    </m:r>
                  </m:oMath>
                </a14:m>
                <a:endParaRPr lang="en-US" sz="2800" dirty="0">
                  <a:solidFill>
                    <a:schemeClr val="accent6">
                      <a:lumMod val="75000"/>
                    </a:schemeClr>
                  </a:solidFill>
                  <a:cs typeface="Magneto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721C968F-A6F8-1BD8-CC47-5FC434612E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815" y="5100673"/>
                <a:ext cx="11344597" cy="789140"/>
              </a:xfrm>
              <a:prstGeom prst="roundRect">
                <a:avLst/>
              </a:prstGeom>
              <a:blipFill>
                <a:blip r:embed="rId3"/>
                <a:stretch>
                  <a:fillRect l="-670" b="-3125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0083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allAtOnce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25179814-B590-F977-C99A-9950C6E7850E}"/>
                  </a:ext>
                </a:extLst>
              </p:cNvPr>
              <p:cNvSpPr/>
              <p:nvPr/>
            </p:nvSpPr>
            <p:spPr>
              <a:xfrm>
                <a:off x="325004" y="574679"/>
                <a:ext cx="11541991" cy="1046697"/>
              </a:xfrm>
              <a:prstGeom prst="roundRect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2800" dirty="0">
                    <a:solidFill>
                      <a:srgbClr val="FF0000"/>
                    </a:solidFill>
                    <a:latin typeface="Chalkduster" panose="03050602040202020205" pitchFamily="66" charset="77"/>
                  </a:rPr>
                  <a:t>Find the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  <a:latin typeface="Chalkduster" panose="03050602040202020205" pitchFamily="66" charset="77"/>
                  </a:rPr>
                  <a:t>-</a:t>
                </a:r>
                <a:r>
                  <a:rPr lang="en-US" sz="2800" dirty="0" err="1">
                    <a:solidFill>
                      <a:srgbClr val="FF0000"/>
                    </a:solidFill>
                    <a:latin typeface="Chalkduster" panose="03050602040202020205" pitchFamily="66" charset="77"/>
                  </a:rPr>
                  <a:t>th</a:t>
                </a:r>
                <a:r>
                  <a:rPr lang="en-US" sz="2800" dirty="0">
                    <a:solidFill>
                      <a:srgbClr val="FF0000"/>
                    </a:solidFill>
                    <a:latin typeface="Chalkduster" panose="03050602040202020205" pitchFamily="66" charset="77"/>
                  </a:rPr>
                  <a:t> smallest number in an array.</a:t>
                </a:r>
              </a:p>
            </p:txBody>
          </p:sp>
        </mc:Choice>
        <mc:Fallback xmlns="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25179814-B590-F977-C99A-9950C6E785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004" y="574679"/>
                <a:ext cx="11541991" cy="1046697"/>
              </a:xfrm>
              <a:prstGeom prst="roundRect">
                <a:avLst/>
              </a:prstGeom>
              <a:blipFill>
                <a:blip r:embed="rId2"/>
                <a:stretch>
                  <a:fillRect l="-548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7C30C865-E5B2-E43E-0531-C627BF2C3953}"/>
              </a:ext>
            </a:extLst>
          </p:cNvPr>
          <p:cNvSpPr/>
          <p:nvPr/>
        </p:nvSpPr>
        <p:spPr>
          <a:xfrm>
            <a:off x="3316522" y="2726379"/>
            <a:ext cx="393405" cy="44656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6982BC5-C7C0-C736-361F-78714C3E3B4E}"/>
              </a:ext>
            </a:extLst>
          </p:cNvPr>
          <p:cNvSpPr/>
          <p:nvPr/>
        </p:nvSpPr>
        <p:spPr>
          <a:xfrm>
            <a:off x="2575119" y="2726379"/>
            <a:ext cx="393405" cy="44656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9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56004BB-9238-62F3-9EA1-2C1515842DD9}"/>
              </a:ext>
            </a:extLst>
          </p:cNvPr>
          <p:cNvSpPr/>
          <p:nvPr/>
        </p:nvSpPr>
        <p:spPr>
          <a:xfrm>
            <a:off x="4057925" y="2726379"/>
            <a:ext cx="393405" cy="44656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DB18B1D-C30B-88A1-A673-548ACFA3BE5B}"/>
              </a:ext>
            </a:extLst>
          </p:cNvPr>
          <p:cNvSpPr/>
          <p:nvPr/>
        </p:nvSpPr>
        <p:spPr>
          <a:xfrm>
            <a:off x="4799328" y="2726379"/>
            <a:ext cx="420146" cy="44656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13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9F47ADC-73C4-FD92-1AA9-E4C483ACE581}"/>
              </a:ext>
            </a:extLst>
          </p:cNvPr>
          <p:cNvSpPr/>
          <p:nvPr/>
        </p:nvSpPr>
        <p:spPr>
          <a:xfrm>
            <a:off x="5567472" y="2726379"/>
            <a:ext cx="393405" cy="44656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8FFA364-1BBD-F2A0-3E51-A4E63C1FA64A}"/>
              </a:ext>
            </a:extLst>
          </p:cNvPr>
          <p:cNvSpPr/>
          <p:nvPr/>
        </p:nvSpPr>
        <p:spPr>
          <a:xfrm>
            <a:off x="7845163" y="2726379"/>
            <a:ext cx="393405" cy="44656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3FD1416-E327-BE87-80A6-982E218046CF}"/>
              </a:ext>
            </a:extLst>
          </p:cNvPr>
          <p:cNvSpPr/>
          <p:nvPr/>
        </p:nvSpPr>
        <p:spPr>
          <a:xfrm>
            <a:off x="6308875" y="2726379"/>
            <a:ext cx="420146" cy="44656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15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3D48850-835F-C1C1-C724-A850912C578C}"/>
              </a:ext>
            </a:extLst>
          </p:cNvPr>
          <p:cNvSpPr/>
          <p:nvPr/>
        </p:nvSpPr>
        <p:spPr>
          <a:xfrm>
            <a:off x="7077019" y="2726379"/>
            <a:ext cx="420146" cy="44656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12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968A04B6-5143-4C42-587E-C67CE81D2A92}"/>
              </a:ext>
            </a:extLst>
          </p:cNvPr>
          <p:cNvSpPr/>
          <p:nvPr/>
        </p:nvSpPr>
        <p:spPr>
          <a:xfrm>
            <a:off x="325004" y="1779307"/>
            <a:ext cx="11344597" cy="789140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  <a:cs typeface="Magneto" panose="020F0502020204030204" pitchFamily="34" charset="0"/>
              </a:rPr>
              <a:t>Suppose we want to find the 5-th smallest number in this array.</a:t>
            </a:r>
          </a:p>
        </p:txBody>
      </p:sp>
    </p:spTree>
    <p:extLst>
      <p:ext uri="{BB962C8B-B14F-4D97-AF65-F5344CB8AC3E}">
        <p14:creationId xmlns:p14="http://schemas.microsoft.com/office/powerpoint/2010/main" val="105934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3.33333E-6 L -0.17851 0.21158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32" y="10579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3.33333E-6 L -0.17982 0.21158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97" y="10579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3.33333E-6 L -0.24623 0.20973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18" y="10486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-0.3737 0.20625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24" y="10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3.33333E-6 L 0.23268 0.20811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28" y="10394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0.16432 0.20811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16" y="10394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33333E-6 L 0.16367 0.20973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77" y="10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33333E-6 L 0.22084 0.16829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42" y="8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  <p:bldP spid="6" grpId="0" animBg="1"/>
      <p:bldP spid="6" grpId="1" animBg="1"/>
      <p:bldP spid="6" grpId="2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25179814-B590-F977-C99A-9950C6E7850E}"/>
                  </a:ext>
                </a:extLst>
              </p:cNvPr>
              <p:cNvSpPr/>
              <p:nvPr/>
            </p:nvSpPr>
            <p:spPr>
              <a:xfrm>
                <a:off x="325004" y="574679"/>
                <a:ext cx="11541991" cy="1046697"/>
              </a:xfrm>
              <a:prstGeom prst="roundRect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2800" dirty="0">
                    <a:solidFill>
                      <a:srgbClr val="FF0000"/>
                    </a:solidFill>
                    <a:latin typeface="Chalkduster" panose="03050602040202020205" pitchFamily="66" charset="77"/>
                  </a:rPr>
                  <a:t>Find the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  <a:latin typeface="Chalkduster" panose="03050602040202020205" pitchFamily="66" charset="77"/>
                  </a:rPr>
                  <a:t>-</a:t>
                </a:r>
                <a:r>
                  <a:rPr lang="en-US" sz="2800" dirty="0" err="1">
                    <a:solidFill>
                      <a:srgbClr val="FF0000"/>
                    </a:solidFill>
                    <a:latin typeface="Chalkduster" panose="03050602040202020205" pitchFamily="66" charset="77"/>
                  </a:rPr>
                  <a:t>th</a:t>
                </a:r>
                <a:r>
                  <a:rPr lang="en-US" sz="2800" dirty="0">
                    <a:solidFill>
                      <a:srgbClr val="FF0000"/>
                    </a:solidFill>
                    <a:latin typeface="Chalkduster" panose="03050602040202020205" pitchFamily="66" charset="77"/>
                  </a:rPr>
                  <a:t> smallest number in an array.</a:t>
                </a:r>
              </a:p>
            </p:txBody>
          </p:sp>
        </mc:Choice>
        <mc:Fallback xmlns="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25179814-B590-F977-C99A-9950C6E785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004" y="574679"/>
                <a:ext cx="11541991" cy="1046697"/>
              </a:xfrm>
              <a:prstGeom prst="roundRect">
                <a:avLst/>
              </a:prstGeom>
              <a:blipFill>
                <a:blip r:embed="rId2"/>
                <a:stretch>
                  <a:fillRect l="-548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7C30C865-E5B2-E43E-0531-C627BF2C3953}"/>
              </a:ext>
            </a:extLst>
          </p:cNvPr>
          <p:cNvSpPr/>
          <p:nvPr/>
        </p:nvSpPr>
        <p:spPr>
          <a:xfrm>
            <a:off x="3316522" y="2726379"/>
            <a:ext cx="393405" cy="44656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6982BC5-C7C0-C736-361F-78714C3E3B4E}"/>
              </a:ext>
            </a:extLst>
          </p:cNvPr>
          <p:cNvSpPr/>
          <p:nvPr/>
        </p:nvSpPr>
        <p:spPr>
          <a:xfrm>
            <a:off x="2575119" y="2726379"/>
            <a:ext cx="393405" cy="44656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9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56004BB-9238-62F3-9EA1-2C1515842DD9}"/>
              </a:ext>
            </a:extLst>
          </p:cNvPr>
          <p:cNvSpPr/>
          <p:nvPr/>
        </p:nvSpPr>
        <p:spPr>
          <a:xfrm>
            <a:off x="4057925" y="2726379"/>
            <a:ext cx="393405" cy="44656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DB18B1D-C30B-88A1-A673-548ACFA3BE5B}"/>
              </a:ext>
            </a:extLst>
          </p:cNvPr>
          <p:cNvSpPr/>
          <p:nvPr/>
        </p:nvSpPr>
        <p:spPr>
          <a:xfrm>
            <a:off x="4799328" y="2726379"/>
            <a:ext cx="420146" cy="44656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13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9F47ADC-73C4-FD92-1AA9-E4C483ACE581}"/>
              </a:ext>
            </a:extLst>
          </p:cNvPr>
          <p:cNvSpPr/>
          <p:nvPr/>
        </p:nvSpPr>
        <p:spPr>
          <a:xfrm>
            <a:off x="5567472" y="2726379"/>
            <a:ext cx="393405" cy="44656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8FFA364-1BBD-F2A0-3E51-A4E63C1FA64A}"/>
              </a:ext>
            </a:extLst>
          </p:cNvPr>
          <p:cNvSpPr/>
          <p:nvPr/>
        </p:nvSpPr>
        <p:spPr>
          <a:xfrm>
            <a:off x="7845163" y="2726379"/>
            <a:ext cx="393405" cy="44656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3FD1416-E327-BE87-80A6-982E218046CF}"/>
              </a:ext>
            </a:extLst>
          </p:cNvPr>
          <p:cNvSpPr/>
          <p:nvPr/>
        </p:nvSpPr>
        <p:spPr>
          <a:xfrm>
            <a:off x="6308875" y="2726379"/>
            <a:ext cx="420146" cy="44656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15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3D48850-835F-C1C1-C724-A850912C578C}"/>
              </a:ext>
            </a:extLst>
          </p:cNvPr>
          <p:cNvSpPr/>
          <p:nvPr/>
        </p:nvSpPr>
        <p:spPr>
          <a:xfrm>
            <a:off x="7077019" y="2726379"/>
            <a:ext cx="420146" cy="44656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12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968A04B6-5143-4C42-587E-C67CE81D2A92}"/>
              </a:ext>
            </a:extLst>
          </p:cNvPr>
          <p:cNvSpPr/>
          <p:nvPr/>
        </p:nvSpPr>
        <p:spPr>
          <a:xfrm>
            <a:off x="325004" y="1779307"/>
            <a:ext cx="11344597" cy="789140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  <a:cs typeface="Magneto" panose="020F0502020204030204" pitchFamily="34" charset="0"/>
              </a:rPr>
              <a:t>Suppose we want to find the 8-th smallest number in this array.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77E6BF30-621F-C487-FCE7-575F52AAA183}"/>
              </a:ext>
            </a:extLst>
          </p:cNvPr>
          <p:cNvSpPr/>
          <p:nvPr/>
        </p:nvSpPr>
        <p:spPr>
          <a:xfrm>
            <a:off x="6896289" y="4964837"/>
            <a:ext cx="4559573" cy="1703591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  <a:cs typeface="Magneto" panose="020F0502020204030204" pitchFamily="34" charset="0"/>
              </a:rPr>
              <a:t>Recurse on the algorithm again. But now, we want to find the third smallest element in this array</a:t>
            </a:r>
          </a:p>
        </p:txBody>
      </p:sp>
    </p:spTree>
    <p:extLst>
      <p:ext uri="{BB962C8B-B14F-4D97-AF65-F5344CB8AC3E}">
        <p14:creationId xmlns:p14="http://schemas.microsoft.com/office/powerpoint/2010/main" val="641819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3.33333E-6 L -0.17851 0.2115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32" y="1057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3.33333E-6 L -0.17982 0.2115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97" y="1057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3.33333E-6 L -0.24623 0.2097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18" y="10486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-0.3737 0.2062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24" y="10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3.33333E-6 L 0.23268 0.2081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28" y="10394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0.16432 0.20811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16" y="10394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33333E-6 L 0.16367 0.2097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77" y="10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33333E-6 L 0.22084 0.1682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42" y="8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6" grpId="1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25179814-B590-F977-C99A-9950C6E7850E}"/>
                  </a:ext>
                </a:extLst>
              </p:cNvPr>
              <p:cNvSpPr/>
              <p:nvPr/>
            </p:nvSpPr>
            <p:spPr>
              <a:xfrm>
                <a:off x="325004" y="574679"/>
                <a:ext cx="11541991" cy="1046697"/>
              </a:xfrm>
              <a:prstGeom prst="roundRect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2800" dirty="0">
                    <a:solidFill>
                      <a:srgbClr val="FF0000"/>
                    </a:solidFill>
                    <a:latin typeface="Chalkduster" panose="03050602040202020205" pitchFamily="66" charset="77"/>
                  </a:rPr>
                  <a:t>Find the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  <a:latin typeface="Chalkduster" panose="03050602040202020205" pitchFamily="66" charset="77"/>
                  </a:rPr>
                  <a:t>-</a:t>
                </a:r>
                <a:r>
                  <a:rPr lang="en-US" sz="2800" dirty="0" err="1">
                    <a:solidFill>
                      <a:srgbClr val="FF0000"/>
                    </a:solidFill>
                    <a:latin typeface="Chalkduster" panose="03050602040202020205" pitchFamily="66" charset="77"/>
                  </a:rPr>
                  <a:t>th</a:t>
                </a:r>
                <a:r>
                  <a:rPr lang="en-US" sz="2800" dirty="0">
                    <a:solidFill>
                      <a:srgbClr val="FF0000"/>
                    </a:solidFill>
                    <a:latin typeface="Chalkduster" panose="03050602040202020205" pitchFamily="66" charset="77"/>
                  </a:rPr>
                  <a:t> smallest number in an array.</a:t>
                </a:r>
              </a:p>
            </p:txBody>
          </p:sp>
        </mc:Choice>
        <mc:Fallback xmlns="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25179814-B590-F977-C99A-9950C6E785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004" y="574679"/>
                <a:ext cx="11541991" cy="1046697"/>
              </a:xfrm>
              <a:prstGeom prst="roundRect">
                <a:avLst/>
              </a:prstGeom>
              <a:blipFill>
                <a:blip r:embed="rId2"/>
                <a:stretch>
                  <a:fillRect l="-548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7C30C865-E5B2-E43E-0531-C627BF2C3953}"/>
              </a:ext>
            </a:extLst>
          </p:cNvPr>
          <p:cNvSpPr/>
          <p:nvPr/>
        </p:nvSpPr>
        <p:spPr>
          <a:xfrm>
            <a:off x="3316522" y="2726379"/>
            <a:ext cx="393405" cy="44656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6982BC5-C7C0-C736-361F-78714C3E3B4E}"/>
              </a:ext>
            </a:extLst>
          </p:cNvPr>
          <p:cNvSpPr/>
          <p:nvPr/>
        </p:nvSpPr>
        <p:spPr>
          <a:xfrm>
            <a:off x="2575119" y="2726379"/>
            <a:ext cx="393405" cy="44656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9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56004BB-9238-62F3-9EA1-2C1515842DD9}"/>
              </a:ext>
            </a:extLst>
          </p:cNvPr>
          <p:cNvSpPr/>
          <p:nvPr/>
        </p:nvSpPr>
        <p:spPr>
          <a:xfrm>
            <a:off x="4057925" y="2726379"/>
            <a:ext cx="393405" cy="44656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DB18B1D-C30B-88A1-A673-548ACFA3BE5B}"/>
              </a:ext>
            </a:extLst>
          </p:cNvPr>
          <p:cNvSpPr/>
          <p:nvPr/>
        </p:nvSpPr>
        <p:spPr>
          <a:xfrm>
            <a:off x="4799328" y="2726379"/>
            <a:ext cx="420146" cy="44656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13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9F47ADC-73C4-FD92-1AA9-E4C483ACE581}"/>
              </a:ext>
            </a:extLst>
          </p:cNvPr>
          <p:cNvSpPr/>
          <p:nvPr/>
        </p:nvSpPr>
        <p:spPr>
          <a:xfrm>
            <a:off x="5567472" y="2726379"/>
            <a:ext cx="393405" cy="44656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8FFA364-1BBD-F2A0-3E51-A4E63C1FA64A}"/>
              </a:ext>
            </a:extLst>
          </p:cNvPr>
          <p:cNvSpPr/>
          <p:nvPr/>
        </p:nvSpPr>
        <p:spPr>
          <a:xfrm>
            <a:off x="7845163" y="2726379"/>
            <a:ext cx="393405" cy="44656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3FD1416-E327-BE87-80A6-982E218046CF}"/>
              </a:ext>
            </a:extLst>
          </p:cNvPr>
          <p:cNvSpPr/>
          <p:nvPr/>
        </p:nvSpPr>
        <p:spPr>
          <a:xfrm>
            <a:off x="6308875" y="2726379"/>
            <a:ext cx="420146" cy="44656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15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3D48850-835F-C1C1-C724-A850912C578C}"/>
              </a:ext>
            </a:extLst>
          </p:cNvPr>
          <p:cNvSpPr/>
          <p:nvPr/>
        </p:nvSpPr>
        <p:spPr>
          <a:xfrm>
            <a:off x="7077019" y="2726379"/>
            <a:ext cx="420146" cy="44656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12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968A04B6-5143-4C42-587E-C67CE81D2A92}"/>
              </a:ext>
            </a:extLst>
          </p:cNvPr>
          <p:cNvSpPr/>
          <p:nvPr/>
        </p:nvSpPr>
        <p:spPr>
          <a:xfrm>
            <a:off x="325004" y="1779307"/>
            <a:ext cx="11344597" cy="789140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  <a:cs typeface="Magneto" panose="020F0502020204030204" pitchFamily="34" charset="0"/>
              </a:rPr>
              <a:t>Suppose we want to find the 2-th smallest number in this array.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77E6BF30-621F-C487-FCE7-575F52AAA183}"/>
              </a:ext>
            </a:extLst>
          </p:cNvPr>
          <p:cNvSpPr/>
          <p:nvPr/>
        </p:nvSpPr>
        <p:spPr>
          <a:xfrm>
            <a:off x="659901" y="4864476"/>
            <a:ext cx="4559573" cy="1703591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  <a:cs typeface="Magneto" panose="020F0502020204030204" pitchFamily="34" charset="0"/>
              </a:rPr>
              <a:t>Recurse on the algorithm again. We want to find the second smallest element in this array</a:t>
            </a:r>
          </a:p>
        </p:txBody>
      </p:sp>
    </p:spTree>
    <p:extLst>
      <p:ext uri="{BB962C8B-B14F-4D97-AF65-F5344CB8AC3E}">
        <p14:creationId xmlns:p14="http://schemas.microsoft.com/office/powerpoint/2010/main" val="1373018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3.33333E-6 L -0.17851 0.2115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32" y="1057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3.33333E-6 L -0.17982 0.2115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97" y="1057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3.33333E-6 L -0.24623 0.2097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18" y="10486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-0.3737 0.2062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24" y="10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3.33333E-6 L 0.23268 0.2081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28" y="10394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0.16432 0.20811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16" y="10394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33333E-6 L 0.16367 0.2097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77" y="10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33333E-6 L 0.22084 0.1682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42" y="8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6" grpId="1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2">
                <a:extLst>
                  <a:ext uri="{FF2B5EF4-FFF2-40B4-BE49-F238E27FC236}">
                    <a16:creationId xmlns:a16="http://schemas.microsoft.com/office/drawing/2014/main" id="{1BD314C3-5031-9D91-B8C2-12159EC7AC34}"/>
                  </a:ext>
                </a:extLst>
              </p:cNvPr>
              <p:cNvSpPr/>
              <p:nvPr/>
            </p:nvSpPr>
            <p:spPr>
              <a:xfrm>
                <a:off x="325003" y="515456"/>
                <a:ext cx="11541991" cy="4179207"/>
              </a:xfrm>
              <a:prstGeom prst="roundRect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2400" dirty="0">
                    <a:solidFill>
                      <a:srgbClr val="FF0000"/>
                    </a:solidFill>
                    <a:latin typeface="Cambria Math" panose="02040503050406030204" pitchFamily="18" charset="0"/>
                    <a:cs typeface="Baguet Script" panose="020F0502020204030204" pitchFamily="34" charset="0"/>
                  </a:rPr>
                  <a:t>def</a:t>
                </a:r>
                <a:r>
                  <a:rPr lang="en-US" sz="2400" dirty="0">
                    <a:latin typeface="Cambria Math" panose="02040503050406030204" pitchFamily="18" charset="0"/>
                    <a:cs typeface="Baguet Script" panose="020F050202020403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𝑞𝑢𝑖𝑐𝑘𝑆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𝑒𝑙𝑒𝑐𝑡</m:t>
                    </m:r>
                  </m:oMath>
                </a14:m>
                <a:r>
                  <a:rPr lang="en-US" sz="2400" dirty="0">
                    <a:latin typeface="Cambria Math" panose="02040503050406030204" pitchFamily="18" charset="0"/>
                    <a:cs typeface="Baguet Script" panose="020F0502020204030204" pitchFamily="34" charset="0"/>
                  </a:rPr>
                  <a:t>(</a:t>
                </a:r>
                <a:r>
                  <a:rPr lang="en-US" sz="2400" dirty="0">
                    <a:solidFill>
                      <a:srgbClr val="00B0F0"/>
                    </a:solidFill>
                    <a:latin typeface="Cambria Math" panose="02040503050406030204" pitchFamily="18" charset="0"/>
                    <a:cs typeface="Baguet Script" panose="020F0502020204030204" pitchFamily="34" charset="0"/>
                  </a:rPr>
                  <a:t>A, </a:t>
                </a:r>
                <a:r>
                  <a:rPr lang="en-US" sz="2400" dirty="0">
                    <a:solidFill>
                      <a:schemeClr val="tx1"/>
                    </a:solidFill>
                    <a:latin typeface="Cambria Math" panose="02040503050406030204" pitchFamily="18" charset="0"/>
                    <a:cs typeface="Baguet Script" panose="020F0502020204030204" pitchFamily="34" charset="0"/>
                  </a:rPr>
                  <a:t>start</a:t>
                </a:r>
                <a:r>
                  <a:rPr lang="en-US" sz="2400" dirty="0">
                    <a:solidFill>
                      <a:srgbClr val="00B0F0"/>
                    </a:solidFill>
                    <a:latin typeface="Cambria Math" panose="02040503050406030204" pitchFamily="18" charset="0"/>
                    <a:cs typeface="Baguet Script" panose="020F0502020204030204" pitchFamily="34" charset="0"/>
                  </a:rPr>
                  <a:t>, </a:t>
                </a:r>
                <a:r>
                  <a:rPr lang="en-US" sz="2400" dirty="0">
                    <a:solidFill>
                      <a:schemeClr val="tx1"/>
                    </a:solidFill>
                    <a:latin typeface="Cambria Math" panose="02040503050406030204" pitchFamily="18" charset="0"/>
                    <a:cs typeface="Baguet Script" panose="020F0502020204030204" pitchFamily="34" charset="0"/>
                  </a:rPr>
                  <a:t>end,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  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𝑘</m:t>
                    </m:r>
                  </m:oMath>
                </a14:m>
                <a:r>
                  <a:rPr lang="en-US" sz="2400" dirty="0">
                    <a:latin typeface="Cambria Math" panose="02040503050406030204" pitchFamily="18" charset="0"/>
                    <a:cs typeface="Baguet Script" panose="020F0502020204030204" pitchFamily="34" charset="0"/>
                  </a:rPr>
                  <a:t>):</a:t>
                </a:r>
                <a:endParaRPr lang="en-US" sz="2400" b="0" dirty="0">
                  <a:latin typeface="Cambria Math" panose="02040503050406030204" pitchFamily="18" charset="0"/>
                  <a:cs typeface="Baguet Script" panose="020F0502020204030204" pitchFamily="34" charset="0"/>
                </a:endParaRPr>
              </a:p>
              <a:p>
                <a:r>
                  <a:rPr lang="en-US" sz="2400" dirty="0">
                    <a:latin typeface="Cambria Math" panose="02040503050406030204" pitchFamily="18" charset="0"/>
                    <a:cs typeface="Baguet Script" panose="020F0502020204030204" pitchFamily="34" charset="0"/>
                  </a:rPr>
                  <a:t>       </a:t>
                </a:r>
                <a:r>
                  <a:rPr lang="en-US" sz="2400" dirty="0">
                    <a:solidFill>
                      <a:srgbClr val="FF0000"/>
                    </a:solidFill>
                    <a:latin typeface="Cambria Math" panose="02040503050406030204" pitchFamily="18" charset="0"/>
                    <a:cs typeface="Baguet Script" panose="020F0502020204030204" pitchFamily="34" charset="0"/>
                  </a:rPr>
                  <a:t>if</a:t>
                </a:r>
                <a:r>
                  <a:rPr lang="en-US" sz="2400" dirty="0">
                    <a:latin typeface="Cambria Math" panose="02040503050406030204" pitchFamily="18" charset="0"/>
                    <a:cs typeface="Baguet Script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𝑒𝑛𝑑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≤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𝑠𝑡𝑎𝑟𝑡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:</m:t>
                    </m:r>
                  </m:oMath>
                </a14:m>
                <a:endParaRPr lang="en-US" sz="2400" b="0" dirty="0">
                  <a:latin typeface="Cambria Math" panose="02040503050406030204" pitchFamily="18" charset="0"/>
                  <a:cs typeface="Baguet Script" panose="020F0502020204030204" pitchFamily="34" charset="0"/>
                </a:endParaRPr>
              </a:p>
              <a:p>
                <a:r>
                  <a:rPr lang="en-US" sz="2400" dirty="0">
                    <a:latin typeface="Cambria Math" panose="02040503050406030204" pitchFamily="18" charset="0"/>
                    <a:cs typeface="Baguet Script" panose="020F0502020204030204" pitchFamily="34" charset="0"/>
                  </a:rPr>
                  <a:t>	return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𝐴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[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𝑠𝑡𝑎𝑟𝑡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]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       </m:t>
                    </m:r>
                  </m:oMath>
                </a14:m>
                <a:endParaRPr lang="en-US" sz="2400" b="0" i="0" dirty="0">
                  <a:latin typeface="Cambria Math" panose="02040503050406030204" pitchFamily="18" charset="0"/>
                  <a:cs typeface="Baguet Script" panose="020F0502020204030204" pitchFamily="34" charset="0"/>
                </a:endParaRPr>
              </a:p>
              <a:p>
                <a:r>
                  <a:rPr lang="en-US" sz="2400" dirty="0">
                    <a:cs typeface="Baguet Script" panose="020F0502020204030204" pitchFamily="34" charset="0"/>
                  </a:rPr>
                  <a:t>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index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=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𝑝𝑎𝑟𝑡𝑖𝑡𝑖𝑜𝑛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,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𝑠𝑡𝑎𝑟𝑡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𝑒𝑛𝑑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7030A0"/>
                    </a:solidFill>
                    <a:cs typeface="Baguet Script" panose="020F0502020204030204" pitchFamily="34" charset="0"/>
                  </a:rPr>
                  <a:t> </a:t>
                </a:r>
              </a:p>
              <a:p>
                <a:r>
                  <a:rPr lang="en-US" sz="240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       </a:t>
                </a:r>
                <a:r>
                  <a:rPr lang="en-US" sz="2400" dirty="0">
                    <a:solidFill>
                      <a:srgbClr val="FF0000"/>
                    </a:solidFill>
                    <a:cs typeface="Baguet Script" panose="020F0502020204030204" pitchFamily="34" charset="0"/>
                  </a:rPr>
                  <a:t>if</a:t>
                </a:r>
                <a:r>
                  <a:rPr lang="en-US" sz="240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𝑖𝑛𝑑𝑒𝑥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==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𝑠𝑡𝑎𝑟𝑡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𝑘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−1</m:t>
                    </m:r>
                  </m:oMath>
                </a14:m>
                <a:r>
                  <a:rPr lang="en-US" sz="2400" b="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:</a:t>
                </a:r>
              </a:p>
              <a:p>
                <a:r>
                  <a:rPr lang="en-US" sz="240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	return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𝐴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[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𝑖𝑛𝑑𝑒𝑥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]</m:t>
                    </m:r>
                  </m:oMath>
                </a14:m>
                <a:endParaRPr lang="en-US" sz="2400" b="0" dirty="0">
                  <a:solidFill>
                    <a:schemeClr val="tx1"/>
                  </a:solidFill>
                  <a:cs typeface="Baguet Script" panose="020F0502020204030204" pitchFamily="34" charset="0"/>
                </a:endParaRPr>
              </a:p>
              <a:p>
                <a:r>
                  <a:rPr lang="en-US" sz="240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       </a:t>
                </a:r>
                <a:r>
                  <a:rPr lang="en-US" sz="2400" dirty="0">
                    <a:solidFill>
                      <a:srgbClr val="FF0000"/>
                    </a:solidFill>
                    <a:cs typeface="Baguet Script" panose="020F0502020204030204" pitchFamily="34" charset="0"/>
                  </a:rPr>
                  <a:t>elseif</a:t>
                </a:r>
                <a:r>
                  <a:rPr lang="en-US" sz="240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𝑖𝑛𝑑𝑒𝑥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&gt;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𝑠𝑡𝑎𝑟𝑡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𝑘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−1</m:t>
                    </m:r>
                  </m:oMath>
                </a14:m>
                <a:r>
                  <a:rPr lang="en-US" sz="2400" b="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:</a:t>
                </a:r>
              </a:p>
              <a:p>
                <a:r>
                  <a:rPr lang="en-US" sz="240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	return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𝑄𝑢𝑖𝑐𝑘𝑆𝑒𝑙𝑒𝑐𝑡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(</m:t>
                    </m:r>
                    <m:r>
                      <a:rPr lang="en-US" sz="240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𝐴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,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𝑠𝑡𝑎𝑟𝑡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,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𝑖𝑛𝑑𝑒𝑥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−1,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𝑘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)</m:t>
                    </m:r>
                  </m:oMath>
                </a14:m>
                <a:endParaRPr lang="en-US" sz="2400" b="0" dirty="0">
                  <a:solidFill>
                    <a:schemeClr val="tx1"/>
                  </a:solidFill>
                  <a:cs typeface="Baguet Script" panose="020F0502020204030204" pitchFamily="34" charset="0"/>
                </a:endParaRPr>
              </a:p>
              <a:p>
                <a:r>
                  <a:rPr lang="en-US" sz="240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       </a:t>
                </a:r>
                <a:r>
                  <a:rPr lang="en-US" sz="2400" dirty="0">
                    <a:solidFill>
                      <a:srgbClr val="FF0000"/>
                    </a:solidFill>
                    <a:cs typeface="Baguet Script" panose="020F0502020204030204" pitchFamily="34" charset="0"/>
                  </a:rPr>
                  <a:t>elseif</a:t>
                </a:r>
                <a:r>
                  <a:rPr lang="en-US" sz="240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𝑖𝑛𝑑𝑒𝑥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&lt;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𝑠𝑡𝑎𝑟𝑡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𝑘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−1:</m:t>
                    </m:r>
                  </m:oMath>
                </a14:m>
                <a:endParaRPr lang="en-US" sz="2400" b="0" dirty="0">
                  <a:solidFill>
                    <a:schemeClr val="tx1"/>
                  </a:solidFill>
                  <a:cs typeface="Baguet Script" panose="020F0502020204030204" pitchFamily="34" charset="0"/>
                </a:endParaRPr>
              </a:p>
              <a:p>
                <a:r>
                  <a:rPr lang="en-US" sz="240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	return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𝑄𝑢𝑖𝑐𝑘𝑆𝑒𝑙𝑒𝑐𝑡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𝐴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,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𝑖𝑛𝑑𝑒𝑥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+1,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𝑒𝑛𝑑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,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𝑘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−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(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𝑖𝑛𝑑𝑒𝑥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−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𝑠𝑡𝑎𝑟𝑡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+1))</m:t>
                    </m:r>
                  </m:oMath>
                </a14:m>
                <a:endParaRPr lang="en-US" sz="2400" b="0" dirty="0">
                  <a:solidFill>
                    <a:schemeClr val="tx1"/>
                  </a:solidFill>
                  <a:cs typeface="Baguet Script" panose="020F0502020204030204" pitchFamily="34" charset="0"/>
                </a:endParaRPr>
              </a:p>
            </p:txBody>
          </p:sp>
        </mc:Choice>
        <mc:Fallback>
          <p:sp>
            <p:nvSpPr>
              <p:cNvPr id="3" name="Rounded Rectangle 2">
                <a:extLst>
                  <a:ext uri="{FF2B5EF4-FFF2-40B4-BE49-F238E27FC236}">
                    <a16:creationId xmlns:a16="http://schemas.microsoft.com/office/drawing/2014/main" id="{1BD314C3-5031-9D91-B8C2-12159EC7AC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003" y="515456"/>
                <a:ext cx="11541991" cy="4179207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2BB90851-1969-A16B-9136-08E09FABF1E7}"/>
              </a:ext>
            </a:extLst>
          </p:cNvPr>
          <p:cNvSpPr/>
          <p:nvPr/>
        </p:nvSpPr>
        <p:spPr>
          <a:xfrm>
            <a:off x="325004" y="5202435"/>
            <a:ext cx="11541991" cy="1046697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FF0000"/>
                </a:solidFill>
                <a:latin typeface="Chalkduster" panose="03050602040202020205" pitchFamily="66" charset="77"/>
              </a:rPr>
              <a:t>What is the running time of this algorithm?</a:t>
            </a:r>
          </a:p>
        </p:txBody>
      </p:sp>
    </p:spTree>
    <p:extLst>
      <p:ext uri="{BB962C8B-B14F-4D97-AF65-F5344CB8AC3E}">
        <p14:creationId xmlns:p14="http://schemas.microsoft.com/office/powerpoint/2010/main" val="301942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636B139-4444-2844-EC9D-614D67B582FD}"/>
              </a:ext>
            </a:extLst>
          </p:cNvPr>
          <p:cNvSpPr/>
          <p:nvPr/>
        </p:nvSpPr>
        <p:spPr>
          <a:xfrm>
            <a:off x="1814593" y="882468"/>
            <a:ext cx="393405" cy="44656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2406862-7FB0-86CC-5AE5-191AE2F2438C}"/>
              </a:ext>
            </a:extLst>
          </p:cNvPr>
          <p:cNvSpPr/>
          <p:nvPr/>
        </p:nvSpPr>
        <p:spPr>
          <a:xfrm>
            <a:off x="1073190" y="882468"/>
            <a:ext cx="393405" cy="44656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136574A-7E71-33D7-94A1-38FFE69A3CC6}"/>
              </a:ext>
            </a:extLst>
          </p:cNvPr>
          <p:cNvSpPr/>
          <p:nvPr/>
        </p:nvSpPr>
        <p:spPr>
          <a:xfrm>
            <a:off x="2555996" y="882468"/>
            <a:ext cx="393405" cy="44656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A8BA61-9219-8B4F-3058-E176C404DBF0}"/>
              </a:ext>
            </a:extLst>
          </p:cNvPr>
          <p:cNvSpPr/>
          <p:nvPr/>
        </p:nvSpPr>
        <p:spPr>
          <a:xfrm>
            <a:off x="3297399" y="882468"/>
            <a:ext cx="420146" cy="44656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6D866A3-36E4-4C37-2063-6CB010954EFE}"/>
              </a:ext>
            </a:extLst>
          </p:cNvPr>
          <p:cNvSpPr/>
          <p:nvPr/>
        </p:nvSpPr>
        <p:spPr>
          <a:xfrm>
            <a:off x="4065543" y="882468"/>
            <a:ext cx="393405" cy="44656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5EE78F10-4FC5-F08D-E342-6AFA6AC6E835}"/>
                  </a:ext>
                </a:extLst>
              </p:cNvPr>
              <p:cNvSpPr/>
              <p:nvPr/>
            </p:nvSpPr>
            <p:spPr>
              <a:xfrm>
                <a:off x="8611784" y="882468"/>
                <a:ext cx="393405" cy="446567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5EE78F10-4FC5-F08D-E342-6AFA6AC6E8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1784" y="882468"/>
                <a:ext cx="393405" cy="44656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ECCFE46-FD07-889F-1DD8-39F1A4C1BEC2}"/>
                  </a:ext>
                </a:extLst>
              </p:cNvPr>
              <p:cNvSpPr/>
              <p:nvPr/>
            </p:nvSpPr>
            <p:spPr>
              <a:xfrm>
                <a:off x="6730787" y="882468"/>
                <a:ext cx="764855" cy="446567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ECCFE46-FD07-889F-1DD8-39F1A4C1BE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0787" y="882468"/>
                <a:ext cx="764855" cy="44656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4806EE84-1480-4C73-1016-E1C7F1C682B5}"/>
                  </a:ext>
                </a:extLst>
              </p:cNvPr>
              <p:cNvSpPr/>
              <p:nvPr/>
            </p:nvSpPr>
            <p:spPr>
              <a:xfrm>
                <a:off x="7663593" y="882468"/>
                <a:ext cx="768144" cy="446567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4806EE84-1480-4C73-1016-E1C7F1C682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3593" y="882468"/>
                <a:ext cx="768144" cy="44656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6788FF0-BD56-7672-829E-6474E9F11AC0}"/>
                  </a:ext>
                </a:extLst>
              </p:cNvPr>
              <p:cNvSpPr txBox="1"/>
              <p:nvPr/>
            </p:nvSpPr>
            <p:spPr>
              <a:xfrm>
                <a:off x="4803656" y="959703"/>
                <a:ext cx="19271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….   ….   ….   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6788FF0-BD56-7672-829E-6474E9F11A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3656" y="959703"/>
                <a:ext cx="1927131" cy="369332"/>
              </a:xfrm>
              <a:prstGeom prst="rect">
                <a:avLst/>
              </a:prstGeom>
              <a:blipFill>
                <a:blip r:embed="rId5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6BE2041-2F27-6B96-BE5E-04A4CEBFB4A5}"/>
                  </a:ext>
                </a:extLst>
              </p:cNvPr>
              <p:cNvSpPr txBox="1"/>
              <p:nvPr/>
            </p:nvSpPr>
            <p:spPr>
              <a:xfrm>
                <a:off x="10179698" y="1539551"/>
                <a:ext cx="4803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𝑐𝑛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6BE2041-2F27-6B96-BE5E-04A4CEBFB4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9698" y="1539551"/>
                <a:ext cx="480388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1EED8E65-CCCD-FCAC-D0CD-6C9B9C1DB2B4}"/>
              </a:ext>
            </a:extLst>
          </p:cNvPr>
          <p:cNvSpPr txBox="1"/>
          <p:nvPr/>
        </p:nvSpPr>
        <p:spPr>
          <a:xfrm>
            <a:off x="10179698" y="882468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47E2758-E3C8-7214-1C7A-3646FA304C07}"/>
                  </a:ext>
                </a:extLst>
              </p:cNvPr>
              <p:cNvSpPr txBox="1"/>
              <p:nvPr/>
            </p:nvSpPr>
            <p:spPr>
              <a:xfrm>
                <a:off x="9877884" y="2227011"/>
                <a:ext cx="10840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47E2758-E3C8-7214-1C7A-3646FA304C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7884" y="2227011"/>
                <a:ext cx="1084015" cy="369332"/>
              </a:xfrm>
              <a:prstGeom prst="rect">
                <a:avLst/>
              </a:prstGeom>
              <a:blipFill>
                <a:blip r:embed="rId7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AFED4BF-9641-D1E5-1999-AC9AC387D7D5}"/>
                  </a:ext>
                </a:extLst>
              </p:cNvPr>
              <p:cNvSpPr txBox="1"/>
              <p:nvPr/>
            </p:nvSpPr>
            <p:spPr>
              <a:xfrm>
                <a:off x="9877883" y="2999343"/>
                <a:ext cx="10840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−2)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AFED4BF-9641-D1E5-1999-AC9AC387D7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7883" y="2999343"/>
                <a:ext cx="1084015" cy="369332"/>
              </a:xfrm>
              <a:prstGeom prst="rect">
                <a:avLst/>
              </a:prstGeom>
              <a:blipFill>
                <a:blip r:embed="rId8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BD754F3-8193-09C4-12EE-ABB342524054}"/>
                  </a:ext>
                </a:extLst>
              </p:cNvPr>
              <p:cNvSpPr txBox="1"/>
              <p:nvPr/>
            </p:nvSpPr>
            <p:spPr>
              <a:xfrm>
                <a:off x="9877883" y="3571554"/>
                <a:ext cx="10840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−3)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BD754F3-8193-09C4-12EE-ABB3425240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7883" y="3571554"/>
                <a:ext cx="1084015" cy="369332"/>
              </a:xfrm>
              <a:prstGeom prst="rect">
                <a:avLst/>
              </a:prstGeom>
              <a:blipFill>
                <a:blip r:embed="rId9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20D14B59-0768-1742-DEC1-34BAAEE51291}"/>
              </a:ext>
            </a:extLst>
          </p:cNvPr>
          <p:cNvSpPr txBox="1"/>
          <p:nvPr/>
        </p:nvSpPr>
        <p:spPr>
          <a:xfrm>
            <a:off x="10262092" y="4118486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B8DA9CB-4517-CEAC-7F6F-3D30687053EB}"/>
              </a:ext>
            </a:extLst>
          </p:cNvPr>
          <p:cNvSpPr txBox="1"/>
          <p:nvPr/>
        </p:nvSpPr>
        <p:spPr>
          <a:xfrm>
            <a:off x="10262092" y="4487818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A291E8A-8591-089B-26E5-D333B5F245F3}"/>
              </a:ext>
            </a:extLst>
          </p:cNvPr>
          <p:cNvSpPr txBox="1"/>
          <p:nvPr/>
        </p:nvSpPr>
        <p:spPr>
          <a:xfrm>
            <a:off x="10262092" y="4857150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CF6F2C0-CD17-3B6A-4BD5-B6171494A167}"/>
              </a:ext>
            </a:extLst>
          </p:cNvPr>
          <p:cNvSpPr txBox="1"/>
          <p:nvPr/>
        </p:nvSpPr>
        <p:spPr>
          <a:xfrm>
            <a:off x="10262092" y="523676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9B8A8C1-32CD-BB66-41EC-3E5638F49993}"/>
              </a:ext>
            </a:extLst>
          </p:cNvPr>
          <p:cNvCxnSpPr/>
          <p:nvPr/>
        </p:nvCxnSpPr>
        <p:spPr>
          <a:xfrm>
            <a:off x="9593451" y="5606094"/>
            <a:ext cx="1368447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53F0981-2942-C379-3A21-A47E354CB1DD}"/>
                  </a:ext>
                </a:extLst>
              </p:cNvPr>
              <p:cNvSpPr txBox="1"/>
              <p:nvPr/>
            </p:nvSpPr>
            <p:spPr>
              <a:xfrm>
                <a:off x="9966977" y="5606094"/>
                <a:ext cx="905825" cy="5034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𝑐𝑛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53F0981-2942-C379-3A21-A47E354CB1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6977" y="5606094"/>
                <a:ext cx="905825" cy="503471"/>
              </a:xfrm>
              <a:prstGeom prst="rect">
                <a:avLst/>
              </a:prstGeom>
              <a:blipFill>
                <a:blip r:embed="rId10"/>
                <a:stretch>
                  <a:fillRect b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ounded Rectangle 19">
                <a:extLst>
                  <a:ext uri="{FF2B5EF4-FFF2-40B4-BE49-F238E27FC236}">
                    <a16:creationId xmlns:a16="http://schemas.microsoft.com/office/drawing/2014/main" id="{6F777B1B-5399-8E83-690C-A2645B3EB911}"/>
                  </a:ext>
                </a:extLst>
              </p:cNvPr>
              <p:cNvSpPr/>
              <p:nvPr/>
            </p:nvSpPr>
            <p:spPr>
              <a:xfrm>
                <a:off x="400252" y="158833"/>
                <a:ext cx="11103903" cy="568050"/>
              </a:xfrm>
              <a:prstGeom prst="roundRect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  <a:cs typeface="Magneto" panose="020F0502020204030204" pitchFamily="34" charset="0"/>
                  </a:rPr>
                  <a:t>Assume that you are trying to find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Magneto" panose="020F0502020204030204" pitchFamily="34" charset="0"/>
                      </a:rPr>
                      <m:t>𝑛</m:t>
                    </m:r>
                  </m:oMath>
                </a14:m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  <a:cs typeface="Magneto" panose="020F0502020204030204" pitchFamily="34" charset="0"/>
                  </a:rPr>
                  <a:t>-</a:t>
                </a:r>
                <a:r>
                  <a:rPr lang="en-US" sz="2800" dirty="0" err="1">
                    <a:solidFill>
                      <a:schemeClr val="accent6">
                        <a:lumMod val="75000"/>
                      </a:schemeClr>
                    </a:solidFill>
                    <a:cs typeface="Magneto" panose="020F0502020204030204" pitchFamily="34" charset="0"/>
                  </a:rPr>
                  <a:t>th</a:t>
                </a:r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  <a:cs typeface="Magneto" panose="020F0502020204030204" pitchFamily="34" charset="0"/>
                  </a:rPr>
                  <a:t> element in this array</a:t>
                </a:r>
              </a:p>
            </p:txBody>
          </p:sp>
        </mc:Choice>
        <mc:Fallback xmlns="">
          <p:sp>
            <p:nvSpPr>
              <p:cNvPr id="20" name="Rounded Rectangle 19">
                <a:extLst>
                  <a:ext uri="{FF2B5EF4-FFF2-40B4-BE49-F238E27FC236}">
                    <a16:creationId xmlns:a16="http://schemas.microsoft.com/office/drawing/2014/main" id="{6F777B1B-5399-8E83-690C-A2645B3EB9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252" y="158833"/>
                <a:ext cx="11103903" cy="568050"/>
              </a:xfrm>
              <a:prstGeom prst="roundRect">
                <a:avLst/>
              </a:prstGeom>
              <a:blipFill>
                <a:blip r:embed="rId11"/>
                <a:stretch>
                  <a:fillRect l="-913" t="-6522" b="-23913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4028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mph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6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chemeClr val="folHlink"/>
                                          </p:to>
                                        </p:animClr>
                                        <p:set>
                                          <p:cBhvr>
                                            <p:cTn id="7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8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2" presetClass="path" presetSubtype="0" accel="50000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95833E-6 -1.11111E-6 L -0.00013 0.1044 " pathEditMode="relative" rAng="0" ptsTypes="AA" p14:bounceEnd="50000">
                                          <p:cBhvr>
                                            <p:cTn id="12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3" y="520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" presetID="42" presetClass="path" presetSubtype="0" accel="50000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25E-6 -1.11111E-6 L -0.00052 0.10857 " pathEditMode="relative" rAng="0" ptsTypes="AA" p14:bounceEnd="50000">
                                          <p:cBhvr>
                                            <p:cTn id="14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6" y="541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5" presetID="42" presetClass="path" presetSubtype="0" accel="50000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08333E-7 -1.11111E-6 L 0.00117 0.10718 " pathEditMode="relative" rAng="0" ptsTypes="AA" p14:bounceEnd="50000">
                                          <p:cBhvr>
                                            <p:cTn id="16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52" y="534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" presetID="42" presetClass="path" presetSubtype="0" accel="50000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6.25E-7 -1.11111E-6 L 0.00039 0.10857 " pathEditMode="relative" rAng="0" ptsTypes="AA" p14:bounceEnd="50000">
                                          <p:cBhvr>
                                            <p:cTn id="18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" y="541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9" presetID="42" presetClass="path" presetSubtype="0" accel="50000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95833E-6 -1.11111E-6 L -0.00052 0.1044 " pathEditMode="relative" rAng="0" ptsTypes="AA" p14:bounceEnd="50000">
                                          <p:cBhvr>
                                            <p:cTn id="20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6" y="520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1" presetID="42" presetClass="path" presetSubtype="0" accel="50000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54167E-6 -1.11111E-6 L -0.00039 0.10556 " pathEditMode="relative" rAng="0" ptsTypes="AA" p14:bounceEnd="50000">
                                          <p:cBhvr>
                                            <p:cTn id="22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6" y="527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3" presetID="42" presetClass="path" presetSubtype="0" accel="50000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95833E-6 -1.11111E-6 L -0.00079 0.10718 " pathEditMode="relative" rAng="0" ptsTypes="AA" p14:bounceEnd="50000">
                                          <p:cBhvr>
                                            <p:cTn id="24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" y="534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5" presetID="42" presetClass="path" presetSubtype="0" accel="50000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125E-6 1.85185E-6 L 0.00026 0.10694 " pathEditMode="relative" rAng="0" ptsTypes="AA" p14:bounceEnd="50000">
                                          <p:cBhvr>
                                            <p:cTn id="26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" y="5347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1" presetClass="emph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40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chemeClr val="folHlink"/>
                                          </p:to>
                                        </p:animClr>
                                        <p:set>
                                          <p:cBhvr>
                                            <p:cTn id="41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42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42" presetClass="path" presetSubtype="0" accel="50000" decel="5000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052 0.10857 L -0.0013 0.21065 " pathEditMode="relative" rAng="0" ptsTypes="AA">
                                          <p:cBhvr>
                                            <p:cTn id="46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" y="509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7" presetID="42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117 0.10718 L 0.00117 0.21181 " pathEditMode="relative" rAng="0" ptsTypes="AA">
                                          <p:cBhvr>
                                            <p:cTn id="48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523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9" presetID="42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039 0.10857 L 0.00039 0.21458 " pathEditMode="relative" rAng="0" ptsTypes="AA">
                                          <p:cBhvr>
                                            <p:cTn id="50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530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1" presetID="42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026 0.10694 L 0.00026 0.21319 " pathEditMode="relative" rAng="0" ptsTypes="AA">
                                          <p:cBhvr>
                                            <p:cTn id="52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530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3" presetID="42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039 0.10556 L 0.00039 0.21528 " pathEditMode="relative" rAng="0" ptsTypes="AA">
                                          <p:cBhvr>
                                            <p:cTn id="54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9" y="548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5" presetID="42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079 0.10718 L -0.00118 0.2125 " pathEditMode="relative" rAng="0" ptsTypes="AA">
                                          <p:cBhvr>
                                            <p:cTn id="56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6" y="525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7" presetID="42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052 0.1044 L -0.00079 0.2125 " pathEditMode="relative" rAng="0" ptsTypes="AA">
                                          <p:cBhvr>
                                            <p:cTn id="58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3" y="539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5" fill="hold">
                          <p:stCondLst>
                            <p:cond delay="indefinite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1" presetClass="emph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68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chemeClr val="folHlink"/>
                                          </p:to>
                                        </p:animClr>
                                        <p:set>
                                          <p:cBhvr>
                                            <p:cTn id="69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70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1" fill="hold">
                          <p:stCondLst>
                            <p:cond delay="indefinite"/>
                          </p:stCondLst>
                          <p:childTnLst>
                            <p:par>
                              <p:cTn id="7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3" presetID="42" presetClass="path" presetSubtype="0" accel="50000" decel="50000" fill="hold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117 0.21181 L 0.00026 0.31551 " pathEditMode="relative" rAng="0" ptsTypes="AA">
                                          <p:cBhvr>
                                            <p:cTn id="74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2" y="518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5" presetID="42" presetClass="path" presetSubtype="0" accel="50000" decel="5000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039 0.21458 L 0.00052 0.31551 " pathEditMode="relative" rAng="0" ptsTypes="AA">
                                          <p:cBhvr>
                                            <p:cTn id="76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504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7" presetID="42" presetClass="path" presetSubtype="0" accel="50000" decel="5000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026 0.21319 L 0.00104 0.32014 " pathEditMode="relative" rAng="0" ptsTypes="AA">
                                          <p:cBhvr>
                                            <p:cTn id="78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9" y="534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9" presetID="42" presetClass="path" presetSubtype="0" accel="50000" decel="5000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039 0.21528 L 0.00183 0.32014 " pathEditMode="relative" rAng="0" ptsTypes="AA">
                                          <p:cBhvr>
                                            <p:cTn id="80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65" y="523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1" presetID="42" presetClass="path" presetSubtype="0" accel="50000" decel="5000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118 0.2125 L -0.00105 0.32014 " pathEditMode="relative" rAng="0" ptsTypes="AA">
                                          <p:cBhvr>
                                            <p:cTn id="82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537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3" presetID="42" presetClass="path" presetSubtype="0" accel="50000" decel="5000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079 0.2125 L 3.95833E-6 0.31898 " pathEditMode="relative" rAng="0" ptsTypes="AA">
                                          <p:cBhvr>
                                            <p:cTn id="84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9" y="532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5" fill="hold">
                          <p:stCondLst>
                            <p:cond delay="indefinite"/>
                          </p:stCondLst>
                          <p:childTnLst>
                            <p:par>
                              <p:cTn id="8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7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9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0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1" fill="hold">
                          <p:stCondLst>
                            <p:cond delay="indefinite"/>
                          </p:stCondLst>
                          <p:childTnLst>
                            <p:par>
                              <p:cTn id="9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3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7" fill="hold">
                          <p:stCondLst>
                            <p:cond delay="indefinite"/>
                          </p:stCondLst>
                          <p:childTnLst>
                            <p:par>
                              <p:cTn id="9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9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1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6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1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5" fill="hold">
                          <p:stCondLst>
                            <p:cond delay="indefinite"/>
                          </p:stCondLst>
                          <p:childTnLst>
                            <p:par>
                              <p:cTn id="1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7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9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0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1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3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4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6" grpId="0" animBg="1"/>
          <p:bldP spid="6" grpId="1" animBg="1"/>
          <p:bldP spid="7" grpId="0" animBg="1"/>
          <p:bldP spid="7" grpId="1" animBg="1"/>
          <p:bldP spid="7" grpId="2" animBg="1"/>
          <p:bldP spid="8" grpId="0" animBg="1"/>
          <p:bldP spid="8" grpId="1" animBg="1"/>
          <p:bldP spid="8" grpId="2" animBg="1"/>
          <p:bldP spid="9" grpId="0" animBg="1"/>
          <p:bldP spid="9" grpId="1" animBg="1"/>
          <p:bldP spid="9" grpId="2" animBg="1"/>
          <p:bldP spid="10" grpId="0" animBg="1"/>
          <p:bldP spid="10" grpId="1" animBg="1"/>
          <p:bldP spid="10" grpId="2" animBg="1"/>
          <p:bldP spid="11" grpId="0" animBg="1"/>
          <p:bldP spid="11" grpId="1" animBg="1"/>
          <p:bldP spid="11" grpId="2" animBg="1"/>
          <p:bldP spid="2" grpId="0"/>
          <p:bldP spid="2" grpId="1"/>
          <p:bldP spid="2" grpId="2"/>
          <p:bldP spid="3" grpId="0"/>
          <p:bldP spid="12" grpId="0"/>
          <p:bldP spid="13" grpId="0"/>
          <p:bldP spid="14" grpId="0"/>
          <p:bldP spid="15" grpId="0"/>
          <p:bldP spid="16" grpId="0"/>
          <p:bldP spid="17" grpId="0"/>
          <p:bldP spid="18" grpId="0"/>
          <p:bldP spid="19" grpId="0"/>
          <p:bldP spid="2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mph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6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chemeClr val="folHlink"/>
                                          </p:to>
                                        </p:animClr>
                                        <p:set>
                                          <p:cBhvr>
                                            <p:cTn id="7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8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2" presetClass="path" presetSubtype="0" accel="5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95833E-6 -1.11111E-6 L -0.00013 0.1044 " pathEditMode="relative" rAng="0" ptsTypes="AA">
                                          <p:cBhvr>
                                            <p:cTn id="12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3" y="520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" presetID="42" presetClass="path" presetSubtype="0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25E-6 -1.11111E-6 L -0.00052 0.10857 " pathEditMode="relative" rAng="0" ptsTypes="AA">
                                          <p:cBhvr>
                                            <p:cTn id="14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6" y="541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5" presetID="42" presetClass="path" presetSubtype="0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08333E-7 -1.11111E-6 L 0.00117 0.10718 " pathEditMode="relative" rAng="0" ptsTypes="AA">
                                          <p:cBhvr>
                                            <p:cTn id="16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52" y="534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" presetID="42" presetClass="path" presetSubtype="0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6.25E-7 -1.11111E-6 L 0.00039 0.10857 " pathEditMode="relative" rAng="0" ptsTypes="AA">
                                          <p:cBhvr>
                                            <p:cTn id="18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" y="541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9" presetID="42" presetClass="path" presetSubtype="0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95833E-6 -1.11111E-6 L -0.00052 0.1044 " pathEditMode="relative" rAng="0" ptsTypes="AA">
                                          <p:cBhvr>
                                            <p:cTn id="20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6" y="520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1" presetID="42" presetClass="path" presetSubtype="0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54167E-6 -1.11111E-6 L -0.00039 0.10556 " pathEditMode="relative" rAng="0" ptsTypes="AA">
                                          <p:cBhvr>
                                            <p:cTn id="22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6" y="527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3" presetID="42" presetClass="path" presetSubtype="0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95833E-6 -1.11111E-6 L -0.00079 0.10718 " pathEditMode="relative" rAng="0" ptsTypes="AA">
                                          <p:cBhvr>
                                            <p:cTn id="24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" y="534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5" presetID="42" presetClass="path" presetSubtype="0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125E-6 1.85185E-6 L 0.00026 0.10694 " pathEditMode="relative" rAng="0" ptsTypes="AA">
                                          <p:cBhvr>
                                            <p:cTn id="26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" y="5347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1" presetClass="emph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40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chemeClr val="folHlink"/>
                                          </p:to>
                                        </p:animClr>
                                        <p:set>
                                          <p:cBhvr>
                                            <p:cTn id="41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42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42" presetClass="path" presetSubtype="0" accel="50000" decel="5000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052 0.10857 L -0.0013 0.21065 " pathEditMode="relative" rAng="0" ptsTypes="AA">
                                          <p:cBhvr>
                                            <p:cTn id="46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" y="509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7" presetID="42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117 0.10718 L 0.00117 0.21181 " pathEditMode="relative" rAng="0" ptsTypes="AA">
                                          <p:cBhvr>
                                            <p:cTn id="48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523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9" presetID="42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039 0.10857 L 0.00039 0.21458 " pathEditMode="relative" rAng="0" ptsTypes="AA">
                                          <p:cBhvr>
                                            <p:cTn id="50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530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1" presetID="42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026 0.10694 L 0.00026 0.21319 " pathEditMode="relative" rAng="0" ptsTypes="AA">
                                          <p:cBhvr>
                                            <p:cTn id="52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530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3" presetID="42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039 0.10556 L 0.00039 0.21528 " pathEditMode="relative" rAng="0" ptsTypes="AA">
                                          <p:cBhvr>
                                            <p:cTn id="54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9" y="548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5" presetID="42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079 0.10718 L -0.00118 0.2125 " pathEditMode="relative" rAng="0" ptsTypes="AA">
                                          <p:cBhvr>
                                            <p:cTn id="56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6" y="525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7" presetID="42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052 0.1044 L -0.00079 0.2125 " pathEditMode="relative" rAng="0" ptsTypes="AA">
                                          <p:cBhvr>
                                            <p:cTn id="58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3" y="539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5" fill="hold">
                          <p:stCondLst>
                            <p:cond delay="indefinite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1" presetClass="emph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68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chemeClr val="folHlink"/>
                                          </p:to>
                                        </p:animClr>
                                        <p:set>
                                          <p:cBhvr>
                                            <p:cTn id="69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70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1" fill="hold">
                          <p:stCondLst>
                            <p:cond delay="indefinite"/>
                          </p:stCondLst>
                          <p:childTnLst>
                            <p:par>
                              <p:cTn id="7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3" presetID="42" presetClass="path" presetSubtype="0" accel="50000" decel="50000" fill="hold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117 0.21181 L 0.00026 0.31551 " pathEditMode="relative" rAng="0" ptsTypes="AA">
                                          <p:cBhvr>
                                            <p:cTn id="74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2" y="518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5" presetID="42" presetClass="path" presetSubtype="0" accel="50000" decel="5000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039 0.21458 L 0.00052 0.31551 " pathEditMode="relative" rAng="0" ptsTypes="AA">
                                          <p:cBhvr>
                                            <p:cTn id="76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504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7" presetID="42" presetClass="path" presetSubtype="0" accel="50000" decel="5000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026 0.21319 L 0.00104 0.32014 " pathEditMode="relative" rAng="0" ptsTypes="AA">
                                          <p:cBhvr>
                                            <p:cTn id="78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9" y="534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9" presetID="42" presetClass="path" presetSubtype="0" accel="50000" decel="5000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039 0.21528 L 0.00183 0.32014 " pathEditMode="relative" rAng="0" ptsTypes="AA">
                                          <p:cBhvr>
                                            <p:cTn id="80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65" y="523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1" presetID="42" presetClass="path" presetSubtype="0" accel="50000" decel="5000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118 0.2125 L -0.00105 0.32014 " pathEditMode="relative" rAng="0" ptsTypes="AA">
                                          <p:cBhvr>
                                            <p:cTn id="82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537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3" presetID="42" presetClass="path" presetSubtype="0" accel="50000" decel="5000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079 0.2125 L 3.95833E-6 0.31898 " pathEditMode="relative" rAng="0" ptsTypes="AA">
                                          <p:cBhvr>
                                            <p:cTn id="84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9" y="532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5" fill="hold">
                          <p:stCondLst>
                            <p:cond delay="indefinite"/>
                          </p:stCondLst>
                          <p:childTnLst>
                            <p:par>
                              <p:cTn id="8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7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9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0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1" fill="hold">
                          <p:stCondLst>
                            <p:cond delay="indefinite"/>
                          </p:stCondLst>
                          <p:childTnLst>
                            <p:par>
                              <p:cTn id="9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3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7" fill="hold">
                          <p:stCondLst>
                            <p:cond delay="indefinite"/>
                          </p:stCondLst>
                          <p:childTnLst>
                            <p:par>
                              <p:cTn id="9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9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1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6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1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5" fill="hold">
                          <p:stCondLst>
                            <p:cond delay="indefinite"/>
                          </p:stCondLst>
                          <p:childTnLst>
                            <p:par>
                              <p:cTn id="1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7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9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0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1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3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4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6" grpId="0" animBg="1"/>
          <p:bldP spid="6" grpId="1" animBg="1"/>
          <p:bldP spid="7" grpId="0" animBg="1"/>
          <p:bldP spid="7" grpId="1" animBg="1"/>
          <p:bldP spid="7" grpId="2" animBg="1"/>
          <p:bldP spid="8" grpId="0" animBg="1"/>
          <p:bldP spid="8" grpId="1" animBg="1"/>
          <p:bldP spid="8" grpId="2" animBg="1"/>
          <p:bldP spid="9" grpId="0" animBg="1"/>
          <p:bldP spid="9" grpId="1" animBg="1"/>
          <p:bldP spid="9" grpId="2" animBg="1"/>
          <p:bldP spid="10" grpId="0" animBg="1"/>
          <p:bldP spid="10" grpId="1" animBg="1"/>
          <p:bldP spid="10" grpId="2" animBg="1"/>
          <p:bldP spid="11" grpId="0" animBg="1"/>
          <p:bldP spid="11" grpId="1" animBg="1"/>
          <p:bldP spid="11" grpId="2" animBg="1"/>
          <p:bldP spid="2" grpId="0"/>
          <p:bldP spid="2" grpId="1"/>
          <p:bldP spid="2" grpId="2"/>
          <p:bldP spid="3" grpId="0"/>
          <p:bldP spid="12" grpId="0"/>
          <p:bldP spid="13" grpId="0"/>
          <p:bldP spid="14" grpId="0"/>
          <p:bldP spid="15" grpId="0"/>
          <p:bldP spid="16" grpId="0"/>
          <p:bldP spid="17" grpId="0"/>
          <p:bldP spid="18" grpId="0"/>
          <p:bldP spid="19" grpId="0"/>
          <p:bldP spid="22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19C9575A-76F7-6279-C7FF-54F45A160E24}"/>
              </a:ext>
            </a:extLst>
          </p:cNvPr>
          <p:cNvSpPr/>
          <p:nvPr/>
        </p:nvSpPr>
        <p:spPr>
          <a:xfrm>
            <a:off x="328613" y="3658722"/>
            <a:ext cx="11536816" cy="765545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FF0000"/>
                </a:solidFill>
                <a:latin typeface="Chalkduster" panose="03050602040202020205" pitchFamily="66" charset="77"/>
              </a:rPr>
              <a:t>What is the best input for this algorithm?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4D1409AA-66C1-1164-0347-9D828EB3093B}"/>
              </a:ext>
            </a:extLst>
          </p:cNvPr>
          <p:cNvSpPr/>
          <p:nvPr/>
        </p:nvSpPr>
        <p:spPr>
          <a:xfrm>
            <a:off x="328613" y="4557331"/>
            <a:ext cx="11536816" cy="951371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  <a:cs typeface="Magneto" panose="020F0502020204030204" pitchFamily="34" charset="0"/>
              </a:rPr>
              <a:t>If the pivot always magically lands in the middle.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9C989B7A-168C-8EC1-B96C-6F6E5B2632EF}"/>
                  </a:ext>
                </a:extLst>
              </p:cNvPr>
              <p:cNvSpPr/>
              <p:nvPr/>
            </p:nvSpPr>
            <p:spPr>
              <a:xfrm>
                <a:off x="325003" y="515457"/>
                <a:ext cx="7381375" cy="2913544"/>
              </a:xfrm>
              <a:prstGeom prst="roundRect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1600" dirty="0">
                    <a:solidFill>
                      <a:srgbClr val="FF0000"/>
                    </a:solidFill>
                    <a:latin typeface="Cambria Math" panose="02040503050406030204" pitchFamily="18" charset="0"/>
                    <a:cs typeface="Baguet Script" panose="020F0502020204030204" pitchFamily="34" charset="0"/>
                  </a:rPr>
                  <a:t>def</a:t>
                </a:r>
                <a:r>
                  <a:rPr lang="en-US" sz="1600" dirty="0">
                    <a:latin typeface="Cambria Math" panose="02040503050406030204" pitchFamily="18" charset="0"/>
                    <a:cs typeface="Baguet Script" panose="020F050202020403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1600" i="1" dirty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𝑞𝑢𝑖𝑐𝑘𝑆𝑒𝑙𝑒𝑐𝑡</m:t>
                    </m:r>
                  </m:oMath>
                </a14:m>
                <a:r>
                  <a:rPr lang="en-US" sz="1600" dirty="0">
                    <a:latin typeface="Cambria Math" panose="02040503050406030204" pitchFamily="18" charset="0"/>
                    <a:cs typeface="Baguet Script" panose="020F0502020204030204" pitchFamily="34" charset="0"/>
                  </a:rPr>
                  <a:t>(</a:t>
                </a:r>
                <a:r>
                  <a:rPr lang="en-US" sz="1600" dirty="0">
                    <a:solidFill>
                      <a:srgbClr val="00B0F0"/>
                    </a:solidFill>
                    <a:latin typeface="Cambria Math" panose="02040503050406030204" pitchFamily="18" charset="0"/>
                    <a:cs typeface="Baguet Script" panose="020F0502020204030204" pitchFamily="34" charset="0"/>
                  </a:rPr>
                  <a:t>A, </a:t>
                </a:r>
                <a:r>
                  <a:rPr lang="en-US" sz="1600" dirty="0">
                    <a:solidFill>
                      <a:schemeClr val="tx1"/>
                    </a:solidFill>
                    <a:latin typeface="Cambria Math" panose="02040503050406030204" pitchFamily="18" charset="0"/>
                    <a:cs typeface="Baguet Script" panose="020F0502020204030204" pitchFamily="34" charset="0"/>
                  </a:rPr>
                  <a:t>start</a:t>
                </a:r>
                <a:r>
                  <a:rPr lang="en-US" sz="1600" dirty="0">
                    <a:solidFill>
                      <a:srgbClr val="00B0F0"/>
                    </a:solidFill>
                    <a:latin typeface="Cambria Math" panose="02040503050406030204" pitchFamily="18" charset="0"/>
                    <a:cs typeface="Baguet Script" panose="020F0502020204030204" pitchFamily="34" charset="0"/>
                  </a:rPr>
                  <a:t>, </a:t>
                </a:r>
                <a:r>
                  <a:rPr lang="en-US" sz="1600" dirty="0">
                    <a:solidFill>
                      <a:schemeClr val="tx1"/>
                    </a:solidFill>
                    <a:latin typeface="Cambria Math" panose="02040503050406030204" pitchFamily="18" charset="0"/>
                    <a:cs typeface="Baguet Script" panose="020F0502020204030204" pitchFamily="34" charset="0"/>
                  </a:rPr>
                  <a:t>end,</a:t>
                </a:r>
                <a14:m>
                  <m:oMath xmlns:m="http://schemas.openxmlformats.org/officeDocument/2006/math">
                    <m:r>
                      <a:rPr lang="en-US" sz="160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   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𝑘</m:t>
                    </m:r>
                  </m:oMath>
                </a14:m>
                <a:r>
                  <a:rPr lang="en-US" sz="1600" dirty="0">
                    <a:latin typeface="Cambria Math" panose="02040503050406030204" pitchFamily="18" charset="0"/>
                    <a:cs typeface="Baguet Script" panose="020F0502020204030204" pitchFamily="34" charset="0"/>
                  </a:rPr>
                  <a:t>):</a:t>
                </a:r>
              </a:p>
              <a:p>
                <a:r>
                  <a:rPr lang="en-US" sz="1600" dirty="0">
                    <a:latin typeface="Cambria Math" panose="02040503050406030204" pitchFamily="18" charset="0"/>
                    <a:cs typeface="Baguet Script" panose="020F0502020204030204" pitchFamily="34" charset="0"/>
                  </a:rPr>
                  <a:t>       </a:t>
                </a:r>
                <a:r>
                  <a:rPr lang="en-US" sz="1600" dirty="0">
                    <a:solidFill>
                      <a:srgbClr val="FF0000"/>
                    </a:solidFill>
                    <a:latin typeface="Cambria Math" panose="02040503050406030204" pitchFamily="18" charset="0"/>
                    <a:cs typeface="Baguet Script" panose="020F0502020204030204" pitchFamily="34" charset="0"/>
                  </a:rPr>
                  <a:t>if</a:t>
                </a:r>
                <a:r>
                  <a:rPr lang="en-US" sz="1600" dirty="0">
                    <a:latin typeface="Cambria Math" panose="02040503050406030204" pitchFamily="18" charset="0"/>
                    <a:cs typeface="Baguet Script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𝑒𝑛𝑑</m:t>
                    </m:r>
                    <m:r>
                      <a:rPr lang="en-US" sz="1600" i="1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≤</m:t>
                    </m:r>
                    <m:r>
                      <a:rPr lang="en-US" sz="1600" i="1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𝑠𝑡𝑎𝑟𝑡</m:t>
                    </m:r>
                    <m:r>
                      <a:rPr lang="en-US" sz="1600" i="1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:</m:t>
                    </m:r>
                  </m:oMath>
                </a14:m>
                <a:endParaRPr lang="en-US" sz="1600" dirty="0">
                  <a:latin typeface="Cambria Math" panose="02040503050406030204" pitchFamily="18" charset="0"/>
                  <a:cs typeface="Baguet Script" panose="020F0502020204030204" pitchFamily="34" charset="0"/>
                </a:endParaRPr>
              </a:p>
              <a:p>
                <a:r>
                  <a:rPr lang="en-US" sz="1600" dirty="0">
                    <a:latin typeface="Cambria Math" panose="02040503050406030204" pitchFamily="18" charset="0"/>
                    <a:cs typeface="Baguet Script" panose="020F0502020204030204" pitchFamily="34" charset="0"/>
                  </a:rPr>
                  <a:t>	return </a:t>
                </a:r>
                <a14:m>
                  <m:oMath xmlns:m="http://schemas.openxmlformats.org/officeDocument/2006/math">
                    <m:r>
                      <a:rPr lang="en-US" sz="1600" i="1" dirty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𝐴</m:t>
                    </m:r>
                    <m:r>
                      <a:rPr lang="en-US" sz="1600" i="1" dirty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[</m:t>
                    </m:r>
                    <m:r>
                      <a:rPr lang="en-US" sz="1600" i="1" dirty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𝑠𝑡𝑎𝑟𝑡</m:t>
                    </m:r>
                    <m:r>
                      <a:rPr lang="en-US" sz="1600" i="1" dirty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]</m:t>
                    </m:r>
                    <m:r>
                      <a:rPr lang="en-US" sz="160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       </m:t>
                    </m:r>
                  </m:oMath>
                </a14:m>
                <a:endParaRPr lang="en-US" sz="1600" dirty="0">
                  <a:latin typeface="Cambria Math" panose="02040503050406030204" pitchFamily="18" charset="0"/>
                  <a:cs typeface="Baguet Script" panose="020F0502020204030204" pitchFamily="34" charset="0"/>
                </a:endParaRPr>
              </a:p>
              <a:p>
                <a:r>
                  <a:rPr lang="en-US" sz="1600" dirty="0">
                    <a:cs typeface="Baguet Script" panose="020F0502020204030204" pitchFamily="34" charset="0"/>
                  </a:rPr>
                  <a:t>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index</m:t>
                    </m:r>
                    <m:r>
                      <a:rPr lang="en-US" sz="160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= </m:t>
                    </m:r>
                    <m:r>
                      <a:rPr lang="en-US" sz="1600" i="1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𝑝𝑎𝑟𝑡𝑖𝑡𝑖𝑜𝑛</m:t>
                    </m:r>
                    <m:r>
                      <a:rPr lang="en-US" sz="1600" i="1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(</m:t>
                    </m:r>
                    <m:r>
                      <a:rPr lang="en-US" sz="16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𝐴</m:t>
                    </m:r>
                    <m:r>
                      <a:rPr lang="en-US" sz="1600" i="1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, </m:t>
                    </m:r>
                    <m:r>
                      <a:rPr lang="en-US" sz="1600" i="1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𝑠𝑡𝑎𝑟𝑡</m:t>
                    </m:r>
                    <m:r>
                      <a:rPr lang="en-US" sz="1600" i="1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,</m:t>
                    </m:r>
                    <m:r>
                      <a:rPr lang="en-US" sz="1600" i="1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𝑒𝑛𝑑</m:t>
                    </m:r>
                    <m:r>
                      <a:rPr lang="en-US" sz="1600" i="1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)</m:t>
                    </m:r>
                  </m:oMath>
                </a14:m>
                <a:r>
                  <a:rPr lang="en-US" sz="1600" dirty="0">
                    <a:solidFill>
                      <a:srgbClr val="7030A0"/>
                    </a:solidFill>
                    <a:cs typeface="Baguet Script" panose="020F0502020204030204" pitchFamily="34" charset="0"/>
                  </a:rPr>
                  <a:t> </a:t>
                </a:r>
              </a:p>
              <a:p>
                <a:r>
                  <a:rPr lang="en-US" sz="160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       </a:t>
                </a:r>
                <a:r>
                  <a:rPr lang="en-US" sz="1600" dirty="0">
                    <a:solidFill>
                      <a:srgbClr val="FF0000"/>
                    </a:solidFill>
                    <a:cs typeface="Baguet Script" panose="020F0502020204030204" pitchFamily="34" charset="0"/>
                  </a:rPr>
                  <a:t>if</a:t>
                </a:r>
                <a:r>
                  <a:rPr lang="en-US" sz="160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𝑖𝑛𝑑𝑒𝑥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==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𝑠𝑡𝑎𝑟𝑡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+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𝑘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−1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:</a:t>
                </a:r>
              </a:p>
              <a:p>
                <a:r>
                  <a:rPr lang="en-US" sz="160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	return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𝐴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[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𝑖𝑛𝑑𝑒𝑥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]</m:t>
                    </m:r>
                  </m:oMath>
                </a14:m>
                <a:endParaRPr lang="en-US" sz="1600" dirty="0">
                  <a:solidFill>
                    <a:schemeClr val="tx1"/>
                  </a:solidFill>
                  <a:cs typeface="Baguet Script" panose="020F0502020204030204" pitchFamily="34" charset="0"/>
                </a:endParaRPr>
              </a:p>
              <a:p>
                <a:r>
                  <a:rPr lang="en-US" sz="160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       </a:t>
                </a:r>
                <a:r>
                  <a:rPr lang="en-US" sz="1600" dirty="0">
                    <a:solidFill>
                      <a:srgbClr val="FF0000"/>
                    </a:solidFill>
                    <a:cs typeface="Baguet Script" panose="020F0502020204030204" pitchFamily="34" charset="0"/>
                  </a:rPr>
                  <a:t>elseif</a:t>
                </a:r>
                <a:r>
                  <a:rPr lang="en-US" sz="160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𝑖𝑛𝑑𝑒𝑥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&gt;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𝑠𝑡𝑎𝑟𝑡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+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𝑘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−1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:</a:t>
                </a:r>
              </a:p>
              <a:p>
                <a:r>
                  <a:rPr lang="en-US" sz="160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	return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𝑄𝑢𝑖𝑐𝑘𝑆𝑒𝑙𝑒𝑐𝑡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(</m:t>
                    </m:r>
                    <m:r>
                      <a:rPr lang="en-US" sz="16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𝐴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,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𝑠𝑡𝑎𝑟𝑡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,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𝑖𝑛𝑑𝑒𝑥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−1,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𝑘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)</m:t>
                    </m:r>
                  </m:oMath>
                </a14:m>
                <a:endParaRPr lang="en-US" sz="1600" dirty="0">
                  <a:solidFill>
                    <a:schemeClr val="tx1"/>
                  </a:solidFill>
                  <a:cs typeface="Baguet Script" panose="020F0502020204030204" pitchFamily="34" charset="0"/>
                </a:endParaRPr>
              </a:p>
              <a:p>
                <a:r>
                  <a:rPr lang="en-US" sz="160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       </a:t>
                </a:r>
                <a:r>
                  <a:rPr lang="en-US" sz="1600" dirty="0">
                    <a:solidFill>
                      <a:srgbClr val="FF0000"/>
                    </a:solidFill>
                    <a:cs typeface="Baguet Script" panose="020F0502020204030204" pitchFamily="34" charset="0"/>
                  </a:rPr>
                  <a:t>elseif</a:t>
                </a:r>
                <a:r>
                  <a:rPr lang="en-US" sz="160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𝑖𝑛𝑑𝑒𝑥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&lt;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𝑠𝑡𝑎𝑟𝑡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+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𝑘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−1:</m:t>
                    </m:r>
                  </m:oMath>
                </a14:m>
                <a:endParaRPr lang="en-US" sz="1600" dirty="0">
                  <a:solidFill>
                    <a:schemeClr val="tx1"/>
                  </a:solidFill>
                  <a:cs typeface="Baguet Script" panose="020F0502020204030204" pitchFamily="34" charset="0"/>
                </a:endParaRPr>
              </a:p>
              <a:p>
                <a:r>
                  <a:rPr lang="en-US" sz="160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	return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𝑄𝑢𝑖𝑐𝑘𝑆𝑒𝑙𝑒𝑐𝑡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(</m:t>
                    </m:r>
                    <m:r>
                      <a:rPr lang="en-US" sz="16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𝐴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,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𝑖𝑛𝑑𝑒𝑥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+1,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𝑒𝑛𝑑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,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𝑘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−(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𝑖𝑛𝑑𝑒𝑥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−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𝑠𝑡𝑎𝑟𝑡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+1))</m:t>
                    </m:r>
                  </m:oMath>
                </a14:m>
                <a:endParaRPr lang="en-US" sz="1600" dirty="0">
                  <a:solidFill>
                    <a:schemeClr val="tx1"/>
                  </a:solidFill>
                  <a:cs typeface="Baguet Script" panose="020F0502020204030204" pitchFamily="34" charset="0"/>
                </a:endParaRPr>
              </a:p>
            </p:txBody>
          </p:sp>
        </mc:Choice>
        <mc:Fallback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9C989B7A-168C-8EC1-B96C-6F6E5B2632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003" y="515457"/>
                <a:ext cx="7381375" cy="2913544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77D8D29-DDD2-388E-2435-533C541A7D7E}"/>
                  </a:ext>
                </a:extLst>
              </p:cNvPr>
              <p:cNvSpPr txBox="1"/>
              <p:nvPr/>
            </p:nvSpPr>
            <p:spPr>
              <a:xfrm>
                <a:off x="7939668" y="635620"/>
                <a:ext cx="7098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77D8D29-DDD2-388E-2435-533C541A7D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9668" y="635620"/>
                <a:ext cx="709874" cy="369332"/>
              </a:xfrm>
              <a:prstGeom prst="rect">
                <a:avLst/>
              </a:prstGeom>
              <a:blipFill>
                <a:blip r:embed="rId3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26113AE-0917-D4E0-9F19-64E34498CB4C}"/>
                  </a:ext>
                </a:extLst>
              </p:cNvPr>
              <p:cNvSpPr txBox="1"/>
              <p:nvPr/>
            </p:nvSpPr>
            <p:spPr>
              <a:xfrm>
                <a:off x="7939668" y="1349298"/>
                <a:ext cx="4803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𝑐𝑛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26113AE-0917-D4E0-9F19-64E34498CB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9668" y="1349298"/>
                <a:ext cx="480388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3763E82-9BC6-2817-2C37-AD99458B03C6}"/>
                  </a:ext>
                </a:extLst>
              </p:cNvPr>
              <p:cNvSpPr txBox="1"/>
              <p:nvPr/>
            </p:nvSpPr>
            <p:spPr>
              <a:xfrm>
                <a:off x="7706378" y="2274940"/>
                <a:ext cx="1427356" cy="8274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3763E82-9BC6-2817-2C37-AD99458B03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6378" y="2274940"/>
                <a:ext cx="1427356" cy="827471"/>
              </a:xfrm>
              <a:prstGeom prst="rect">
                <a:avLst/>
              </a:prstGeom>
              <a:blipFill>
                <a:blip r:embed="rId5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1010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2315</TotalTime>
  <Words>1669</Words>
  <Application>Microsoft Macintosh PowerPoint</Application>
  <PresentationFormat>Widescreen</PresentationFormat>
  <Paragraphs>313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Baguet Script</vt:lpstr>
      <vt:lpstr>Calibri</vt:lpstr>
      <vt:lpstr>Calibri Light</vt:lpstr>
      <vt:lpstr>Cambria Math</vt:lpstr>
      <vt:lpstr>Chalkduster</vt:lpstr>
      <vt:lpstr>Magneto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Manoj Gupta</dc:creator>
  <cp:lastModifiedBy>Manoj Gupta</cp:lastModifiedBy>
  <cp:revision>425</cp:revision>
  <dcterms:created xsi:type="dcterms:W3CDTF">2023-12-29T07:26:00Z</dcterms:created>
  <dcterms:modified xsi:type="dcterms:W3CDTF">2024-02-05T04:11:20Z</dcterms:modified>
</cp:coreProperties>
</file>