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1"/>
    <p:restoredTop sz="94670"/>
  </p:normalViewPr>
  <p:slideViewPr>
    <p:cSldViewPr snapToGrid="0">
      <p:cViewPr varScale="1">
        <p:scale>
          <a:sx n="116" d="100"/>
          <a:sy n="116" d="100"/>
        </p:scale>
        <p:origin x="208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CD04-60A0-F443-8C0B-CF62BBD7214C}" type="datetimeFigureOut">
              <a:rPr lang="en-US" smtClean="0"/>
              <a:t>1/7/24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D5321-85E8-BE47-AC41-AB29BE380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2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D5321-85E8-BE47-AC41-AB29BE3806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2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587D1-EAF1-A218-2C3C-1366B8374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D6C6E3-EA59-DAB0-7B3C-1B064666F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D2181-4BD3-8FA7-41C5-B9BCA30BD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29F9-F62C-1B4A-B2D1-1E8085D2E027}" type="datetimeFigureOut">
              <a:rPr lang="en-US" smtClean="0"/>
              <a:t>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96FE6-A272-FEC9-097E-EAF3363AE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09D44-C82E-A20F-EC27-9CC9565F1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4B2C-6D5C-E648-A6C0-B3B64690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6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3ADA5-F486-93C5-E547-0A5B96441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FC036-9280-C05A-80AA-5BDCD36D8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2BE4C-6173-7682-45A6-09A12DF5A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29F9-F62C-1B4A-B2D1-1E8085D2E027}" type="datetimeFigureOut">
              <a:rPr lang="en-US" smtClean="0"/>
              <a:t>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ABCCE-F769-F06B-5815-C1F905ED2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FB857-F9DF-8221-E3F0-257CD41E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4B2C-6D5C-E648-A6C0-B3B64690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9DFBBE-6873-6756-A642-8612A25853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F7D689-E727-349E-D722-5663D738C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12FE5-06C0-98A3-38AA-06B79F208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29F9-F62C-1B4A-B2D1-1E8085D2E027}" type="datetimeFigureOut">
              <a:rPr lang="en-US" smtClean="0"/>
              <a:t>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4458F-4E0C-C57E-4C09-EC3D3E1EF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5E258-14B1-F03E-D00D-6618A377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4B2C-6D5C-E648-A6C0-B3B64690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5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D8473-83B7-92E7-36C4-48807CFB8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29F8F-3B78-5A7A-C6C2-F96A8EF7E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07DBE-2925-52ED-C0DB-B8723BFF6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29F9-F62C-1B4A-B2D1-1E8085D2E027}" type="datetimeFigureOut">
              <a:rPr lang="en-US" smtClean="0"/>
              <a:t>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59868-3D50-C226-A9E2-25C966210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D8E67-BB4A-05A3-AA9A-B17CFA29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4B2C-6D5C-E648-A6C0-B3B64690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6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191EE-A6B3-4FA9-FCFA-09943348D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E32A4-3631-9EE2-E8CD-14F474797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235D2-952B-5AB5-A904-9C9D4221B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29F9-F62C-1B4A-B2D1-1E8085D2E027}" type="datetimeFigureOut">
              <a:rPr lang="en-US" smtClean="0"/>
              <a:t>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55A5D-7F37-2622-E657-94DC6D30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852D3-475F-EF85-DE3C-FF675044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4B2C-6D5C-E648-A6C0-B3B64690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A1E70-8298-897F-AB24-EC7F2B039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25399-CC34-653E-B42D-B87703C01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30D379-65F8-F749-5BB7-26D176C14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5D4D9-14BD-7760-CFEE-5A425F4EC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29F9-F62C-1B4A-B2D1-1E8085D2E027}" type="datetimeFigureOut">
              <a:rPr lang="en-US" smtClean="0"/>
              <a:t>1/7/24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CCAD37-089B-7CBD-3582-372AC4B4B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27E65-9C3A-FE9E-3404-3C144028E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4B2C-6D5C-E648-A6C0-B3B64690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8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42D71-4FE1-2957-A5CB-B5652DCAE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F635C-9121-E73B-4AE7-F49F3EE86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39C852-A301-A9A6-84E6-F29684D89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A73E48-5E65-1469-14FF-25D5F292C7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F80D6-D1C5-30C4-A576-68C54400B8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B5F3B3-A72D-1938-2E01-9DAF6F168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29F9-F62C-1B4A-B2D1-1E8085D2E027}" type="datetimeFigureOut">
              <a:rPr lang="en-US" smtClean="0"/>
              <a:t>1/7/24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94AFFE-5D68-0B79-CD58-46748A546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841F4A-A2A4-042F-CE08-09846843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4B2C-6D5C-E648-A6C0-B3B64690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6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DC291-8909-B91D-5B80-7955DDB2B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93ABFC-FFEB-4490-27C9-0A9A58E8E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29F9-F62C-1B4A-B2D1-1E8085D2E027}" type="datetimeFigureOut">
              <a:rPr lang="en-US" smtClean="0"/>
              <a:t>1/7/24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94F99-CF78-D036-799A-E31E0BD66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497EC-D33D-A442-3B42-AD91AA2D4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4B2C-6D5C-E648-A6C0-B3B64690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7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000701-F7F2-3851-E0D3-188EC501B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29F9-F62C-1B4A-B2D1-1E8085D2E027}" type="datetimeFigureOut">
              <a:rPr lang="en-US" smtClean="0"/>
              <a:t>1/7/24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D74704-DB77-C43E-483D-99830C946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1C386-1594-675F-7F0E-3A2287DAD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4B2C-6D5C-E648-A6C0-B3B64690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54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F4FB7-4841-DCB0-AD33-1C3CD99A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2FD29-B600-F14B-9FD2-56AF3D7F6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E1C084-0A92-E3CD-0FEA-3CB78F34E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68E8F2-3CC9-C658-E445-C35935F2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29F9-F62C-1B4A-B2D1-1E8085D2E027}" type="datetimeFigureOut">
              <a:rPr lang="en-US" smtClean="0"/>
              <a:t>1/7/24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53851-5054-B284-D07B-5F2AFD593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9D8A3-F02F-2907-DA4B-F6A575E9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4B2C-6D5C-E648-A6C0-B3B64690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43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0144D-3DDD-AEE6-1B6B-601A7625A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1A9161-28EC-18DD-B200-7B676A2EA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84375-7AC5-D52D-F865-4FC98FBEA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45AE7-4606-DC84-D394-4B3CC008B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29F9-F62C-1B4A-B2D1-1E8085D2E027}" type="datetimeFigureOut">
              <a:rPr lang="en-US" smtClean="0"/>
              <a:t>1/7/24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5C9DB-1EAD-FA48-C26F-3EA60C88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6EDD7-452B-4625-0506-B36559317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4B2C-6D5C-E648-A6C0-B3B64690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3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915131-FDD3-06F0-2A19-1B416BD11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E450B-4180-C208-4941-97B71410E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71CBF-91AC-8306-96A8-DF5FE74E44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729F9-F62C-1B4A-B2D1-1E8085D2E027}" type="datetimeFigureOut">
              <a:rPr lang="en-US" smtClean="0"/>
              <a:t>1/7/24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97D76-18F9-8316-2740-DBFD0D9FA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A0638-B6B8-0B67-EB64-EBEA63989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4B2C-6D5C-E648-A6C0-B3B64690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en/check-correct-accept-right-choice-42926/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86FB713-BFC2-5F0A-FED8-CE8BA81C846B}"/>
              </a:ext>
            </a:extLst>
          </p:cNvPr>
          <p:cNvSpPr/>
          <p:nvPr/>
        </p:nvSpPr>
        <p:spPr>
          <a:xfrm>
            <a:off x="1045779" y="2293882"/>
            <a:ext cx="10100441" cy="1723697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guet Script" panose="020F0502020204030204" pitchFamily="34" charset="0"/>
                <a:cs typeface="Baguet Script" panose="020F0502020204030204" pitchFamily="34" charset="0"/>
              </a:rPr>
              <a:t>Recursion</a:t>
            </a:r>
          </a:p>
        </p:txBody>
      </p:sp>
    </p:spTree>
    <p:extLst>
      <p:ext uri="{BB962C8B-B14F-4D97-AF65-F5344CB8AC3E}">
        <p14:creationId xmlns:p14="http://schemas.microsoft.com/office/powerpoint/2010/main" val="535208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87FB8DF4-4079-05AE-09D9-2B6D53F3D3D5}"/>
                  </a:ext>
                </a:extLst>
              </p:cNvPr>
              <p:cNvSpPr/>
              <p:nvPr/>
            </p:nvSpPr>
            <p:spPr>
              <a:xfrm>
                <a:off x="246993" y="286407"/>
                <a:ext cx="8433711" cy="3142593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def stars(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):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count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2∗∗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=0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while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&lt; count: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     print ( “*“, end = “ “)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int(input())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stars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1,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</p:txBody>
          </p:sp>
        </mc:Choice>
        <mc:Fallback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87FB8DF4-4079-05AE-09D9-2B6D53F3D3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93" y="286407"/>
                <a:ext cx="8433711" cy="3142593"/>
              </a:xfrm>
              <a:prstGeom prst="roundRect">
                <a:avLst/>
              </a:prstGeom>
              <a:blipFill>
                <a:blip r:embed="rId2"/>
                <a:stretch>
                  <a:fillRect b="-200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EB2560F-A3DF-B15F-1B02-CCD851F70FDF}"/>
              </a:ext>
            </a:extLst>
          </p:cNvPr>
          <p:cNvSpPr/>
          <p:nvPr/>
        </p:nvSpPr>
        <p:spPr>
          <a:xfrm>
            <a:off x="246993" y="3602951"/>
            <a:ext cx="10590028" cy="742908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cs typeface="Magneto" panose="020F0502020204030204" pitchFamily="34" charset="0"/>
              </a:rPr>
              <a:t>Question: Is this program correct?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C8C659A-6A41-82CB-CB3B-98A9006A4455}"/>
              </a:ext>
            </a:extLst>
          </p:cNvPr>
          <p:cNvSpPr/>
          <p:nvPr/>
        </p:nvSpPr>
        <p:spPr>
          <a:xfrm>
            <a:off x="168335" y="4485395"/>
            <a:ext cx="10590028" cy="220054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cs typeface="Magneto" panose="020F0502020204030204" pitchFamily="34" charset="0"/>
              </a:rPr>
              <a:t>A lots of problems: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Infinite while loop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The first line contains 2 stars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The program is just printing the first line</a:t>
            </a:r>
          </a:p>
        </p:txBody>
      </p:sp>
    </p:spTree>
    <p:extLst>
      <p:ext uri="{BB962C8B-B14F-4D97-AF65-F5344CB8AC3E}">
        <p14:creationId xmlns:p14="http://schemas.microsoft.com/office/powerpoint/2010/main" val="243148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B1252D5F-411A-3ED5-FA22-5314CAB49A5C}"/>
                  </a:ext>
                </a:extLst>
              </p:cNvPr>
              <p:cNvSpPr/>
              <p:nvPr/>
            </p:nvSpPr>
            <p:spPr>
              <a:xfrm>
                <a:off x="246993" y="286407"/>
                <a:ext cx="8433711" cy="4288318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def stars(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):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count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2∗∗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=0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while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&lt; count: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     print ( “*“, end=“ ”)</a:t>
                </a:r>
              </a:p>
              <a:p>
                <a:pPr/>
                <a:r>
                  <a:rPr lang="en-US" sz="2400" b="0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</m:t>
                    </m:r>
                  </m:oMath>
                </a14:m>
                <a:endParaRPr lang="en-US" sz="2400" dirty="0">
                  <a:solidFill>
                    <a:srgbClr val="7030A0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      print()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      stars(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+1,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7030A0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int(input())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stars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</p:txBody>
          </p:sp>
        </mc:Choice>
        <mc:Fallback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B1252D5F-411A-3ED5-FA22-5314CAB49A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93" y="286407"/>
                <a:ext cx="8433711" cy="4288318"/>
              </a:xfrm>
              <a:prstGeom prst="roundRect">
                <a:avLst/>
              </a:prstGeom>
              <a:blipFill>
                <a:blip r:embed="rId2"/>
                <a:stretch>
                  <a:fillRect b="-118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A4FE72D-F679-8C1F-51D6-6B14FC197806}"/>
              </a:ext>
            </a:extLst>
          </p:cNvPr>
          <p:cNvSpPr/>
          <p:nvPr/>
        </p:nvSpPr>
        <p:spPr>
          <a:xfrm>
            <a:off x="246993" y="4652041"/>
            <a:ext cx="10590028" cy="742908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cs typeface="Magneto" panose="020F0502020204030204" pitchFamily="34" charset="0"/>
              </a:rPr>
              <a:t>Question: Is this program correct?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9796371-2897-1973-9596-20FC1717FA64}"/>
              </a:ext>
            </a:extLst>
          </p:cNvPr>
          <p:cNvSpPr/>
          <p:nvPr/>
        </p:nvSpPr>
        <p:spPr>
          <a:xfrm>
            <a:off x="246993" y="5472265"/>
            <a:ext cx="10511370" cy="1099328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cs typeface="Magneto" panose="020F0502020204030204" pitchFamily="34" charset="0"/>
              </a:rPr>
              <a:t>One last problem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The program does not stop. Need a stopping condition.</a:t>
            </a:r>
          </a:p>
        </p:txBody>
      </p:sp>
    </p:spTree>
    <p:extLst>
      <p:ext uri="{BB962C8B-B14F-4D97-AF65-F5344CB8AC3E}">
        <p14:creationId xmlns:p14="http://schemas.microsoft.com/office/powerpoint/2010/main" val="66560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B1252D5F-411A-3ED5-FA22-5314CAB49A5C}"/>
                  </a:ext>
                </a:extLst>
              </p:cNvPr>
              <p:cNvSpPr/>
              <p:nvPr/>
            </p:nvSpPr>
            <p:spPr>
              <a:xfrm>
                <a:off x="246993" y="286406"/>
                <a:ext cx="8433711" cy="5032845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def stars(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):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</a:t>
                </a:r>
                <a:r>
                  <a:rPr lang="en-US" sz="2400" dirty="0">
                    <a:solidFill>
                      <a:srgbClr val="00B050"/>
                    </a:solidFill>
                    <a:cs typeface="Baguet Script" panose="020F050202020403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==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2400" dirty="0">
                    <a:solidFill>
                      <a:srgbClr val="00B050"/>
                    </a:solidFill>
                    <a:cs typeface="Baguet Script" panose="020F0502020204030204" pitchFamily="34" charset="0"/>
                  </a:rPr>
                  <a:t>            return 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count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2∗∗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=0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while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&lt; count: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     print ( “*“, end=“ ”)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Baguet Script" panose="020F0502020204030204" pitchFamily="34" charset="0"/>
                        </a:rPr>
                        <m:t>            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Baguet Script" panose="020F0502020204030204" pitchFamily="34" charset="0"/>
                        </a:rPr>
                        <m:t>𝑗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Baguet Script" panose="020F0502020204030204" pitchFamily="34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Baguet Script" panose="020F0502020204030204" pitchFamily="34" charset="0"/>
                        </a:rPr>
                        <m:t>𝑗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Baguet Script" panose="020F0502020204030204" pitchFamily="34" charset="0"/>
                        </a:rPr>
                        <m:t>+1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cs typeface="Baguet Script" panose="020F0502020204030204" pitchFamily="34" charset="0"/>
                </a:endParaRPr>
              </a:p>
              <a:p>
                <a:pPr/>
                <a:r>
                  <a:rPr lang="en-US" sz="2400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      print()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      stars(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+1,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7030A0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int(input())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stars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</p:txBody>
          </p:sp>
        </mc:Choice>
        <mc:Fallback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B1252D5F-411A-3ED5-FA22-5314CAB49A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93" y="286406"/>
                <a:ext cx="8433711" cy="5032845"/>
              </a:xfrm>
              <a:prstGeom prst="roundRect">
                <a:avLst/>
              </a:prstGeom>
              <a:blipFill>
                <a:blip r:embed="rId2"/>
                <a:stretch>
                  <a:fillRect b="-754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120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985F475B-4AC2-988A-576F-0F018F7E1009}"/>
                  </a:ext>
                </a:extLst>
              </p:cNvPr>
              <p:cNvSpPr/>
              <p:nvPr/>
            </p:nvSpPr>
            <p:spPr>
              <a:xfrm>
                <a:off x="499242" y="833982"/>
                <a:ext cx="10590028" cy="817837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Given a number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, print all binary number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 digits in order.</a:t>
                </a: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985F475B-4AC2-988A-576F-0F018F7E10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42" y="833982"/>
                <a:ext cx="10590028" cy="817837"/>
              </a:xfrm>
              <a:prstGeom prst="roundRect">
                <a:avLst/>
              </a:prstGeom>
              <a:blipFill>
                <a:blip r:embed="rId2"/>
                <a:stretch>
                  <a:fillRect l="-718" b="-151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4D71862-0C01-6677-F141-EB0C02BABAD1}"/>
                  </a:ext>
                </a:extLst>
              </p:cNvPr>
              <p:cNvSpPr/>
              <p:nvPr/>
            </p:nvSpPr>
            <p:spPr>
              <a:xfrm>
                <a:off x="499242" y="2028602"/>
                <a:ext cx="10590028" cy="817837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=3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, print</a:t>
                </a: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4D71862-0C01-6677-F141-EB0C02BABA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42" y="2028602"/>
                <a:ext cx="10590028" cy="817837"/>
              </a:xfrm>
              <a:prstGeom prst="roundRect">
                <a:avLst/>
              </a:prstGeom>
              <a:blipFill>
                <a:blip r:embed="rId3"/>
                <a:stretch>
                  <a:fillRect l="-718" b="-151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4DFF65E-6C33-E8B0-906B-B79B5B2E63D2}"/>
              </a:ext>
            </a:extLst>
          </p:cNvPr>
          <p:cNvSpPr/>
          <p:nvPr/>
        </p:nvSpPr>
        <p:spPr>
          <a:xfrm>
            <a:off x="499242" y="3020081"/>
            <a:ext cx="2548758" cy="3528203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000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001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010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011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100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101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110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111</a:t>
            </a:r>
          </a:p>
        </p:txBody>
      </p:sp>
    </p:spTree>
    <p:extLst>
      <p:ext uri="{BB962C8B-B14F-4D97-AF65-F5344CB8AC3E}">
        <p14:creationId xmlns:p14="http://schemas.microsoft.com/office/powerpoint/2010/main" val="325990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5972A67D-72AC-F488-EC44-D4E529C22809}"/>
                  </a:ext>
                </a:extLst>
              </p:cNvPr>
              <p:cNvSpPr/>
              <p:nvPr/>
            </p:nvSpPr>
            <p:spPr>
              <a:xfrm>
                <a:off x="246993" y="286406"/>
                <a:ext cx="8433711" cy="1945517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def binary(str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):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int(input())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binary(“”,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5972A67D-72AC-F488-EC44-D4E529C228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93" y="286406"/>
                <a:ext cx="8433711" cy="194551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E59EF7A-9D84-9757-E665-9D4C03CE007F}"/>
                  </a:ext>
                </a:extLst>
              </p:cNvPr>
              <p:cNvSpPr/>
              <p:nvPr/>
            </p:nvSpPr>
            <p:spPr>
              <a:xfrm>
                <a:off x="246993" y="3203556"/>
                <a:ext cx="10590028" cy="2086198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binary(str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): </a:t>
                </a:r>
                <a:endParaRPr lang="en-US" sz="2800" i="1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str: binary string that we will print.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Initially str=“”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: denotes the fact that the binary numbers have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 digits.</a:t>
                </a: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E59EF7A-9D84-9757-E665-9D4C03CE0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93" y="3203556"/>
                <a:ext cx="10590028" cy="2086198"/>
              </a:xfrm>
              <a:prstGeom prst="roundRect">
                <a:avLst/>
              </a:prstGeom>
              <a:blipFill>
                <a:blip r:embed="rId3"/>
                <a:stretch>
                  <a:fillRect l="-240" b="-602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472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5972A67D-72AC-F488-EC44-D4E529C22809}"/>
                  </a:ext>
                </a:extLst>
              </p:cNvPr>
              <p:cNvSpPr/>
              <p:nvPr/>
            </p:nvSpPr>
            <p:spPr>
              <a:xfrm>
                <a:off x="246993" y="286406"/>
                <a:ext cx="8433711" cy="2564949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def binary(str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):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binary(str+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”0”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binary(str+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”1”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int(input())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binary(“”,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5972A67D-72AC-F488-EC44-D4E529C228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93" y="286406"/>
                <a:ext cx="8433711" cy="256494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7CFFF3-40DF-34E2-9F3B-D9F5D6920F6F}"/>
              </a:ext>
            </a:extLst>
          </p:cNvPr>
          <p:cNvSpPr/>
          <p:nvPr/>
        </p:nvSpPr>
        <p:spPr>
          <a:xfrm>
            <a:off x="246993" y="3635192"/>
            <a:ext cx="10590028" cy="742908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cs typeface="Magneto" panose="020F0502020204030204" pitchFamily="34" charset="0"/>
              </a:rPr>
              <a:t>Question: Is this program correct?</a:t>
            </a:r>
          </a:p>
        </p:txBody>
      </p:sp>
    </p:spTree>
    <p:extLst>
      <p:ext uri="{BB962C8B-B14F-4D97-AF65-F5344CB8AC3E}">
        <p14:creationId xmlns:p14="http://schemas.microsoft.com/office/powerpoint/2010/main" val="338133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105F7D8-29DB-446D-4F40-392AD7D320B9}"/>
              </a:ext>
            </a:extLst>
          </p:cNvPr>
          <p:cNvSpPr/>
          <p:nvPr/>
        </p:nvSpPr>
        <p:spPr>
          <a:xfrm>
            <a:off x="5517931" y="283779"/>
            <a:ext cx="578069" cy="5360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cs typeface="Baguet Script" panose="020F0502020204030204" pitchFamily="34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cs typeface="Baguet Script" panose="020F0502020204030204" pitchFamily="34" charset="0"/>
              </a:rPr>
              <a:t>“”</a:t>
            </a:r>
          </a:p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4DB56D6-58CB-6A28-69DA-7B49A99D6181}"/>
              </a:ext>
            </a:extLst>
          </p:cNvPr>
          <p:cNvSpPr/>
          <p:nvPr/>
        </p:nvSpPr>
        <p:spPr>
          <a:xfrm>
            <a:off x="4529959" y="1408387"/>
            <a:ext cx="788276" cy="5360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cs typeface="Baguet Script" panose="020F0502020204030204" pitchFamily="34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cs typeface="Baguet Script" panose="020F0502020204030204" pitchFamily="34" charset="0"/>
              </a:rPr>
              <a:t>“0”</a:t>
            </a:r>
          </a:p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3A60213-81A7-D23A-7286-CFA948D70557}"/>
              </a:ext>
            </a:extLst>
          </p:cNvPr>
          <p:cNvCxnSpPr>
            <a:cxnSpLocks/>
            <a:stCxn id="2" idx="3"/>
            <a:endCxn id="3" idx="0"/>
          </p:cNvCxnSpPr>
          <p:nvPr/>
        </p:nvCxnSpPr>
        <p:spPr>
          <a:xfrm flipH="1">
            <a:off x="4924097" y="741307"/>
            <a:ext cx="678490" cy="667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19ADBCD-2D27-D9EC-B5E3-75C66A9FACF6}"/>
              </a:ext>
            </a:extLst>
          </p:cNvPr>
          <p:cNvSpPr/>
          <p:nvPr/>
        </p:nvSpPr>
        <p:spPr>
          <a:xfrm>
            <a:off x="3547242" y="2617076"/>
            <a:ext cx="888124" cy="5360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cs typeface="Baguet Script" panose="020F0502020204030204" pitchFamily="34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cs typeface="Baguet Script" panose="020F0502020204030204" pitchFamily="34" charset="0"/>
              </a:rPr>
              <a:t>“00”</a:t>
            </a:r>
          </a:p>
          <a:p>
            <a:pPr algn="ctr"/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14FD87F-8E38-7AF0-6B0D-A9D0CD1291D1}"/>
              </a:ext>
            </a:extLst>
          </p:cNvPr>
          <p:cNvCxnSpPr>
            <a:cxnSpLocks/>
            <a:stCxn id="3" idx="3"/>
            <a:endCxn id="14" idx="0"/>
          </p:cNvCxnSpPr>
          <p:nvPr/>
        </p:nvCxnSpPr>
        <p:spPr>
          <a:xfrm flipH="1">
            <a:off x="3991304" y="1865916"/>
            <a:ext cx="654095" cy="751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DDBD6724-EE2C-BFC8-B837-03421EE48DB7}"/>
              </a:ext>
            </a:extLst>
          </p:cNvPr>
          <p:cNvSpPr/>
          <p:nvPr/>
        </p:nvSpPr>
        <p:spPr>
          <a:xfrm>
            <a:off x="2659117" y="3904264"/>
            <a:ext cx="1030013" cy="5360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cs typeface="Baguet Script" panose="020F0502020204030204" pitchFamily="34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cs typeface="Baguet Script" panose="020F0502020204030204" pitchFamily="34" charset="0"/>
              </a:rPr>
              <a:t>“000”</a:t>
            </a:r>
          </a:p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41DC784-A742-DAD7-9AE2-A15E3E5B1EF5}"/>
              </a:ext>
            </a:extLst>
          </p:cNvPr>
          <p:cNvCxnSpPr>
            <a:cxnSpLocks/>
            <a:stCxn id="14" idx="3"/>
            <a:endCxn id="11" idx="0"/>
          </p:cNvCxnSpPr>
          <p:nvPr/>
        </p:nvCxnSpPr>
        <p:spPr>
          <a:xfrm flipH="1">
            <a:off x="3174124" y="3074605"/>
            <a:ext cx="503181" cy="829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9A4ACFAD-D7B1-B879-7A2B-3BC04878C5DB}"/>
              </a:ext>
            </a:extLst>
          </p:cNvPr>
          <p:cNvSpPr/>
          <p:nvPr/>
        </p:nvSpPr>
        <p:spPr>
          <a:xfrm>
            <a:off x="1770993" y="5191452"/>
            <a:ext cx="1245476" cy="5360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cs typeface="Baguet Script" panose="020F0502020204030204" pitchFamily="34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cs typeface="Baguet Script" panose="020F0502020204030204" pitchFamily="34" charset="0"/>
              </a:rPr>
              <a:t>“0000”</a:t>
            </a:r>
          </a:p>
          <a:p>
            <a:pPr algn="ctr"/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BAE9FB3-21A7-B456-1982-A606363E825F}"/>
              </a:ext>
            </a:extLst>
          </p:cNvPr>
          <p:cNvCxnSpPr>
            <a:cxnSpLocks/>
            <a:stCxn id="11" idx="3"/>
            <a:endCxn id="20" idx="0"/>
          </p:cNvCxnSpPr>
          <p:nvPr/>
        </p:nvCxnSpPr>
        <p:spPr>
          <a:xfrm flipH="1">
            <a:off x="2393731" y="4361793"/>
            <a:ext cx="416228" cy="829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8D1972B-4216-F6B3-63E7-34F6D6A0E816}"/>
              </a:ext>
            </a:extLst>
          </p:cNvPr>
          <p:cNvSpPr/>
          <p:nvPr/>
        </p:nvSpPr>
        <p:spPr>
          <a:xfrm>
            <a:off x="4924097" y="4517636"/>
            <a:ext cx="5834266" cy="1099328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Need a stopping condition</a:t>
            </a:r>
          </a:p>
        </p:txBody>
      </p:sp>
    </p:spTree>
    <p:extLst>
      <p:ext uri="{BB962C8B-B14F-4D97-AF65-F5344CB8AC3E}">
        <p14:creationId xmlns:p14="http://schemas.microsoft.com/office/powerpoint/2010/main" val="207154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1" grpId="0" animBg="1"/>
      <p:bldP spid="20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5972A67D-72AC-F488-EC44-D4E529C22809}"/>
                  </a:ext>
                </a:extLst>
              </p:cNvPr>
              <p:cNvSpPr/>
              <p:nvPr/>
            </p:nvSpPr>
            <p:spPr>
              <a:xfrm>
                <a:off x="246993" y="286406"/>
                <a:ext cx="8433711" cy="3728546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def binary(str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):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</a:t>
                </a:r>
                <a:r>
                  <a:rPr lang="en-US" sz="2400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if </a:t>
                </a:r>
                <a:r>
                  <a:rPr lang="en-US" sz="2400" dirty="0" err="1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len</a:t>
                </a:r>
                <a:r>
                  <a:rPr lang="en-US" sz="2400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(str) ==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             print(str)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             return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binary(str+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”0”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binary(str+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”1”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int(input())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binary(“”,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5972A67D-72AC-F488-EC44-D4E529C228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93" y="286406"/>
                <a:ext cx="8433711" cy="372854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919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105F7D8-29DB-446D-4F40-392AD7D320B9}"/>
              </a:ext>
            </a:extLst>
          </p:cNvPr>
          <p:cNvSpPr/>
          <p:nvPr/>
        </p:nvSpPr>
        <p:spPr>
          <a:xfrm>
            <a:off x="5517931" y="283779"/>
            <a:ext cx="578069" cy="5360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cs typeface="Baguet Script" panose="020F0502020204030204" pitchFamily="34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cs typeface="Baguet Script" panose="020F0502020204030204" pitchFamily="34" charset="0"/>
              </a:rPr>
              <a:t>“”</a:t>
            </a:r>
          </a:p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4DB56D6-58CB-6A28-69DA-7B49A99D6181}"/>
              </a:ext>
            </a:extLst>
          </p:cNvPr>
          <p:cNvSpPr/>
          <p:nvPr/>
        </p:nvSpPr>
        <p:spPr>
          <a:xfrm>
            <a:off x="2280745" y="1282262"/>
            <a:ext cx="788276" cy="5360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cs typeface="Baguet Script" panose="020F0502020204030204" pitchFamily="34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cs typeface="Baguet Script" panose="020F0502020204030204" pitchFamily="34" charset="0"/>
              </a:rPr>
              <a:t>“0”</a:t>
            </a:r>
          </a:p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3A60213-81A7-D23A-7286-CFA948D70557}"/>
              </a:ext>
            </a:extLst>
          </p:cNvPr>
          <p:cNvCxnSpPr>
            <a:cxnSpLocks/>
            <a:stCxn id="2" idx="4"/>
            <a:endCxn id="3" idx="0"/>
          </p:cNvCxnSpPr>
          <p:nvPr/>
        </p:nvCxnSpPr>
        <p:spPr>
          <a:xfrm flipH="1">
            <a:off x="2674883" y="819806"/>
            <a:ext cx="3132083" cy="462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07EA2CB-4088-4B33-4961-5823D7EF6BC0}"/>
              </a:ext>
            </a:extLst>
          </p:cNvPr>
          <p:cNvCxnSpPr>
            <a:cxnSpLocks/>
            <a:stCxn id="2" idx="4"/>
            <a:endCxn id="13" idx="0"/>
          </p:cNvCxnSpPr>
          <p:nvPr/>
        </p:nvCxnSpPr>
        <p:spPr>
          <a:xfrm>
            <a:off x="5806966" y="819806"/>
            <a:ext cx="3316013" cy="462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04B5269D-5B8B-3A73-684D-7B9BE3A553FD}"/>
              </a:ext>
            </a:extLst>
          </p:cNvPr>
          <p:cNvSpPr/>
          <p:nvPr/>
        </p:nvSpPr>
        <p:spPr>
          <a:xfrm>
            <a:off x="8728841" y="1282262"/>
            <a:ext cx="788276" cy="5360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cs typeface="Baguet Script" panose="020F0502020204030204" pitchFamily="34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cs typeface="Baguet Script" panose="020F0502020204030204" pitchFamily="34" charset="0"/>
              </a:rPr>
              <a:t>“1”</a:t>
            </a:r>
          </a:p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9ADBCD-2D27-D9EC-B5E3-75C66A9FACF6}"/>
              </a:ext>
            </a:extLst>
          </p:cNvPr>
          <p:cNvSpPr/>
          <p:nvPr/>
        </p:nvSpPr>
        <p:spPr>
          <a:xfrm>
            <a:off x="562304" y="2743200"/>
            <a:ext cx="888124" cy="5360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cs typeface="Baguet Script" panose="020F0502020204030204" pitchFamily="34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cs typeface="Baguet Script" panose="020F0502020204030204" pitchFamily="34" charset="0"/>
              </a:rPr>
              <a:t>“00”</a:t>
            </a:r>
          </a:p>
          <a:p>
            <a:pPr algn="ctr"/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14FD87F-8E38-7AF0-6B0D-A9D0CD1291D1}"/>
              </a:ext>
            </a:extLst>
          </p:cNvPr>
          <p:cNvCxnSpPr>
            <a:cxnSpLocks/>
            <a:stCxn id="3" idx="4"/>
            <a:endCxn id="14" idx="0"/>
          </p:cNvCxnSpPr>
          <p:nvPr/>
        </p:nvCxnSpPr>
        <p:spPr>
          <a:xfrm flipH="1">
            <a:off x="1006366" y="1818290"/>
            <a:ext cx="1668517" cy="924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393FCA5-D5AE-0E4A-ED9C-47B0581D075E}"/>
              </a:ext>
            </a:extLst>
          </p:cNvPr>
          <p:cNvCxnSpPr>
            <a:cxnSpLocks/>
            <a:stCxn id="3" idx="4"/>
            <a:endCxn id="17" idx="0"/>
          </p:cNvCxnSpPr>
          <p:nvPr/>
        </p:nvCxnSpPr>
        <p:spPr>
          <a:xfrm>
            <a:off x="2674883" y="1818290"/>
            <a:ext cx="1615965" cy="924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F5B7EC8B-DAC1-CF8D-00C9-8BC018DEFD6E}"/>
              </a:ext>
            </a:extLst>
          </p:cNvPr>
          <p:cNvSpPr/>
          <p:nvPr/>
        </p:nvSpPr>
        <p:spPr>
          <a:xfrm>
            <a:off x="3846786" y="2743200"/>
            <a:ext cx="888124" cy="5360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cs typeface="Baguet Script" panose="020F0502020204030204" pitchFamily="34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cs typeface="Baguet Script" panose="020F0502020204030204" pitchFamily="34" charset="0"/>
              </a:rPr>
              <a:t>“01”</a:t>
            </a:r>
          </a:p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FA3E1AF-3E1A-362E-EDFE-072D780E8318}"/>
              </a:ext>
            </a:extLst>
          </p:cNvPr>
          <p:cNvSpPr/>
          <p:nvPr/>
        </p:nvSpPr>
        <p:spPr>
          <a:xfrm>
            <a:off x="7013030" y="2743200"/>
            <a:ext cx="888124" cy="5360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cs typeface="Baguet Script" panose="020F0502020204030204" pitchFamily="34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cs typeface="Baguet Script" panose="020F0502020204030204" pitchFamily="34" charset="0"/>
              </a:rPr>
              <a:t>“10”</a:t>
            </a:r>
          </a:p>
          <a:p>
            <a:pPr algn="ctr"/>
            <a:endParaRPr lang="en-US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66165F5-C3D3-82C8-281C-2FA7EECC2C4A}"/>
              </a:ext>
            </a:extLst>
          </p:cNvPr>
          <p:cNvCxnSpPr>
            <a:cxnSpLocks/>
            <a:endCxn id="31" idx="0"/>
          </p:cNvCxnSpPr>
          <p:nvPr/>
        </p:nvCxnSpPr>
        <p:spPr>
          <a:xfrm flipH="1">
            <a:off x="7457092" y="1818290"/>
            <a:ext cx="1668517" cy="924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8162042-6329-3F5F-5737-24442F3D0E26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9125609" y="1818290"/>
            <a:ext cx="1615965" cy="924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A615E798-C5EC-A794-E5A7-23ECE8D268E2}"/>
              </a:ext>
            </a:extLst>
          </p:cNvPr>
          <p:cNvSpPr/>
          <p:nvPr/>
        </p:nvSpPr>
        <p:spPr>
          <a:xfrm>
            <a:off x="10297512" y="2743200"/>
            <a:ext cx="888124" cy="5360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cs typeface="Baguet Script" panose="020F0502020204030204" pitchFamily="34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cs typeface="Baguet Script" panose="020F0502020204030204" pitchFamily="34" charset="0"/>
              </a:rPr>
              <a:t>“11”</a:t>
            </a:r>
          </a:p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EFFE67E-7B31-0B43-7497-26C99DC07CA6}"/>
              </a:ext>
            </a:extLst>
          </p:cNvPr>
          <p:cNvSpPr/>
          <p:nvPr/>
        </p:nvSpPr>
        <p:spPr>
          <a:xfrm>
            <a:off x="7226" y="4204138"/>
            <a:ext cx="1047094" cy="5360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cs typeface="Baguet Script" panose="020F0502020204030204" pitchFamily="34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cs typeface="Baguet Script" panose="020F0502020204030204" pitchFamily="34" charset="0"/>
              </a:rPr>
              <a:t>“000”</a:t>
            </a:r>
          </a:p>
          <a:p>
            <a:pPr algn="ctr"/>
            <a:endParaRPr lang="en-US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99C48B1-3BFF-3C8F-85D4-F6B7B87A217D}"/>
              </a:ext>
            </a:extLst>
          </p:cNvPr>
          <p:cNvCxnSpPr>
            <a:cxnSpLocks/>
            <a:stCxn id="14" idx="4"/>
            <a:endCxn id="35" idx="0"/>
          </p:cNvCxnSpPr>
          <p:nvPr/>
        </p:nvCxnSpPr>
        <p:spPr>
          <a:xfrm flipH="1">
            <a:off x="530773" y="3279228"/>
            <a:ext cx="475593" cy="924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D2D2A39-7AB6-B333-FDFA-0B84C05A10AB}"/>
              </a:ext>
            </a:extLst>
          </p:cNvPr>
          <p:cNvCxnSpPr>
            <a:cxnSpLocks/>
            <a:stCxn id="14" idx="4"/>
            <a:endCxn id="38" idx="0"/>
          </p:cNvCxnSpPr>
          <p:nvPr/>
        </p:nvCxnSpPr>
        <p:spPr>
          <a:xfrm>
            <a:off x="1006366" y="3279228"/>
            <a:ext cx="571501" cy="924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BED88288-FCB1-DD26-60ED-255D552A00E5}"/>
              </a:ext>
            </a:extLst>
          </p:cNvPr>
          <p:cNvSpPr/>
          <p:nvPr/>
        </p:nvSpPr>
        <p:spPr>
          <a:xfrm>
            <a:off x="1054320" y="4204138"/>
            <a:ext cx="1047094" cy="5360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cs typeface="Baguet Script" panose="020F0502020204030204" pitchFamily="34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cs typeface="Baguet Script" panose="020F0502020204030204" pitchFamily="34" charset="0"/>
              </a:rPr>
              <a:t>“001”</a:t>
            </a:r>
          </a:p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70391C0-EF8B-A5B8-B8BE-B5376B623F09}"/>
              </a:ext>
            </a:extLst>
          </p:cNvPr>
          <p:cNvSpPr/>
          <p:nvPr/>
        </p:nvSpPr>
        <p:spPr>
          <a:xfrm>
            <a:off x="3323239" y="4204138"/>
            <a:ext cx="1047094" cy="5360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cs typeface="Baguet Script" panose="020F0502020204030204" pitchFamily="34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cs typeface="Baguet Script" panose="020F0502020204030204" pitchFamily="34" charset="0"/>
              </a:rPr>
              <a:t>“010”</a:t>
            </a:r>
          </a:p>
          <a:p>
            <a:pPr algn="ctr"/>
            <a:endParaRPr lang="en-US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156E0D4-31AF-8FFB-8EA1-3D9743A4B81E}"/>
              </a:ext>
            </a:extLst>
          </p:cNvPr>
          <p:cNvCxnSpPr>
            <a:cxnSpLocks/>
            <a:endCxn id="45" idx="0"/>
          </p:cNvCxnSpPr>
          <p:nvPr/>
        </p:nvCxnSpPr>
        <p:spPr>
          <a:xfrm flipH="1">
            <a:off x="3846786" y="3279228"/>
            <a:ext cx="475593" cy="924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E8A49E1-DC6D-18B7-1ABB-559866FF8EC4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4322379" y="3279228"/>
            <a:ext cx="571501" cy="924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9DD84A3C-0E78-55BF-C682-9715A6CFFCD1}"/>
              </a:ext>
            </a:extLst>
          </p:cNvPr>
          <p:cNvSpPr/>
          <p:nvPr/>
        </p:nvSpPr>
        <p:spPr>
          <a:xfrm>
            <a:off x="4370333" y="4204138"/>
            <a:ext cx="1047094" cy="5360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cs typeface="Baguet Script" panose="020F0502020204030204" pitchFamily="34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cs typeface="Baguet Script" panose="020F0502020204030204" pitchFamily="34" charset="0"/>
              </a:rPr>
              <a:t>“011”</a:t>
            </a:r>
          </a:p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524789C-3E6A-A912-EF97-474CC1C09A5A}"/>
              </a:ext>
            </a:extLst>
          </p:cNvPr>
          <p:cNvSpPr/>
          <p:nvPr/>
        </p:nvSpPr>
        <p:spPr>
          <a:xfrm>
            <a:off x="6470757" y="4204138"/>
            <a:ext cx="1047094" cy="5360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cs typeface="Baguet Script" panose="020F0502020204030204" pitchFamily="34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cs typeface="Baguet Script" panose="020F0502020204030204" pitchFamily="34" charset="0"/>
              </a:rPr>
              <a:t>“100”</a:t>
            </a:r>
          </a:p>
          <a:p>
            <a:pPr algn="ctr"/>
            <a:endParaRPr lang="en-US" dirty="0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DB38200-6012-E9C0-A9B3-59B359DDD172}"/>
              </a:ext>
            </a:extLst>
          </p:cNvPr>
          <p:cNvCxnSpPr>
            <a:cxnSpLocks/>
            <a:endCxn id="49" idx="0"/>
          </p:cNvCxnSpPr>
          <p:nvPr/>
        </p:nvCxnSpPr>
        <p:spPr>
          <a:xfrm flipH="1">
            <a:off x="6994304" y="3279228"/>
            <a:ext cx="475593" cy="924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24F1715-FE81-62D2-F135-DEBC81DBDD7B}"/>
              </a:ext>
            </a:extLst>
          </p:cNvPr>
          <p:cNvCxnSpPr>
            <a:cxnSpLocks/>
            <a:endCxn id="52" idx="0"/>
          </p:cNvCxnSpPr>
          <p:nvPr/>
        </p:nvCxnSpPr>
        <p:spPr>
          <a:xfrm>
            <a:off x="7469897" y="3279228"/>
            <a:ext cx="571501" cy="924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16C6B062-131F-D996-985E-DB36F305E2E3}"/>
              </a:ext>
            </a:extLst>
          </p:cNvPr>
          <p:cNvSpPr/>
          <p:nvPr/>
        </p:nvSpPr>
        <p:spPr>
          <a:xfrm>
            <a:off x="7517851" y="4204138"/>
            <a:ext cx="1047094" cy="5360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cs typeface="Baguet Script" panose="020F0502020204030204" pitchFamily="34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cs typeface="Baguet Script" panose="020F0502020204030204" pitchFamily="34" charset="0"/>
              </a:rPr>
              <a:t>“101”</a:t>
            </a:r>
          </a:p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B9B081A-C990-51FA-5D59-394D329CDE7D}"/>
              </a:ext>
            </a:extLst>
          </p:cNvPr>
          <p:cNvSpPr/>
          <p:nvPr/>
        </p:nvSpPr>
        <p:spPr>
          <a:xfrm>
            <a:off x="9795971" y="4204138"/>
            <a:ext cx="1047094" cy="5360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cs typeface="Baguet Script" panose="020F0502020204030204" pitchFamily="34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cs typeface="Baguet Script" panose="020F0502020204030204" pitchFamily="34" charset="0"/>
              </a:rPr>
              <a:t>“110”</a:t>
            </a:r>
          </a:p>
          <a:p>
            <a:pPr algn="ctr"/>
            <a:endParaRPr lang="en-US" dirty="0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1367923-4814-31B1-DE3F-460FC7565725}"/>
              </a:ext>
            </a:extLst>
          </p:cNvPr>
          <p:cNvCxnSpPr>
            <a:cxnSpLocks/>
            <a:endCxn id="53" idx="0"/>
          </p:cNvCxnSpPr>
          <p:nvPr/>
        </p:nvCxnSpPr>
        <p:spPr>
          <a:xfrm flipH="1">
            <a:off x="10319518" y="3279228"/>
            <a:ext cx="475593" cy="924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D828423-9ACE-D779-D586-E8F4AD9479F4}"/>
              </a:ext>
            </a:extLst>
          </p:cNvPr>
          <p:cNvCxnSpPr>
            <a:cxnSpLocks/>
            <a:endCxn id="56" idx="0"/>
          </p:cNvCxnSpPr>
          <p:nvPr/>
        </p:nvCxnSpPr>
        <p:spPr>
          <a:xfrm>
            <a:off x="10795111" y="3279228"/>
            <a:ext cx="571501" cy="924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4E212CCD-4162-7C4B-875E-14E72352FD58}"/>
              </a:ext>
            </a:extLst>
          </p:cNvPr>
          <p:cNvSpPr/>
          <p:nvPr/>
        </p:nvSpPr>
        <p:spPr>
          <a:xfrm>
            <a:off x="10843065" y="4204138"/>
            <a:ext cx="1047094" cy="5360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cs typeface="Baguet Script" panose="020F0502020204030204" pitchFamily="34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cs typeface="Baguet Script" panose="020F0502020204030204" pitchFamily="34" charset="0"/>
              </a:rPr>
              <a:t>“111”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32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3" grpId="3" animBg="1"/>
      <p:bldP spid="3" grpId="4" animBg="1"/>
      <p:bldP spid="13" grpId="0" animBg="1"/>
      <p:bldP spid="14" grpId="0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  <p:bldP spid="17" grpId="0" animBg="1"/>
      <p:bldP spid="17" grpId="1" animBg="1"/>
      <p:bldP spid="17" grpId="2" animBg="1"/>
      <p:bldP spid="31" grpId="0" animBg="1"/>
      <p:bldP spid="34" grpId="0" animBg="1"/>
      <p:bldP spid="35" grpId="0" animBg="1"/>
      <p:bldP spid="35" grpId="1" animBg="1"/>
      <p:bldP spid="35" grpId="2" animBg="1"/>
      <p:bldP spid="38" grpId="0" animBg="1"/>
      <p:bldP spid="38" grpId="1" animBg="1"/>
      <p:bldP spid="38" grpId="2" animBg="1"/>
      <p:bldP spid="45" grpId="0" animBg="1"/>
      <p:bldP spid="48" grpId="0" animBg="1"/>
      <p:bldP spid="49" grpId="0" animBg="1"/>
      <p:bldP spid="52" grpId="0" animBg="1"/>
      <p:bldP spid="53" grpId="0" animBg="1"/>
      <p:bldP spid="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F603F425-DF8F-1D0F-28F3-39F7D6099398}"/>
                  </a:ext>
                </a:extLst>
              </p:cNvPr>
              <p:cNvSpPr/>
              <p:nvPr/>
            </p:nvSpPr>
            <p:spPr>
              <a:xfrm>
                <a:off x="499242" y="413852"/>
                <a:ext cx="10590028" cy="1217240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Given two numbers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, print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 digit numbers using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{1,2,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…,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 whose digits are in increasing order.</a:t>
                </a: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F603F425-DF8F-1D0F-28F3-39F7D60993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42" y="413852"/>
                <a:ext cx="10590028" cy="1217240"/>
              </a:xfrm>
              <a:prstGeom prst="roundRect">
                <a:avLst/>
              </a:prstGeom>
              <a:blipFill>
                <a:blip r:embed="rId2"/>
                <a:stretch>
                  <a:fillRect l="-478" b="-2041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80A31A27-5D7F-0426-5AAF-060F5BE0DF54}"/>
                  </a:ext>
                </a:extLst>
              </p:cNvPr>
              <p:cNvSpPr/>
              <p:nvPr/>
            </p:nvSpPr>
            <p:spPr>
              <a:xfrm>
                <a:off x="499242" y="2036706"/>
                <a:ext cx="10590028" cy="743565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=3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=2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  <a:cs typeface="Magneto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80A31A27-5D7F-0426-5AAF-060F5BE0D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42" y="2036706"/>
                <a:ext cx="10590028" cy="743565"/>
              </a:xfrm>
              <a:prstGeom prst="roundRect">
                <a:avLst/>
              </a:prstGeom>
              <a:blipFill>
                <a:blip r:embed="rId3"/>
                <a:stretch>
                  <a:fillRect l="-718" b="-655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10E70FC-1358-9612-8201-2509A53C80E2}"/>
              </a:ext>
            </a:extLst>
          </p:cNvPr>
          <p:cNvSpPr/>
          <p:nvPr/>
        </p:nvSpPr>
        <p:spPr>
          <a:xfrm>
            <a:off x="436395" y="3057217"/>
            <a:ext cx="10590028" cy="3009951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11 :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 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10 :</a:t>
            </a:r>
          </a:p>
          <a:p>
            <a:endParaRPr lang="en-US" sz="2800" dirty="0">
              <a:solidFill>
                <a:schemeClr val="accent6">
                  <a:lumMod val="75000"/>
                </a:schemeClr>
              </a:solidFill>
              <a:cs typeface="Magneto" panose="020F0502020204030204" pitchFamily="34" charset="0"/>
            </a:endParaRP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12 : </a:t>
            </a:r>
          </a:p>
        </p:txBody>
      </p:sp>
      <p:sp>
        <p:nvSpPr>
          <p:cNvPr id="3" name="Multiply 2">
            <a:extLst>
              <a:ext uri="{FF2B5EF4-FFF2-40B4-BE49-F238E27FC236}">
                <a16:creationId xmlns:a16="http://schemas.microsoft.com/office/drawing/2014/main" id="{FE58D6A1-AB1C-5FF8-BF98-57745FA15EFA}"/>
              </a:ext>
            </a:extLst>
          </p:cNvPr>
          <p:cNvSpPr/>
          <p:nvPr/>
        </p:nvSpPr>
        <p:spPr>
          <a:xfrm>
            <a:off x="1545020" y="3429000"/>
            <a:ext cx="472966" cy="63062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FCBC3154-4280-AD85-8B90-422C66D80879}"/>
              </a:ext>
            </a:extLst>
          </p:cNvPr>
          <p:cNvSpPr/>
          <p:nvPr/>
        </p:nvSpPr>
        <p:spPr>
          <a:xfrm>
            <a:off x="1545020" y="4265117"/>
            <a:ext cx="472966" cy="63062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4DCBE4F1-4C0D-1482-97DD-907BCCCF1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545020" y="5172684"/>
            <a:ext cx="414597" cy="42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2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E2916FC-04F3-FC33-C80D-F21E09A837B2}"/>
              </a:ext>
            </a:extLst>
          </p:cNvPr>
          <p:cNvSpPr/>
          <p:nvPr/>
        </p:nvSpPr>
        <p:spPr>
          <a:xfrm>
            <a:off x="499242" y="833982"/>
            <a:ext cx="10590028" cy="1215535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From Wikipedia: Recursion occurs when a thing is defined in terms of itself or its type.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15CB248C-C770-5384-A710-064319C9D8B6}"/>
                  </a:ext>
                </a:extLst>
              </p:cNvPr>
              <p:cNvSpPr/>
              <p:nvPr/>
            </p:nvSpPr>
            <p:spPr>
              <a:xfrm>
                <a:off x="499242" y="3119982"/>
                <a:ext cx="10590028" cy="2618666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Example: </a:t>
                </a:r>
              </a:p>
              <a:p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Fibonacci numbers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Magneto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Magneto" panose="020F050202020403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Magneto" panose="020F050202020403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Magneto" panose="020F0502020204030204" pitchFamily="34" charset="0"/>
                        </a:rPr>
                        <m:t>=1</m:t>
                      </m:r>
                    </m:oMath>
                  </m:oMathPara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  <a:cs typeface="Magneto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Magneto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Magneto" panose="020F050202020403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Magneto" panose="020F05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Magneto" panose="020F0502020204030204" pitchFamily="34" charset="0"/>
                        </a:rPr>
                        <m:t>=1</m:t>
                      </m:r>
                    </m:oMath>
                  </m:oMathPara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  <a:cs typeface="Magneto" panose="020F0502020204030204" pitchFamily="34" charset="0"/>
                </a:endParaRPr>
              </a:p>
              <a:p>
                <a:pPr algn="ctr"/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≥2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−1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−2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  <a:cs typeface="Magneto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15CB248C-C770-5384-A710-064319C9D8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42" y="3119982"/>
                <a:ext cx="10590028" cy="261866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95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F603F425-DF8F-1D0F-28F3-39F7D6099398}"/>
                  </a:ext>
                </a:extLst>
              </p:cNvPr>
              <p:cNvSpPr/>
              <p:nvPr/>
            </p:nvSpPr>
            <p:spPr>
              <a:xfrm>
                <a:off x="499242" y="413852"/>
                <a:ext cx="10590028" cy="1217240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Given two numbers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, print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 digit numbers using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{1,2,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…,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 whose digits are in increasing order.</a:t>
                </a: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F603F425-DF8F-1D0F-28F3-39F7D60993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42" y="413852"/>
                <a:ext cx="10590028" cy="1217240"/>
              </a:xfrm>
              <a:prstGeom prst="roundRect">
                <a:avLst/>
              </a:prstGeom>
              <a:blipFill>
                <a:blip r:embed="rId2"/>
                <a:stretch>
                  <a:fillRect l="-478" b="-2041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80A31A27-5D7F-0426-5AAF-060F5BE0DF54}"/>
                  </a:ext>
                </a:extLst>
              </p:cNvPr>
              <p:cNvSpPr/>
              <p:nvPr/>
            </p:nvSpPr>
            <p:spPr>
              <a:xfrm>
                <a:off x="499242" y="2036706"/>
                <a:ext cx="10590028" cy="743565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=3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=2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  <a:cs typeface="Magneto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80A31A27-5D7F-0426-5AAF-060F5BE0D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42" y="2036706"/>
                <a:ext cx="10590028" cy="743565"/>
              </a:xfrm>
              <a:prstGeom prst="roundRect">
                <a:avLst/>
              </a:prstGeom>
              <a:blipFill>
                <a:blip r:embed="rId3"/>
                <a:stretch>
                  <a:fillRect l="-718" b="-655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10E70FC-1358-9612-8201-2509A53C80E2}"/>
              </a:ext>
            </a:extLst>
          </p:cNvPr>
          <p:cNvSpPr/>
          <p:nvPr/>
        </p:nvSpPr>
        <p:spPr>
          <a:xfrm>
            <a:off x="436394" y="3057217"/>
            <a:ext cx="10652875" cy="2293259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Your program should output: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12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13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5241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5972A67D-72AC-F488-EC44-D4E529C22809}"/>
                  </a:ext>
                </a:extLst>
              </p:cNvPr>
              <p:cNvSpPr/>
              <p:nvPr/>
            </p:nvSpPr>
            <p:spPr>
              <a:xfrm>
                <a:off x="246993" y="286406"/>
                <a:ext cx="8433711" cy="1945517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def order(string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):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int(input())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int(input())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order(“”,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5972A67D-72AC-F488-EC44-D4E529C228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93" y="286406"/>
                <a:ext cx="8433711" cy="1945517"/>
              </a:xfrm>
              <a:prstGeom prst="roundRect">
                <a:avLst/>
              </a:prstGeom>
              <a:blipFill>
                <a:blip r:embed="rId2"/>
                <a:stretch>
                  <a:fillRect t="-1290" b="-5806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E59EF7A-9D84-9757-E665-9D4C03CE007F}"/>
                  </a:ext>
                </a:extLst>
              </p:cNvPr>
              <p:cNvSpPr/>
              <p:nvPr/>
            </p:nvSpPr>
            <p:spPr>
              <a:xfrm>
                <a:off x="246993" y="3203556"/>
                <a:ext cx="10590028" cy="2579406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order(str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ing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): </a:t>
                </a:r>
                <a:endParaRPr lang="en-US" sz="2800" i="1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string: string that we will print. </a:t>
                </a:r>
              </a:p>
              <a:p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Initially string=“”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: the string should contain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 digits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: each digit should be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{1,2,…, 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  <a:cs typeface="Magneto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E59EF7A-9D84-9757-E665-9D4C03CE0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93" y="3203556"/>
                <a:ext cx="10590028" cy="257940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262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5972A67D-72AC-F488-EC44-D4E529C22809}"/>
                  </a:ext>
                </a:extLst>
              </p:cNvPr>
              <p:cNvSpPr/>
              <p:nvPr/>
            </p:nvSpPr>
            <p:spPr>
              <a:xfrm>
                <a:off x="246993" y="286406"/>
                <a:ext cx="8433711" cy="3348786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def order(string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):</a:t>
                </a:r>
              </a:p>
              <a:p>
                <a:r>
                  <a:rPr lang="en-US" sz="2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=1</m:t>
                    </m:r>
                  </m:oMath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      </a:t>
                </a:r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</m:oMath>
                </a14:m>
                <a:r>
                  <a:rPr lang="en-US" sz="2400" b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&lt;=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b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            </a:t>
                </a:r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order(string+ str(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</a:t>
                </a:r>
              </a:p>
              <a:p>
                <a:r>
                  <a:rPr lang="en-US" sz="2400" b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=</m:t>
                    </m:r>
                    <m:r>
                      <a:rPr 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int(input())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int(input())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order(“”,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5972A67D-72AC-F488-EC44-D4E529C228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93" y="286406"/>
                <a:ext cx="8433711" cy="3348786"/>
              </a:xfrm>
              <a:prstGeom prst="roundRect">
                <a:avLst/>
              </a:prstGeom>
              <a:blipFill>
                <a:blip r:embed="rId2"/>
                <a:stretch>
                  <a:fillRect t="-1509" b="-452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2013863-FFDA-7056-3A06-C57855B0F016}"/>
              </a:ext>
            </a:extLst>
          </p:cNvPr>
          <p:cNvSpPr/>
          <p:nvPr/>
        </p:nvSpPr>
        <p:spPr>
          <a:xfrm>
            <a:off x="246993" y="4192240"/>
            <a:ext cx="10590028" cy="742908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cs typeface="Magneto" panose="020F0502020204030204" pitchFamily="34" charset="0"/>
              </a:rPr>
              <a:t>Question: Is this program correct?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85FC5E7-9ADE-A05A-820D-0114116889E8}"/>
              </a:ext>
            </a:extLst>
          </p:cNvPr>
          <p:cNvSpPr/>
          <p:nvPr/>
        </p:nvSpPr>
        <p:spPr>
          <a:xfrm>
            <a:off x="246993" y="5074684"/>
            <a:ext cx="10511370" cy="149691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cs typeface="Magneto" panose="020F0502020204030204" pitchFamily="34" charset="0"/>
              </a:rPr>
              <a:t>Problems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The program does not stop. Need a stopping condition.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The program prints all two digit numbers</a:t>
            </a:r>
          </a:p>
        </p:txBody>
      </p:sp>
    </p:spTree>
    <p:extLst>
      <p:ext uri="{BB962C8B-B14F-4D97-AF65-F5344CB8AC3E}">
        <p14:creationId xmlns:p14="http://schemas.microsoft.com/office/powerpoint/2010/main" val="429133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5972A67D-72AC-F488-EC44-D4E529C22809}"/>
                  </a:ext>
                </a:extLst>
              </p:cNvPr>
              <p:cNvSpPr/>
              <p:nvPr/>
            </p:nvSpPr>
            <p:spPr>
              <a:xfrm>
                <a:off x="246993" y="286406"/>
                <a:ext cx="8433711" cy="2992372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def order(string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𝑘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):</a:t>
                </a:r>
              </a:p>
              <a:p>
                <a:r>
                  <a:rPr lang="en-US" sz="16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      </a:t>
                </a:r>
                <a:r>
                  <a:rPr lang="en-US" sz="1600" dirty="0">
                    <a:solidFill>
                      <a:srgbClr val="7030A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if </a:t>
                </a:r>
                <a:r>
                  <a:rPr lang="en-US" sz="1600" dirty="0" err="1">
                    <a:solidFill>
                      <a:srgbClr val="7030A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len</a:t>
                </a:r>
                <a:r>
                  <a:rPr lang="en-US" sz="1600" dirty="0">
                    <a:solidFill>
                      <a:srgbClr val="7030A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(string) ==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𝑘</m:t>
                    </m:r>
                  </m:oMath>
                </a14:m>
                <a:r>
                  <a:rPr lang="en-US" sz="1600" b="0" dirty="0">
                    <a:solidFill>
                      <a:srgbClr val="7030A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1600" dirty="0">
                    <a:solidFill>
                      <a:srgbClr val="7030A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             print(string)</a:t>
                </a:r>
              </a:p>
              <a:p>
                <a:r>
                  <a:rPr lang="en-US" sz="1600" dirty="0">
                    <a:solidFill>
                      <a:srgbClr val="7030A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             return</a:t>
                </a:r>
                <a:endParaRPr lang="en-US" sz="1600" i="1" dirty="0">
                  <a:solidFill>
                    <a:srgbClr val="7030A0"/>
                  </a:solidFill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sz="1600" b="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=1</m:t>
                    </m:r>
                  </m:oMath>
                </a14:m>
                <a:endParaRPr lang="en-US" sz="16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sz="16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      </a:t>
                </a:r>
                <a:r>
                  <a:rPr lang="en-US" sz="16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</m:oMath>
                </a14:m>
                <a:r>
                  <a:rPr lang="en-US" sz="1600" b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&lt;=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1600" b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            </a:t>
                </a:r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order(string+ str(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𝑘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</a:t>
                </a:r>
              </a:p>
              <a:p>
                <a:r>
                  <a:rPr lang="en-US" sz="1600" b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=</m:t>
                    </m:r>
                    <m:r>
                      <a:rPr lang="en-US" sz="16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</m:t>
                    </m:r>
                  </m:oMath>
                </a14:m>
                <a:endParaRPr lang="en-US" sz="1600" i="1" dirty="0">
                  <a:solidFill>
                    <a:schemeClr val="tx1"/>
                  </a:solidFill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int(input())</a:t>
                </a: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𝑘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int(input())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order(“”,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𝑘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5972A67D-72AC-F488-EC44-D4E529C228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93" y="286406"/>
                <a:ext cx="8433711" cy="299237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DDEBD15-7D30-8566-E88D-1D9A36974884}"/>
              </a:ext>
            </a:extLst>
          </p:cNvPr>
          <p:cNvSpPr/>
          <p:nvPr/>
        </p:nvSpPr>
        <p:spPr>
          <a:xfrm>
            <a:off x="338433" y="3716147"/>
            <a:ext cx="10511370" cy="149691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cs typeface="Magneto" panose="020F0502020204030204" pitchFamily="34" charset="0"/>
              </a:rPr>
              <a:t>Problems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trike="sngStrike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The program does not stop. Need a stopping condition.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The program prints all two digit numbers</a:t>
            </a:r>
          </a:p>
        </p:txBody>
      </p:sp>
    </p:spTree>
    <p:extLst>
      <p:ext uri="{BB962C8B-B14F-4D97-AF65-F5344CB8AC3E}">
        <p14:creationId xmlns:p14="http://schemas.microsoft.com/office/powerpoint/2010/main" val="356082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5972A67D-72AC-F488-EC44-D4E529C22809}"/>
                  </a:ext>
                </a:extLst>
              </p:cNvPr>
              <p:cNvSpPr/>
              <p:nvPr/>
            </p:nvSpPr>
            <p:spPr>
              <a:xfrm>
                <a:off x="246993" y="286406"/>
                <a:ext cx="8433711" cy="2992372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def order(string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𝑘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):</a:t>
                </a:r>
              </a:p>
              <a:p>
                <a:r>
                  <a:rPr lang="en-US" sz="16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      </a:t>
                </a:r>
                <a:r>
                  <a:rPr lang="en-US" sz="1600" dirty="0">
                    <a:solidFill>
                      <a:srgbClr val="7030A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if </a:t>
                </a:r>
                <a:r>
                  <a:rPr lang="en-US" sz="1600" dirty="0" err="1">
                    <a:solidFill>
                      <a:srgbClr val="7030A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len</a:t>
                </a:r>
                <a:r>
                  <a:rPr lang="en-US" sz="1600" dirty="0">
                    <a:solidFill>
                      <a:srgbClr val="7030A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(string) ==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𝑘</m:t>
                    </m:r>
                  </m:oMath>
                </a14:m>
                <a:r>
                  <a:rPr lang="en-US" sz="1600" b="0" dirty="0">
                    <a:solidFill>
                      <a:srgbClr val="7030A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1600" dirty="0">
                    <a:solidFill>
                      <a:srgbClr val="7030A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             print(string)</a:t>
                </a:r>
              </a:p>
              <a:p>
                <a:r>
                  <a:rPr lang="en-US" sz="1600" dirty="0">
                    <a:solidFill>
                      <a:srgbClr val="7030A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             return</a:t>
                </a:r>
                <a:endParaRPr lang="en-US" sz="1600" i="1" dirty="0">
                  <a:solidFill>
                    <a:srgbClr val="7030A0"/>
                  </a:solidFill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sz="1600" b="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</m:oMath>
                </a14:m>
                <a:r>
                  <a:rPr lang="en-US" sz="16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 </a:t>
                </a:r>
                <a:r>
                  <a:rPr lang="en-US" sz="1600" b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int(string[-1])+1</a:t>
                </a:r>
              </a:p>
              <a:p>
                <a:r>
                  <a:rPr lang="en-US" sz="16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      </a:t>
                </a:r>
                <a:r>
                  <a:rPr lang="en-US" sz="16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</m:oMath>
                </a14:m>
                <a:r>
                  <a:rPr lang="en-US" sz="1600" b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&lt;=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1600" b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            </a:t>
                </a:r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order(string+ str(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𝑘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</a:t>
                </a:r>
              </a:p>
              <a:p>
                <a:r>
                  <a:rPr lang="en-US" sz="1600" b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=</m:t>
                    </m:r>
                    <m:r>
                      <a:rPr lang="en-US" sz="16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</m:t>
                    </m:r>
                  </m:oMath>
                </a14:m>
                <a:endParaRPr lang="en-US" sz="1600" i="1" dirty="0">
                  <a:solidFill>
                    <a:schemeClr val="tx1"/>
                  </a:solidFill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int(input())</a:t>
                </a: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𝑘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int(input())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order(“”,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𝑘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5972A67D-72AC-F488-EC44-D4E529C228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93" y="286406"/>
                <a:ext cx="8433711" cy="299237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7CD4903-326E-CAEC-5301-5394FFE62A83}"/>
              </a:ext>
            </a:extLst>
          </p:cNvPr>
          <p:cNvSpPr/>
          <p:nvPr/>
        </p:nvSpPr>
        <p:spPr>
          <a:xfrm>
            <a:off x="338433" y="3716147"/>
            <a:ext cx="10511370" cy="149691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cs typeface="Magneto" panose="020F0502020204030204" pitchFamily="34" charset="0"/>
              </a:rPr>
              <a:t>Problems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Does not work when the string is of length 0.</a:t>
            </a:r>
          </a:p>
        </p:txBody>
      </p:sp>
    </p:spTree>
    <p:extLst>
      <p:ext uri="{BB962C8B-B14F-4D97-AF65-F5344CB8AC3E}">
        <p14:creationId xmlns:p14="http://schemas.microsoft.com/office/powerpoint/2010/main" val="144546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5972A67D-72AC-F488-EC44-D4E529C22809}"/>
                  </a:ext>
                </a:extLst>
              </p:cNvPr>
              <p:cNvSpPr/>
              <p:nvPr/>
            </p:nvSpPr>
            <p:spPr>
              <a:xfrm>
                <a:off x="246993" y="286405"/>
                <a:ext cx="8433711" cy="3931633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def order(string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𝑘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):</a:t>
                </a:r>
              </a:p>
              <a:p>
                <a:r>
                  <a:rPr lang="en-US" sz="16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      </a:t>
                </a:r>
                <a:r>
                  <a:rPr lang="en-US" sz="1600" dirty="0">
                    <a:solidFill>
                      <a:srgbClr val="7030A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if </a:t>
                </a:r>
                <a:r>
                  <a:rPr lang="en-US" sz="1600" dirty="0" err="1">
                    <a:solidFill>
                      <a:srgbClr val="7030A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len</a:t>
                </a:r>
                <a:r>
                  <a:rPr lang="en-US" sz="1600" dirty="0">
                    <a:solidFill>
                      <a:srgbClr val="7030A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(string) ==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𝑘</m:t>
                    </m:r>
                  </m:oMath>
                </a14:m>
                <a:r>
                  <a:rPr lang="en-US" sz="1600" b="0" dirty="0">
                    <a:solidFill>
                      <a:srgbClr val="7030A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1600" dirty="0">
                    <a:solidFill>
                      <a:srgbClr val="7030A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             print(string)</a:t>
                </a:r>
              </a:p>
              <a:p>
                <a:r>
                  <a:rPr lang="en-US" sz="1600" dirty="0">
                    <a:solidFill>
                      <a:srgbClr val="7030A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             return</a:t>
                </a:r>
                <a:endParaRPr lang="en-US" sz="1600" i="1" dirty="0">
                  <a:solidFill>
                    <a:srgbClr val="7030A0"/>
                  </a:solidFill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sz="1600" b="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</a:t>
                </a:r>
                <a:r>
                  <a:rPr lang="en-US" sz="1600" b="0" dirty="0">
                    <a:solidFill>
                      <a:srgbClr val="00B0F0"/>
                    </a:solidFill>
                    <a:cs typeface="Baguet Script" panose="020F0502020204030204" pitchFamily="34" charset="0"/>
                  </a:rPr>
                  <a:t>if </a:t>
                </a:r>
                <a:r>
                  <a:rPr lang="en-US" sz="1600" b="0" dirty="0" err="1">
                    <a:solidFill>
                      <a:srgbClr val="00B0F0"/>
                    </a:solidFill>
                    <a:cs typeface="Baguet Script" panose="020F0502020204030204" pitchFamily="34" charset="0"/>
                  </a:rPr>
                  <a:t>len</a:t>
                </a:r>
                <a:r>
                  <a:rPr lang="en-US" sz="1600" b="0" dirty="0">
                    <a:solidFill>
                      <a:srgbClr val="00B0F0"/>
                    </a:solidFill>
                    <a:cs typeface="Baguet Script" panose="020F0502020204030204" pitchFamily="34" charset="0"/>
                  </a:rPr>
                  <a:t>(string)==0:</a:t>
                </a:r>
              </a:p>
              <a:p>
                <a:r>
                  <a:rPr lang="en-US" sz="1600" dirty="0">
                    <a:solidFill>
                      <a:srgbClr val="00B0F0"/>
                    </a:solidFill>
                    <a:cs typeface="Baguet Script" panose="020F0502020204030204" pitchFamily="34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=1</m:t>
                    </m:r>
                  </m:oMath>
                </a14:m>
                <a:endParaRPr lang="en-US" sz="1600" b="0" dirty="0">
                  <a:solidFill>
                    <a:srgbClr val="00B0F0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1600" dirty="0">
                    <a:solidFill>
                      <a:srgbClr val="00B0F0"/>
                    </a:solidFill>
                    <a:cs typeface="Baguet Script" panose="020F0502020204030204" pitchFamily="34" charset="0"/>
                  </a:rPr>
                  <a:t>       else:</a:t>
                </a:r>
                <a:endParaRPr lang="en-US" sz="1600" b="0" dirty="0">
                  <a:solidFill>
                    <a:srgbClr val="00B0F0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1600" dirty="0">
                    <a:solidFill>
                      <a:srgbClr val="00B0F0"/>
                    </a:solidFill>
                    <a:cs typeface="Baguet Script" panose="020F050202020403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</m:oMath>
                </a14:m>
                <a:r>
                  <a:rPr lang="en-US" sz="1600" b="0" i="1" dirty="0">
                    <a:solidFill>
                      <a:srgbClr val="00B0F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 </a:t>
                </a:r>
                <a:r>
                  <a:rPr lang="en-US" sz="1600" b="0" dirty="0">
                    <a:solidFill>
                      <a:srgbClr val="00B0F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int(string[-1])+1</a:t>
                </a:r>
              </a:p>
              <a:p>
                <a:r>
                  <a:rPr lang="en-US" sz="16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      </a:t>
                </a:r>
                <a:r>
                  <a:rPr lang="en-US" sz="16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</m:oMath>
                </a14:m>
                <a:r>
                  <a:rPr lang="en-US" sz="1600" b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&lt;=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1600" b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            </a:t>
                </a:r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order(string+ str(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𝑘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</a:t>
                </a:r>
              </a:p>
              <a:p>
                <a:r>
                  <a:rPr lang="en-US" sz="1600" b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=</m:t>
                    </m:r>
                    <m:r>
                      <a:rPr lang="en-US" sz="16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</m:t>
                    </m:r>
                  </m:oMath>
                </a14:m>
                <a:endParaRPr lang="en-US" sz="1600" i="1" dirty="0">
                  <a:solidFill>
                    <a:schemeClr val="tx1"/>
                  </a:solidFill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int(input())</a:t>
                </a: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𝑘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int(input())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order(“”,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𝑘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5972A67D-72AC-F488-EC44-D4E529C228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93" y="286405"/>
                <a:ext cx="8433711" cy="393163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1373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105F7D8-29DB-446D-4F40-392AD7D320B9}"/>
              </a:ext>
            </a:extLst>
          </p:cNvPr>
          <p:cNvSpPr/>
          <p:nvPr/>
        </p:nvSpPr>
        <p:spPr>
          <a:xfrm>
            <a:off x="5517931" y="283779"/>
            <a:ext cx="578069" cy="5360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cs typeface="Baguet Script" panose="020F0502020204030204" pitchFamily="34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cs typeface="Baguet Script" panose="020F0502020204030204" pitchFamily="34" charset="0"/>
              </a:rPr>
              <a:t>“”</a:t>
            </a:r>
          </a:p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4DB56D6-58CB-6A28-69DA-7B49A99D6181}"/>
              </a:ext>
            </a:extLst>
          </p:cNvPr>
          <p:cNvSpPr/>
          <p:nvPr/>
        </p:nvSpPr>
        <p:spPr>
          <a:xfrm>
            <a:off x="2280745" y="1282262"/>
            <a:ext cx="788276" cy="5360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cs typeface="Baguet Script" panose="020F0502020204030204" pitchFamily="34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cs typeface="Baguet Script" panose="020F0502020204030204" pitchFamily="34" charset="0"/>
              </a:rPr>
              <a:t>“1”</a:t>
            </a:r>
          </a:p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3A60213-81A7-D23A-7286-CFA948D70557}"/>
              </a:ext>
            </a:extLst>
          </p:cNvPr>
          <p:cNvCxnSpPr>
            <a:cxnSpLocks/>
            <a:stCxn id="2" idx="4"/>
            <a:endCxn id="3" idx="0"/>
          </p:cNvCxnSpPr>
          <p:nvPr/>
        </p:nvCxnSpPr>
        <p:spPr>
          <a:xfrm flipH="1">
            <a:off x="2674883" y="819806"/>
            <a:ext cx="3132083" cy="462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07EA2CB-4088-4B33-4961-5823D7EF6BC0}"/>
              </a:ext>
            </a:extLst>
          </p:cNvPr>
          <p:cNvCxnSpPr>
            <a:cxnSpLocks/>
            <a:stCxn id="2" idx="4"/>
            <a:endCxn id="13" idx="0"/>
          </p:cNvCxnSpPr>
          <p:nvPr/>
        </p:nvCxnSpPr>
        <p:spPr>
          <a:xfrm>
            <a:off x="5806966" y="819806"/>
            <a:ext cx="34161" cy="462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04B5269D-5B8B-3A73-684D-7B9BE3A553FD}"/>
              </a:ext>
            </a:extLst>
          </p:cNvPr>
          <p:cNvSpPr/>
          <p:nvPr/>
        </p:nvSpPr>
        <p:spPr>
          <a:xfrm>
            <a:off x="5446989" y="1282261"/>
            <a:ext cx="788276" cy="5360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cs typeface="Baguet Script" panose="020F0502020204030204" pitchFamily="34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cs typeface="Baguet Script" panose="020F0502020204030204" pitchFamily="34" charset="0"/>
              </a:rPr>
              <a:t>“2”</a:t>
            </a:r>
          </a:p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9ADBCD-2D27-D9EC-B5E3-75C66A9FACF6}"/>
              </a:ext>
            </a:extLst>
          </p:cNvPr>
          <p:cNvSpPr/>
          <p:nvPr/>
        </p:nvSpPr>
        <p:spPr>
          <a:xfrm>
            <a:off x="562304" y="2743200"/>
            <a:ext cx="888124" cy="5360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cs typeface="Baguet Script" panose="020F0502020204030204" pitchFamily="34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cs typeface="Baguet Script" panose="020F0502020204030204" pitchFamily="34" charset="0"/>
              </a:rPr>
              <a:t>“12”</a:t>
            </a:r>
          </a:p>
          <a:p>
            <a:pPr algn="ctr"/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14FD87F-8E38-7AF0-6B0D-A9D0CD1291D1}"/>
              </a:ext>
            </a:extLst>
          </p:cNvPr>
          <p:cNvCxnSpPr>
            <a:cxnSpLocks/>
            <a:stCxn id="3" idx="4"/>
            <a:endCxn id="14" idx="0"/>
          </p:cNvCxnSpPr>
          <p:nvPr/>
        </p:nvCxnSpPr>
        <p:spPr>
          <a:xfrm flipH="1">
            <a:off x="1006366" y="1818290"/>
            <a:ext cx="1668517" cy="924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393FCA5-D5AE-0E4A-ED9C-47B0581D075E}"/>
              </a:ext>
            </a:extLst>
          </p:cNvPr>
          <p:cNvCxnSpPr>
            <a:cxnSpLocks/>
            <a:stCxn id="3" idx="4"/>
            <a:endCxn id="17" idx="0"/>
          </p:cNvCxnSpPr>
          <p:nvPr/>
        </p:nvCxnSpPr>
        <p:spPr>
          <a:xfrm>
            <a:off x="2674883" y="1818290"/>
            <a:ext cx="1615965" cy="924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F5B7EC8B-DAC1-CF8D-00C9-8BC018DEFD6E}"/>
              </a:ext>
            </a:extLst>
          </p:cNvPr>
          <p:cNvSpPr/>
          <p:nvPr/>
        </p:nvSpPr>
        <p:spPr>
          <a:xfrm>
            <a:off x="3846786" y="2743200"/>
            <a:ext cx="888124" cy="5360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cs typeface="Baguet Script" panose="020F0502020204030204" pitchFamily="34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cs typeface="Baguet Script" panose="020F0502020204030204" pitchFamily="34" charset="0"/>
              </a:rPr>
              <a:t>“13”</a:t>
            </a:r>
          </a:p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FA3E1AF-3E1A-362E-EDFE-072D780E8318}"/>
              </a:ext>
            </a:extLst>
          </p:cNvPr>
          <p:cNvSpPr/>
          <p:nvPr/>
        </p:nvSpPr>
        <p:spPr>
          <a:xfrm>
            <a:off x="5397065" y="2669626"/>
            <a:ext cx="888124" cy="5360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cs typeface="Baguet Script" panose="020F0502020204030204" pitchFamily="34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cs typeface="Baguet Script" panose="020F0502020204030204" pitchFamily="34" charset="0"/>
              </a:rPr>
              <a:t>“23”</a:t>
            </a:r>
          </a:p>
          <a:p>
            <a:pPr algn="ctr"/>
            <a:endParaRPr lang="en-US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66165F5-C3D3-82C8-281C-2FA7EECC2C4A}"/>
              </a:ext>
            </a:extLst>
          </p:cNvPr>
          <p:cNvCxnSpPr>
            <a:cxnSpLocks/>
            <a:stCxn id="13" idx="4"/>
            <a:endCxn id="31" idx="0"/>
          </p:cNvCxnSpPr>
          <p:nvPr/>
        </p:nvCxnSpPr>
        <p:spPr>
          <a:xfrm>
            <a:off x="5841127" y="1818289"/>
            <a:ext cx="0" cy="851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3E58EC86-CE1B-F9A8-F745-4E629FD71E01}"/>
                  </a:ext>
                </a:extLst>
              </p:cNvPr>
              <p:cNvSpPr/>
              <p:nvPr/>
            </p:nvSpPr>
            <p:spPr>
              <a:xfrm>
                <a:off x="1006366" y="3840768"/>
                <a:ext cx="8433711" cy="2874665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2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def order(string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𝑘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):</a:t>
                </a:r>
              </a:p>
              <a:p>
                <a:r>
                  <a:rPr lang="en-US" sz="12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      </a:t>
                </a:r>
                <a:r>
                  <a:rPr lang="en-US" sz="1200" dirty="0">
                    <a:solidFill>
                      <a:srgbClr val="7030A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if </a:t>
                </a:r>
                <a:r>
                  <a:rPr lang="en-US" sz="1200" dirty="0" err="1">
                    <a:solidFill>
                      <a:srgbClr val="7030A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len</a:t>
                </a:r>
                <a:r>
                  <a:rPr lang="en-US" sz="1200" dirty="0">
                    <a:solidFill>
                      <a:srgbClr val="7030A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(string) ==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𝑘</m:t>
                    </m:r>
                  </m:oMath>
                </a14:m>
                <a:r>
                  <a:rPr lang="en-US" sz="1200" b="0" dirty="0">
                    <a:solidFill>
                      <a:srgbClr val="7030A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1200" dirty="0">
                    <a:solidFill>
                      <a:srgbClr val="7030A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             print(string)</a:t>
                </a:r>
              </a:p>
              <a:p>
                <a:r>
                  <a:rPr lang="en-US" sz="1200" dirty="0">
                    <a:solidFill>
                      <a:srgbClr val="7030A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             return</a:t>
                </a:r>
                <a:endParaRPr lang="en-US" sz="1200" i="1" dirty="0">
                  <a:solidFill>
                    <a:srgbClr val="7030A0"/>
                  </a:solidFill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r>
                  <a:rPr lang="en-US" sz="1200" b="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</a:t>
                </a:r>
                <a:r>
                  <a:rPr lang="en-US" sz="1200" b="0" dirty="0">
                    <a:solidFill>
                      <a:srgbClr val="00B0F0"/>
                    </a:solidFill>
                    <a:cs typeface="Baguet Script" panose="020F0502020204030204" pitchFamily="34" charset="0"/>
                  </a:rPr>
                  <a:t>if </a:t>
                </a:r>
                <a:r>
                  <a:rPr lang="en-US" sz="1200" b="0" dirty="0" err="1">
                    <a:solidFill>
                      <a:srgbClr val="00B0F0"/>
                    </a:solidFill>
                    <a:cs typeface="Baguet Script" panose="020F0502020204030204" pitchFamily="34" charset="0"/>
                  </a:rPr>
                  <a:t>len</a:t>
                </a:r>
                <a:r>
                  <a:rPr lang="en-US" sz="1200" b="0" dirty="0">
                    <a:solidFill>
                      <a:srgbClr val="00B0F0"/>
                    </a:solidFill>
                    <a:cs typeface="Baguet Script" panose="020F0502020204030204" pitchFamily="34" charset="0"/>
                  </a:rPr>
                  <a:t>(string)==0:</a:t>
                </a:r>
              </a:p>
              <a:p>
                <a:r>
                  <a:rPr lang="en-US" sz="1200" dirty="0">
                    <a:solidFill>
                      <a:srgbClr val="00B0F0"/>
                    </a:solidFill>
                    <a:cs typeface="Baguet Script" panose="020F0502020204030204" pitchFamily="34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12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=1</m:t>
                    </m:r>
                  </m:oMath>
                </a14:m>
                <a:endParaRPr lang="en-US" sz="1200" b="0" dirty="0">
                  <a:solidFill>
                    <a:srgbClr val="00B0F0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1200" dirty="0">
                    <a:solidFill>
                      <a:srgbClr val="00B0F0"/>
                    </a:solidFill>
                    <a:cs typeface="Baguet Script" panose="020F0502020204030204" pitchFamily="34" charset="0"/>
                  </a:rPr>
                  <a:t>       else:</a:t>
                </a:r>
                <a:endParaRPr lang="en-US" sz="1200" b="0" dirty="0">
                  <a:solidFill>
                    <a:srgbClr val="00B0F0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1200" dirty="0">
                    <a:solidFill>
                      <a:srgbClr val="00B0F0"/>
                    </a:solidFill>
                    <a:cs typeface="Baguet Script" panose="020F050202020403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12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</m:oMath>
                </a14:m>
                <a:r>
                  <a:rPr lang="en-US" sz="1200" b="0" i="1" dirty="0">
                    <a:solidFill>
                      <a:srgbClr val="00B0F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 </a:t>
                </a:r>
                <a:r>
                  <a:rPr lang="en-US" sz="1200" b="0" dirty="0">
                    <a:solidFill>
                      <a:srgbClr val="00B0F0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int(string[-1])+1</a:t>
                </a:r>
              </a:p>
              <a:p>
                <a:r>
                  <a:rPr lang="en-US" sz="120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      </a:t>
                </a:r>
                <a:r>
                  <a:rPr lang="en-US" sz="12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</m:oMath>
                </a14:m>
                <a:r>
                  <a:rPr lang="en-US" sz="1200" b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&lt;=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1200" b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12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              </a:t>
                </a:r>
                <a:r>
                  <a:rPr lang="en-US" sz="12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order(string+ str(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𝑘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</a:t>
                </a:r>
              </a:p>
              <a:p>
                <a:r>
                  <a:rPr lang="en-US" sz="1200" b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Baguet Script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1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=</m:t>
                    </m:r>
                    <m:r>
                      <a:rPr lang="en-US" sz="12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 </m:t>
                    </m:r>
                    <m:r>
                      <a:rPr lang="en-US" sz="1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1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+1</m:t>
                    </m:r>
                  </m:oMath>
                </a14:m>
                <a:endParaRPr lang="en-US" sz="1200" i="1" dirty="0">
                  <a:solidFill>
                    <a:schemeClr val="tx1"/>
                  </a:solidFill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int(input())</a:t>
                </a:r>
              </a:p>
              <a:p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𝑘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int(input())</a:t>
                </a:r>
              </a:p>
              <a:p>
                <a:r>
                  <a:rPr lang="en-US" sz="12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order(“”,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𝑘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3E58EC86-CE1B-F9A8-F745-4E629FD71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366" y="3840768"/>
                <a:ext cx="8433711" cy="287466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7DE871D2-5A9F-0ECE-813D-5F2734CC46A8}"/>
              </a:ext>
            </a:extLst>
          </p:cNvPr>
          <p:cNvSpPr/>
          <p:nvPr/>
        </p:nvSpPr>
        <p:spPr>
          <a:xfrm>
            <a:off x="8219095" y="1235090"/>
            <a:ext cx="788276" cy="5360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cs typeface="Baguet Script" panose="020F0502020204030204" pitchFamily="34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cs typeface="Baguet Script" panose="020F0502020204030204" pitchFamily="34" charset="0"/>
              </a:rPr>
              <a:t>“3”</a:t>
            </a:r>
          </a:p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433F9BE-FC30-E2DF-E2DB-BFAA270CEB3B}"/>
              </a:ext>
            </a:extLst>
          </p:cNvPr>
          <p:cNvCxnSpPr>
            <a:cxnSpLocks/>
            <a:stCxn id="2" idx="4"/>
            <a:endCxn id="10" idx="0"/>
          </p:cNvCxnSpPr>
          <p:nvPr/>
        </p:nvCxnSpPr>
        <p:spPr>
          <a:xfrm>
            <a:off x="5806966" y="819806"/>
            <a:ext cx="2806267" cy="415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12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6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3" grpId="3" animBg="1"/>
      <p:bldP spid="3" grpId="5" animBg="1"/>
      <p:bldP spid="3" grpId="6" animBg="1"/>
      <p:bldP spid="3" grpId="7" animBg="1"/>
      <p:bldP spid="13" grpId="0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7" grpId="0" animBg="1"/>
      <p:bldP spid="17" grpId="1" animBg="1"/>
      <p:bldP spid="17" grpId="2" animBg="1"/>
      <p:bldP spid="31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86FB713-BFC2-5F0A-FED8-CE8BA81C846B}"/>
              </a:ext>
            </a:extLst>
          </p:cNvPr>
          <p:cNvSpPr/>
          <p:nvPr/>
        </p:nvSpPr>
        <p:spPr>
          <a:xfrm>
            <a:off x="1045779" y="2293882"/>
            <a:ext cx="10100441" cy="1723697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Baguet Script" panose="020F0502020204030204" pitchFamily="34" charset="0"/>
                <a:cs typeface="Baguet Script" panose="020F0502020204030204" pitchFamily="34" charset="0"/>
              </a:rPr>
              <a:t>Tower of Hanoi</a:t>
            </a:r>
          </a:p>
        </p:txBody>
      </p:sp>
    </p:spTree>
    <p:extLst>
      <p:ext uri="{BB962C8B-B14F-4D97-AF65-F5344CB8AC3E}">
        <p14:creationId xmlns:p14="http://schemas.microsoft.com/office/powerpoint/2010/main" val="2768450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31AF8E-3EB9-7E9A-F302-A083583D03C1}"/>
              </a:ext>
            </a:extLst>
          </p:cNvPr>
          <p:cNvSpPr/>
          <p:nvPr/>
        </p:nvSpPr>
        <p:spPr>
          <a:xfrm>
            <a:off x="1779638" y="934064"/>
            <a:ext cx="255639" cy="17698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C77AFA-119B-A06F-612B-DA35955EDBAA}"/>
              </a:ext>
            </a:extLst>
          </p:cNvPr>
          <p:cNvSpPr/>
          <p:nvPr/>
        </p:nvSpPr>
        <p:spPr>
          <a:xfrm>
            <a:off x="4822722" y="934064"/>
            <a:ext cx="255639" cy="17698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C6B9C2-88CF-7761-32CD-7657A1BBE126}"/>
              </a:ext>
            </a:extLst>
          </p:cNvPr>
          <p:cNvSpPr/>
          <p:nvPr/>
        </p:nvSpPr>
        <p:spPr>
          <a:xfrm>
            <a:off x="7737986" y="934063"/>
            <a:ext cx="255639" cy="17698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rminator 5">
            <a:extLst>
              <a:ext uri="{FF2B5EF4-FFF2-40B4-BE49-F238E27FC236}">
                <a16:creationId xmlns:a16="http://schemas.microsoft.com/office/drawing/2014/main" id="{6A31E925-458E-2631-F88A-B53BBF0A8029}"/>
              </a:ext>
            </a:extLst>
          </p:cNvPr>
          <p:cNvSpPr/>
          <p:nvPr/>
        </p:nvSpPr>
        <p:spPr>
          <a:xfrm>
            <a:off x="1133168" y="2402117"/>
            <a:ext cx="1573161" cy="301752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rminator 6">
            <a:extLst>
              <a:ext uri="{FF2B5EF4-FFF2-40B4-BE49-F238E27FC236}">
                <a16:creationId xmlns:a16="http://schemas.microsoft.com/office/drawing/2014/main" id="{9589B4C8-E7ED-7C20-934A-6FE4C6D8F6B5}"/>
              </a:ext>
            </a:extLst>
          </p:cNvPr>
          <p:cNvSpPr/>
          <p:nvPr/>
        </p:nvSpPr>
        <p:spPr>
          <a:xfrm>
            <a:off x="1358260" y="2092958"/>
            <a:ext cx="1061885" cy="301752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rminator 7">
            <a:extLst>
              <a:ext uri="{FF2B5EF4-FFF2-40B4-BE49-F238E27FC236}">
                <a16:creationId xmlns:a16="http://schemas.microsoft.com/office/drawing/2014/main" id="{878BD50C-33DA-5013-66CA-CA39864C607E}"/>
              </a:ext>
            </a:extLst>
          </p:cNvPr>
          <p:cNvSpPr/>
          <p:nvPr/>
        </p:nvSpPr>
        <p:spPr>
          <a:xfrm>
            <a:off x="1559820" y="1776389"/>
            <a:ext cx="658763" cy="301752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7870831-BE6F-2C54-9155-06107FA21C2E}"/>
              </a:ext>
            </a:extLst>
          </p:cNvPr>
          <p:cNvSpPr/>
          <p:nvPr/>
        </p:nvSpPr>
        <p:spPr>
          <a:xfrm>
            <a:off x="481096" y="2938595"/>
            <a:ext cx="10590028" cy="2862438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Need to move disk from peg A to peg C under the following conditions: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800" b="0" i="0" dirty="0">
                <a:solidFill>
                  <a:schemeClr val="accent6">
                    <a:lumMod val="75000"/>
                  </a:schemeClr>
                </a:solidFill>
                <a:effectLst/>
              </a:rPr>
              <a:t>Only one disk may be moved at a time.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IN" sz="2800" b="0" i="0" dirty="0">
                <a:solidFill>
                  <a:schemeClr val="accent6">
                    <a:lumMod val="75000"/>
                  </a:schemeClr>
                </a:solidFill>
                <a:effectLst/>
              </a:rPr>
              <a:t>Each move consists of taking the upper disk from one of the peg and placing it on top of another peg.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800" b="0" i="0" dirty="0">
                <a:solidFill>
                  <a:schemeClr val="accent6">
                    <a:lumMod val="75000"/>
                  </a:schemeClr>
                </a:solidFill>
                <a:effectLst/>
              </a:rPr>
              <a:t>No disk may be placed on top of a disk that is smaller than it.</a:t>
            </a:r>
            <a:endParaRPr lang="en-US" sz="2800" dirty="0">
              <a:solidFill>
                <a:schemeClr val="accent6">
                  <a:lumMod val="75000"/>
                </a:schemeClr>
              </a:solidFill>
              <a:cs typeface="Magneto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5DD38F-AD40-4ED1-7651-9EE1DFDC4A80}"/>
              </a:ext>
            </a:extLst>
          </p:cNvPr>
          <p:cNvSpPr txBox="1"/>
          <p:nvPr/>
        </p:nvSpPr>
        <p:spPr>
          <a:xfrm>
            <a:off x="1743683" y="44737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D4D811-4420-C23E-8E7E-B1EAB4519D63}"/>
              </a:ext>
            </a:extLst>
          </p:cNvPr>
          <p:cNvSpPr txBox="1"/>
          <p:nvPr/>
        </p:nvSpPr>
        <p:spPr>
          <a:xfrm>
            <a:off x="4790142" y="45966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BCDBB5-FD78-F82E-A008-17A7F8ECB04F}"/>
              </a:ext>
            </a:extLst>
          </p:cNvPr>
          <p:cNvSpPr txBox="1"/>
          <p:nvPr/>
        </p:nvSpPr>
        <p:spPr>
          <a:xfrm>
            <a:off x="7706947" y="44737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434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31AF8E-3EB9-7E9A-F302-A083583D03C1}"/>
              </a:ext>
            </a:extLst>
          </p:cNvPr>
          <p:cNvSpPr/>
          <p:nvPr/>
        </p:nvSpPr>
        <p:spPr>
          <a:xfrm>
            <a:off x="1779638" y="934064"/>
            <a:ext cx="255639" cy="17698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C77AFA-119B-A06F-612B-DA35955EDBAA}"/>
              </a:ext>
            </a:extLst>
          </p:cNvPr>
          <p:cNvSpPr/>
          <p:nvPr/>
        </p:nvSpPr>
        <p:spPr>
          <a:xfrm>
            <a:off x="4822722" y="934064"/>
            <a:ext cx="255639" cy="17698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C6B9C2-88CF-7761-32CD-7657A1BBE126}"/>
              </a:ext>
            </a:extLst>
          </p:cNvPr>
          <p:cNvSpPr/>
          <p:nvPr/>
        </p:nvSpPr>
        <p:spPr>
          <a:xfrm>
            <a:off x="7737986" y="934063"/>
            <a:ext cx="255639" cy="17698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rminator 5">
            <a:extLst>
              <a:ext uri="{FF2B5EF4-FFF2-40B4-BE49-F238E27FC236}">
                <a16:creationId xmlns:a16="http://schemas.microsoft.com/office/drawing/2014/main" id="{6A31E925-458E-2631-F88A-B53BBF0A8029}"/>
              </a:ext>
            </a:extLst>
          </p:cNvPr>
          <p:cNvSpPr/>
          <p:nvPr/>
        </p:nvSpPr>
        <p:spPr>
          <a:xfrm>
            <a:off x="1120876" y="2402118"/>
            <a:ext cx="1573161" cy="301752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rminator 6">
            <a:extLst>
              <a:ext uri="{FF2B5EF4-FFF2-40B4-BE49-F238E27FC236}">
                <a16:creationId xmlns:a16="http://schemas.microsoft.com/office/drawing/2014/main" id="{9589B4C8-E7ED-7C20-934A-6FE4C6D8F6B5}"/>
              </a:ext>
            </a:extLst>
          </p:cNvPr>
          <p:cNvSpPr/>
          <p:nvPr/>
        </p:nvSpPr>
        <p:spPr>
          <a:xfrm>
            <a:off x="1376515" y="2100365"/>
            <a:ext cx="1061885" cy="301752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rminator 7">
            <a:extLst>
              <a:ext uri="{FF2B5EF4-FFF2-40B4-BE49-F238E27FC236}">
                <a16:creationId xmlns:a16="http://schemas.microsoft.com/office/drawing/2014/main" id="{878BD50C-33DA-5013-66CA-CA39864C607E}"/>
              </a:ext>
            </a:extLst>
          </p:cNvPr>
          <p:cNvSpPr/>
          <p:nvPr/>
        </p:nvSpPr>
        <p:spPr>
          <a:xfrm>
            <a:off x="1578074" y="1798613"/>
            <a:ext cx="658763" cy="301752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7870831-BE6F-2C54-9155-06107FA21C2E}"/>
              </a:ext>
            </a:extLst>
          </p:cNvPr>
          <p:cNvSpPr/>
          <p:nvPr/>
        </p:nvSpPr>
        <p:spPr>
          <a:xfrm>
            <a:off x="481096" y="2938595"/>
            <a:ext cx="10590028" cy="2007031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Strategy: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Move the top two disks from peg A to peg B using peg C.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Move the largest disk from peg A to peg C.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Move the top two disks from peg B to peg C using peg 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5DD38F-AD40-4ED1-7651-9EE1DFDC4A80}"/>
              </a:ext>
            </a:extLst>
          </p:cNvPr>
          <p:cNvSpPr txBox="1"/>
          <p:nvPr/>
        </p:nvSpPr>
        <p:spPr>
          <a:xfrm>
            <a:off x="1743683" y="44737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D4D811-4420-C23E-8E7E-B1EAB4519D63}"/>
              </a:ext>
            </a:extLst>
          </p:cNvPr>
          <p:cNvSpPr txBox="1"/>
          <p:nvPr/>
        </p:nvSpPr>
        <p:spPr>
          <a:xfrm>
            <a:off x="4790142" y="45966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BCDBB5-FD78-F82E-A008-17A7F8ECB04F}"/>
              </a:ext>
            </a:extLst>
          </p:cNvPr>
          <p:cNvSpPr txBox="1"/>
          <p:nvPr/>
        </p:nvSpPr>
        <p:spPr>
          <a:xfrm>
            <a:off x="7706947" y="44737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2378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18E328C-0B70-6CAE-A080-46EB5A50F9AF}"/>
              </a:ext>
            </a:extLst>
          </p:cNvPr>
          <p:cNvSpPr/>
          <p:nvPr/>
        </p:nvSpPr>
        <p:spPr>
          <a:xfrm>
            <a:off x="541282" y="402021"/>
            <a:ext cx="7194331" cy="302698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cs typeface="Baguet Script" panose="020F0502020204030204" pitchFamily="34" charset="0"/>
              </a:rPr>
              <a:t>def </a:t>
            </a:r>
            <a:r>
              <a:rPr lang="en-US" sz="3600" dirty="0" err="1">
                <a:solidFill>
                  <a:schemeClr val="tx1"/>
                </a:solidFill>
                <a:cs typeface="Baguet Script" panose="020F0502020204030204" pitchFamily="34" charset="0"/>
              </a:rPr>
              <a:t>my_print</a:t>
            </a:r>
            <a:r>
              <a:rPr lang="en-US" sz="3600" dirty="0">
                <a:solidFill>
                  <a:schemeClr val="tx1"/>
                </a:solidFill>
                <a:cs typeface="Baguet Script" panose="020F0502020204030204" pitchFamily="34" charset="0"/>
              </a:rPr>
              <a:t>():</a:t>
            </a:r>
          </a:p>
          <a:p>
            <a:r>
              <a:rPr lang="en-US" sz="3600" dirty="0">
                <a:solidFill>
                  <a:schemeClr val="tx1"/>
                </a:solidFill>
                <a:cs typeface="Baguet Script" panose="020F0502020204030204" pitchFamily="34" charset="0"/>
              </a:rPr>
              <a:t>    print(“This is ES 113 class”)</a:t>
            </a:r>
          </a:p>
          <a:p>
            <a:r>
              <a:rPr lang="en-US" sz="3600" dirty="0">
                <a:solidFill>
                  <a:schemeClr val="tx1"/>
                </a:solidFill>
                <a:cs typeface="Baguet Script" panose="020F0502020204030204" pitchFamily="34" charset="0"/>
              </a:rPr>
              <a:t>    </a:t>
            </a:r>
            <a:r>
              <a:rPr lang="en-US" sz="3600" dirty="0" err="1">
                <a:solidFill>
                  <a:schemeClr val="tx1"/>
                </a:solidFill>
                <a:cs typeface="Baguet Script" panose="020F0502020204030204" pitchFamily="34" charset="0"/>
              </a:rPr>
              <a:t>my_print</a:t>
            </a:r>
            <a:r>
              <a:rPr lang="en-US" sz="3600" dirty="0">
                <a:solidFill>
                  <a:schemeClr val="tx1"/>
                </a:solidFill>
                <a:cs typeface="Baguet Script" panose="020F0502020204030204" pitchFamily="34" charset="0"/>
              </a:rPr>
              <a:t>()	</a:t>
            </a:r>
          </a:p>
          <a:p>
            <a:endParaRPr lang="en-US" sz="3600" dirty="0">
              <a:solidFill>
                <a:schemeClr val="tx1"/>
              </a:solidFill>
              <a:cs typeface="Baguet Script" panose="020F0502020204030204" pitchFamily="34" charset="0"/>
            </a:endParaRPr>
          </a:p>
          <a:p>
            <a:r>
              <a:rPr lang="en-US" sz="3600" dirty="0" err="1">
                <a:solidFill>
                  <a:schemeClr val="tx1"/>
                </a:solidFill>
                <a:cs typeface="Baguet Script" panose="020F0502020204030204" pitchFamily="34" charset="0"/>
              </a:rPr>
              <a:t>my_print</a:t>
            </a:r>
            <a:r>
              <a:rPr lang="en-US" sz="3600" dirty="0">
                <a:solidFill>
                  <a:schemeClr val="tx1"/>
                </a:solidFill>
                <a:cs typeface="Baguet Script" panose="020F0502020204030204" pitchFamily="34" charset="0"/>
              </a:rPr>
              <a:t>()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7C35ED2-744B-1260-D5D3-2CED4B037785}"/>
              </a:ext>
            </a:extLst>
          </p:cNvPr>
          <p:cNvSpPr/>
          <p:nvPr/>
        </p:nvSpPr>
        <p:spPr>
          <a:xfrm>
            <a:off x="457201" y="3671775"/>
            <a:ext cx="10590028" cy="889715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cs typeface="Magneto" panose="020F0502020204030204" pitchFamily="34" charset="0"/>
              </a:rPr>
              <a:t>Question: What is the output of this program?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5545311-7F67-D061-AB16-166E9F3EF2D3}"/>
              </a:ext>
            </a:extLst>
          </p:cNvPr>
          <p:cNvSpPr/>
          <p:nvPr/>
        </p:nvSpPr>
        <p:spPr>
          <a:xfrm>
            <a:off x="457201" y="4743831"/>
            <a:ext cx="10590028" cy="693682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An infinite loop that prints “This is ES 113 class”</a:t>
            </a:r>
          </a:p>
        </p:txBody>
      </p:sp>
    </p:spTree>
    <p:extLst>
      <p:ext uri="{BB962C8B-B14F-4D97-AF65-F5344CB8AC3E}">
        <p14:creationId xmlns:p14="http://schemas.microsoft.com/office/powerpoint/2010/main" val="397608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5972A67D-72AC-F488-EC44-D4E529C22809}"/>
                  </a:ext>
                </a:extLst>
              </p:cNvPr>
              <p:cNvSpPr/>
              <p:nvPr/>
            </p:nvSpPr>
            <p:spPr>
              <a:xfrm>
                <a:off x="246993" y="286406"/>
                <a:ext cx="8433711" cy="1945517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def tower(A,B,C,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):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int(input())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tower(“A”,”B”,”C”,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5972A67D-72AC-F488-EC44-D4E529C228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93" y="286406"/>
                <a:ext cx="8433711" cy="194551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E59EF7A-9D84-9757-E665-9D4C03CE007F}"/>
                  </a:ext>
                </a:extLst>
              </p:cNvPr>
              <p:cNvSpPr/>
              <p:nvPr/>
            </p:nvSpPr>
            <p:spPr>
              <a:xfrm>
                <a:off x="246993" y="3203556"/>
                <a:ext cx="10590028" cy="3128418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tower(A, B, C,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): </a:t>
                </a:r>
                <a:endParaRPr lang="en-US" sz="2800" i="1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Move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 disks from peg1 to peg3 using peg2.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Initially,</a:t>
                </a:r>
              </a:p>
              <a:p>
                <a:pPr marL="971550" lvl="1" indent="-5143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A = ”A”</a:t>
                </a:r>
              </a:p>
              <a:p>
                <a:pPr marL="971550" lvl="1" indent="-5143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B = “B”</a:t>
                </a:r>
              </a:p>
              <a:p>
                <a:pPr marL="971550" lvl="1" indent="-5143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C = “C”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 the disks are on peg A.</a:t>
                </a:r>
              </a:p>
            </p:txBody>
          </p:sp>
        </mc:Choice>
        <mc:Fallback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E59EF7A-9D84-9757-E665-9D4C03CE0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93" y="3203556"/>
                <a:ext cx="10590028" cy="3128418"/>
              </a:xfrm>
              <a:prstGeom prst="roundRect">
                <a:avLst/>
              </a:prstGeom>
              <a:blipFill>
                <a:blip r:embed="rId3"/>
                <a:stretch>
                  <a:fillRect t="-1210" b="-4839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64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5972A67D-72AC-F488-EC44-D4E529C22809}"/>
                  </a:ext>
                </a:extLst>
              </p:cNvPr>
              <p:cNvSpPr/>
              <p:nvPr/>
            </p:nvSpPr>
            <p:spPr>
              <a:xfrm>
                <a:off x="246993" y="286406"/>
                <a:ext cx="11325575" cy="3142594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def tower(A,B,C,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Move the top two disks from peg A to peg B using peg C.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Move the largest disk from peg A to peg C.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Move the top two disks from peg B to peg C using peg A.</a:t>
                </a:r>
                <a:endParaRPr lang="en-US" sz="240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int(input())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tower(“A”,”B”,”C”,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5972A67D-72AC-F488-EC44-D4E529C228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93" y="286406"/>
                <a:ext cx="11325575" cy="314259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DF44BC4-8649-C6F0-5861-24287CD748C7}"/>
                  </a:ext>
                </a:extLst>
              </p:cNvPr>
              <p:cNvSpPr/>
              <p:nvPr/>
            </p:nvSpPr>
            <p:spPr>
              <a:xfrm>
                <a:off x="246993" y="4527932"/>
                <a:ext cx="10590028" cy="2134547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tower(p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eg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, peg2, peg3,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): </a:t>
                </a:r>
                <a:endParaRPr lang="en-US" i="1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Move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 disks from peg1 to peg3 using peg2.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Initially,</a:t>
                </a:r>
              </a:p>
              <a:p>
                <a:pPr marL="971550" lvl="1" indent="-5143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peg1 = ”A”</a:t>
                </a:r>
              </a:p>
              <a:p>
                <a:pPr marL="971550" lvl="1" indent="-5143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peg2 = “B”</a:t>
                </a:r>
              </a:p>
              <a:p>
                <a:pPr marL="971550" lvl="1" indent="-5143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peg3 = “C”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 the disks are on peg A.</a:t>
                </a:r>
              </a:p>
            </p:txBody>
          </p:sp>
        </mc:Choice>
        <mc:Fallback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CDF44BC4-8649-C6F0-5861-24287CD748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93" y="4527932"/>
                <a:ext cx="10590028" cy="2134547"/>
              </a:xfrm>
              <a:prstGeom prst="roundRect">
                <a:avLst/>
              </a:prstGeom>
              <a:blipFill>
                <a:blip r:embed="rId3"/>
                <a:stretch>
                  <a:fillRect b="-1176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948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5972A67D-72AC-F488-EC44-D4E529C22809}"/>
                  </a:ext>
                </a:extLst>
              </p:cNvPr>
              <p:cNvSpPr/>
              <p:nvPr/>
            </p:nvSpPr>
            <p:spPr>
              <a:xfrm>
                <a:off x="246993" y="286406"/>
                <a:ext cx="11325575" cy="3142594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def tower(A,B,C,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Move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−1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 disks from peg A to peg B using peg C.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Move the largest disk from peg A to peg C.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Move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−1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 disks from peg B to peg C using peg A.</a:t>
                </a:r>
                <a:endParaRPr lang="en-US" sz="240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int(input())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tower(“A”,”B”,”C”,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5972A67D-72AC-F488-EC44-D4E529C228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93" y="286406"/>
                <a:ext cx="11325575" cy="314259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0C7224D4-A964-8EB9-7997-C1B15082BA81}"/>
                  </a:ext>
                </a:extLst>
              </p:cNvPr>
              <p:cNvSpPr/>
              <p:nvPr/>
            </p:nvSpPr>
            <p:spPr>
              <a:xfrm>
                <a:off x="246993" y="4527932"/>
                <a:ext cx="10590028" cy="2134547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tower(p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eg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, peg2, peg3,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): </a:t>
                </a:r>
                <a:endParaRPr lang="en-US" i="1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Move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 disks from peg1 to peg3 using peg2.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Initially,</a:t>
                </a:r>
              </a:p>
              <a:p>
                <a:pPr marL="971550" lvl="1" indent="-5143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peg1 = ”A”</a:t>
                </a:r>
              </a:p>
              <a:p>
                <a:pPr marL="971550" lvl="1" indent="-5143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peg2 = “B”</a:t>
                </a:r>
              </a:p>
              <a:p>
                <a:pPr marL="971550" lvl="1" indent="-5143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peg3 = “C”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 the disks are on peg A.</a:t>
                </a:r>
              </a:p>
            </p:txBody>
          </p:sp>
        </mc:Choice>
        <mc:Fallback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0C7224D4-A964-8EB9-7997-C1B15082BA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93" y="4527932"/>
                <a:ext cx="10590028" cy="2134547"/>
              </a:xfrm>
              <a:prstGeom prst="roundRect">
                <a:avLst/>
              </a:prstGeom>
              <a:blipFill>
                <a:blip r:embed="rId3"/>
                <a:stretch>
                  <a:fillRect b="-1176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8031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5972A67D-72AC-F488-EC44-D4E529C22809}"/>
                  </a:ext>
                </a:extLst>
              </p:cNvPr>
              <p:cNvSpPr/>
              <p:nvPr/>
            </p:nvSpPr>
            <p:spPr>
              <a:xfrm>
                <a:off x="246993" y="286405"/>
                <a:ext cx="11325575" cy="3774317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def tower(A,B,C,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):</a:t>
                </a:r>
              </a:p>
              <a:p>
                <a:pPr lvl="1"/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Move the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−1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 disks from peg A to peg B using peg C.</a:t>
                </a:r>
              </a:p>
              <a:p>
                <a:pPr lvl="1"/>
                <a:r>
                  <a:rPr lang="en-US" sz="2400" dirty="0">
                    <a:solidFill>
                      <a:srgbClr val="00B0F0"/>
                    </a:solidFill>
                    <a:cs typeface="Magneto" panose="020F0502020204030204" pitchFamily="34" charset="0"/>
                  </a:rPr>
                  <a:t>tower(A,C,B,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−1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  <a:cs typeface="Magneto" panose="020F0502020204030204" pitchFamily="34" charset="0"/>
                  </a:rPr>
                  <a:t>)</a:t>
                </a:r>
              </a:p>
              <a:p>
                <a:pPr lvl="1"/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Move the largest disk from peg A to peg C.</a:t>
                </a:r>
              </a:p>
              <a:p>
                <a:pPr lvl="1"/>
                <a:r>
                  <a:rPr lang="en-US" sz="2400" dirty="0">
                    <a:solidFill>
                      <a:srgbClr val="00B0F0"/>
                    </a:solidFill>
                    <a:cs typeface="Magneto" panose="020F0502020204030204" pitchFamily="34" charset="0"/>
                  </a:rPr>
                  <a:t>print( “move the disk from ” + A + “ to “ + C) </a:t>
                </a:r>
              </a:p>
              <a:p>
                <a:pPr lvl="1"/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Move the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−1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 disks from peg B to peg C using peg A.</a:t>
                </a:r>
                <a:endParaRPr lang="en-US" sz="240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pPr lvl="1"/>
                <a:r>
                  <a:rPr lang="en-US" sz="2400" dirty="0">
                    <a:solidFill>
                      <a:srgbClr val="00B0F0"/>
                    </a:solidFill>
                    <a:cs typeface="Magneto" panose="020F0502020204030204" pitchFamily="34" charset="0"/>
                  </a:rPr>
                  <a:t>tower(B,A,C,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  <m:r>
                      <a:rPr lang="en-US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−1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  <a:cs typeface="Magneto" panose="020F0502020204030204" pitchFamily="34" charset="0"/>
                  </a:rPr>
                  <a:t>)</a:t>
                </a:r>
                <a:endParaRPr lang="en-US" sz="2400" dirty="0">
                  <a:solidFill>
                    <a:srgbClr val="00B0F0"/>
                  </a:solidFill>
                  <a:cs typeface="Baguet Script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int(input())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tower(“A”,”B”,”C”,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5972A67D-72AC-F488-EC44-D4E529C228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93" y="286405"/>
                <a:ext cx="11325575" cy="377431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5AF9FD8C-2040-4156-53F6-D5B789D04C1A}"/>
                  </a:ext>
                </a:extLst>
              </p:cNvPr>
              <p:cNvSpPr/>
              <p:nvPr/>
            </p:nvSpPr>
            <p:spPr>
              <a:xfrm>
                <a:off x="246993" y="4527932"/>
                <a:ext cx="10590028" cy="2134547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tower(p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eg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, peg2, peg3,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): </a:t>
                </a:r>
                <a:endParaRPr lang="en-US" i="1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cs typeface="Baguet Script" panose="020F0502020204030204" pitchFamily="34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Move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 disks from peg1 to peg3 using peg2.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Initially,</a:t>
                </a:r>
              </a:p>
              <a:p>
                <a:pPr marL="971550" lvl="1" indent="-5143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peg1 = ”A”</a:t>
                </a:r>
              </a:p>
              <a:p>
                <a:pPr marL="971550" lvl="1" indent="-5143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peg2 = “B”</a:t>
                </a:r>
              </a:p>
              <a:p>
                <a:pPr marL="971550" lvl="1" indent="-5143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peg3 = “C”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 the disks are on peg A.</a:t>
                </a:r>
              </a:p>
            </p:txBody>
          </p:sp>
        </mc:Choice>
        <mc:Fallback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5AF9FD8C-2040-4156-53F6-D5B789D04C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93" y="4527932"/>
                <a:ext cx="10590028" cy="2134547"/>
              </a:xfrm>
              <a:prstGeom prst="roundRect">
                <a:avLst/>
              </a:prstGeom>
              <a:blipFill>
                <a:blip r:embed="rId3"/>
                <a:stretch>
                  <a:fillRect b="-1176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07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5972A67D-72AC-F488-EC44-D4E529C22809}"/>
                  </a:ext>
                </a:extLst>
              </p:cNvPr>
              <p:cNvSpPr/>
              <p:nvPr/>
            </p:nvSpPr>
            <p:spPr>
              <a:xfrm>
                <a:off x="246993" y="286405"/>
                <a:ext cx="11325575" cy="2840253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def tower(A,B,C,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):</a:t>
                </a:r>
              </a:p>
              <a:p>
                <a:pPr lvl="1"/>
                <a:r>
                  <a:rPr lang="en-US" sz="2400" dirty="0">
                    <a:solidFill>
                      <a:srgbClr val="00B0F0"/>
                    </a:solidFill>
                    <a:cs typeface="Magneto" panose="020F0502020204030204" pitchFamily="34" charset="0"/>
                  </a:rPr>
                  <a:t>tower(A,C,B,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  <m:r>
                      <a:rPr lang="en-US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−1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  <a:cs typeface="Magneto" panose="020F0502020204030204" pitchFamily="34" charset="0"/>
                  </a:rPr>
                  <a:t>)</a:t>
                </a:r>
              </a:p>
              <a:p>
                <a:pPr lvl="1"/>
                <a:r>
                  <a:rPr lang="en-US" sz="2400" dirty="0">
                    <a:solidFill>
                      <a:srgbClr val="00B0F0"/>
                    </a:solidFill>
                    <a:cs typeface="Magneto" panose="020F0502020204030204" pitchFamily="34" charset="0"/>
                  </a:rPr>
                  <a:t>print( “move the disk from ” + A + “ to “ + C) </a:t>
                </a:r>
              </a:p>
              <a:p>
                <a:pPr lvl="1"/>
                <a:r>
                  <a:rPr lang="en-US" sz="2400" dirty="0">
                    <a:solidFill>
                      <a:srgbClr val="00B0F0"/>
                    </a:solidFill>
                    <a:cs typeface="Magneto" panose="020F0502020204030204" pitchFamily="34" charset="0"/>
                  </a:rPr>
                  <a:t>tower(B,A,C,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  <m:r>
                      <a:rPr lang="en-US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−1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  <a:cs typeface="Magneto" panose="020F0502020204030204" pitchFamily="34" charset="0"/>
                  </a:rPr>
                  <a:t>)</a:t>
                </a:r>
                <a:endParaRPr lang="en-US" sz="2400" dirty="0">
                  <a:solidFill>
                    <a:srgbClr val="00B0F0"/>
                  </a:solidFill>
                  <a:cs typeface="Baguet Script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int(input())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tower(“A”,”B”,”C”,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5972A67D-72AC-F488-EC44-D4E529C228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93" y="286405"/>
                <a:ext cx="11325575" cy="284025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3D49C4D-68F7-C10C-5E34-15B5FB748296}"/>
              </a:ext>
            </a:extLst>
          </p:cNvPr>
          <p:cNvSpPr/>
          <p:nvPr/>
        </p:nvSpPr>
        <p:spPr>
          <a:xfrm>
            <a:off x="246993" y="3359889"/>
            <a:ext cx="10590028" cy="742908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cs typeface="Magneto" panose="020F0502020204030204" pitchFamily="34" charset="0"/>
              </a:rPr>
              <a:t>Question: Is this program correct?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10D570E-6318-007E-5ECF-6A0D08E3CC30}"/>
              </a:ext>
            </a:extLst>
          </p:cNvPr>
          <p:cNvSpPr/>
          <p:nvPr/>
        </p:nvSpPr>
        <p:spPr>
          <a:xfrm>
            <a:off x="246993" y="4242333"/>
            <a:ext cx="10511370" cy="742908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The program does not stop. Need a stopping condition.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500D6541-CBFF-0F54-24BB-B865D6D2C5A5}"/>
                  </a:ext>
                </a:extLst>
              </p:cNvPr>
              <p:cNvSpPr/>
              <p:nvPr/>
            </p:nvSpPr>
            <p:spPr>
              <a:xfrm>
                <a:off x="246993" y="5124777"/>
                <a:ext cx="10511370" cy="742908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Think about the stopping condition when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=1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  <a:cs typeface="Magneto" panose="020F0502020204030204" pitchFamily="34" charset="0"/>
                </a:endParaRPr>
              </a:p>
            </p:txBody>
          </p:sp>
        </mc:Choice>
        <mc:Fallback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500D6541-CBFF-0F54-24BB-B865D6D2C5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93" y="5124777"/>
                <a:ext cx="10511370" cy="742908"/>
              </a:xfrm>
              <a:prstGeom prst="roundRect">
                <a:avLst/>
              </a:prstGeom>
              <a:blipFill>
                <a:blip r:embed="rId3"/>
                <a:stretch>
                  <a:fillRect l="-724" b="-666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95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8CB5AA0-1F8C-F1F1-C7FC-629E9421E110}"/>
                  </a:ext>
                </a:extLst>
              </p:cNvPr>
              <p:cNvSpPr/>
              <p:nvPr/>
            </p:nvSpPr>
            <p:spPr>
              <a:xfrm>
                <a:off x="246993" y="286405"/>
                <a:ext cx="11325575" cy="3440021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def tower(A,B,C,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):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</a:t>
                </a:r>
                <a:r>
                  <a:rPr lang="en-US" sz="2400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==0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  <a:cs typeface="Baguet Script" panose="020F0502020204030204" pitchFamily="34" charset="0"/>
                  </a:rPr>
                  <a:t>             return</a:t>
                </a:r>
              </a:p>
              <a:p>
                <a:pPr lvl="1"/>
                <a:r>
                  <a:rPr lang="en-US" sz="2400" dirty="0">
                    <a:solidFill>
                      <a:srgbClr val="00B0F0"/>
                    </a:solidFill>
                    <a:cs typeface="Magneto" panose="020F0502020204030204" pitchFamily="34" charset="0"/>
                  </a:rPr>
                  <a:t>tower(A,C,B,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  <m:r>
                      <a:rPr lang="en-US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−1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  <a:cs typeface="Magneto" panose="020F0502020204030204" pitchFamily="34" charset="0"/>
                  </a:rPr>
                  <a:t>)</a:t>
                </a:r>
              </a:p>
              <a:p>
                <a:pPr lvl="1"/>
                <a:r>
                  <a:rPr lang="en-US" sz="2400" dirty="0">
                    <a:solidFill>
                      <a:srgbClr val="00B0F0"/>
                    </a:solidFill>
                    <a:cs typeface="Magneto" panose="020F0502020204030204" pitchFamily="34" charset="0"/>
                  </a:rPr>
                  <a:t>print( “move the disk from ” + A + “ to “ + C) </a:t>
                </a:r>
              </a:p>
              <a:p>
                <a:pPr lvl="1"/>
                <a:r>
                  <a:rPr lang="en-US" sz="2400" dirty="0">
                    <a:solidFill>
                      <a:srgbClr val="00B0F0"/>
                    </a:solidFill>
                    <a:cs typeface="Magneto" panose="020F0502020204030204" pitchFamily="34" charset="0"/>
                  </a:rPr>
                  <a:t>tower(B,A,C,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  <m:r>
                      <a:rPr lang="en-US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−1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  <a:cs typeface="Magneto" panose="020F0502020204030204" pitchFamily="34" charset="0"/>
                  </a:rPr>
                  <a:t>)</a:t>
                </a:r>
                <a:endParaRPr lang="en-US" sz="2400" dirty="0">
                  <a:solidFill>
                    <a:srgbClr val="00B0F0"/>
                  </a:solidFill>
                  <a:cs typeface="Baguet Script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int(input())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tower(“A”,”B”,”C”,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8CB5AA0-1F8C-F1F1-C7FC-629E9421E1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93" y="286405"/>
                <a:ext cx="11325575" cy="344002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9157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105F7D8-29DB-446D-4F40-392AD7D320B9}"/>
              </a:ext>
            </a:extLst>
          </p:cNvPr>
          <p:cNvSpPr/>
          <p:nvPr/>
        </p:nvSpPr>
        <p:spPr>
          <a:xfrm>
            <a:off x="4716017" y="323108"/>
            <a:ext cx="1858296" cy="5360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cs typeface="Baguet Script" panose="020F050202020403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cs typeface="Baguet Script" panose="020F0502020204030204" pitchFamily="34" charset="0"/>
              </a:rPr>
              <a:t>A,B,C,2</a:t>
            </a:r>
            <a:endParaRPr lang="en-US" sz="1800" dirty="0">
              <a:solidFill>
                <a:schemeClr val="tx1"/>
              </a:solidFill>
              <a:cs typeface="Baguet Script" panose="020F050202020403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4DB56D6-58CB-6A28-69DA-7B49A99D6181}"/>
              </a:ext>
            </a:extLst>
          </p:cNvPr>
          <p:cNvSpPr/>
          <p:nvPr/>
        </p:nvSpPr>
        <p:spPr>
          <a:xfrm>
            <a:off x="1238864" y="1282262"/>
            <a:ext cx="1563329" cy="5360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cs typeface="Baguet Script" panose="020F0502020204030204" pitchFamily="34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cs typeface="Baguet Script" panose="020F0502020204030204" pitchFamily="34" charset="0"/>
              </a:rPr>
              <a:t>A,C,B,1</a:t>
            </a:r>
          </a:p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3A60213-81A7-D23A-7286-CFA948D70557}"/>
              </a:ext>
            </a:extLst>
          </p:cNvPr>
          <p:cNvCxnSpPr>
            <a:cxnSpLocks/>
            <a:stCxn id="2" idx="4"/>
            <a:endCxn id="3" idx="0"/>
          </p:cNvCxnSpPr>
          <p:nvPr/>
        </p:nvCxnSpPr>
        <p:spPr>
          <a:xfrm flipH="1">
            <a:off x="2020529" y="859135"/>
            <a:ext cx="3624636" cy="423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07EA2CB-4088-4B33-4961-5823D7EF6BC0}"/>
              </a:ext>
            </a:extLst>
          </p:cNvPr>
          <p:cNvCxnSpPr>
            <a:cxnSpLocks/>
            <a:stCxn id="2" idx="4"/>
            <a:endCxn id="13" idx="0"/>
          </p:cNvCxnSpPr>
          <p:nvPr/>
        </p:nvCxnSpPr>
        <p:spPr>
          <a:xfrm>
            <a:off x="5645165" y="859135"/>
            <a:ext cx="3624635" cy="407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04B5269D-5B8B-3A73-684D-7B9BE3A553FD}"/>
              </a:ext>
            </a:extLst>
          </p:cNvPr>
          <p:cNvSpPr/>
          <p:nvPr/>
        </p:nvSpPr>
        <p:spPr>
          <a:xfrm>
            <a:off x="8593831" y="1266666"/>
            <a:ext cx="1351938" cy="5360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cs typeface="Baguet Script" panose="020F0502020204030204" pitchFamily="34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cs typeface="Baguet Script" panose="020F0502020204030204" pitchFamily="34" charset="0"/>
              </a:rPr>
              <a:t>B,A,C,1</a:t>
            </a:r>
          </a:p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9ADBCD-2D27-D9EC-B5E3-75C66A9FACF6}"/>
              </a:ext>
            </a:extLst>
          </p:cNvPr>
          <p:cNvSpPr/>
          <p:nvPr/>
        </p:nvSpPr>
        <p:spPr>
          <a:xfrm>
            <a:off x="50771" y="2743200"/>
            <a:ext cx="1217335" cy="5360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cs typeface="Baguet Script" panose="020F0502020204030204" pitchFamily="34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cs typeface="Baguet Script" panose="020F0502020204030204" pitchFamily="34" charset="0"/>
              </a:rPr>
              <a:t>A,B,C,0</a:t>
            </a:r>
          </a:p>
          <a:p>
            <a:pPr algn="ctr"/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14FD87F-8E38-7AF0-6B0D-A9D0CD1291D1}"/>
              </a:ext>
            </a:extLst>
          </p:cNvPr>
          <p:cNvCxnSpPr>
            <a:cxnSpLocks/>
            <a:stCxn id="3" idx="4"/>
            <a:endCxn id="14" idx="0"/>
          </p:cNvCxnSpPr>
          <p:nvPr/>
        </p:nvCxnSpPr>
        <p:spPr>
          <a:xfrm flipH="1">
            <a:off x="659439" y="1818290"/>
            <a:ext cx="1361090" cy="924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393FCA5-D5AE-0E4A-ED9C-47B0581D075E}"/>
              </a:ext>
            </a:extLst>
          </p:cNvPr>
          <p:cNvCxnSpPr>
            <a:cxnSpLocks/>
            <a:stCxn id="3" idx="4"/>
            <a:endCxn id="17" idx="0"/>
          </p:cNvCxnSpPr>
          <p:nvPr/>
        </p:nvCxnSpPr>
        <p:spPr>
          <a:xfrm>
            <a:off x="2020529" y="1818290"/>
            <a:ext cx="1514171" cy="941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F5B7EC8B-DAC1-CF8D-00C9-8BC018DEFD6E}"/>
              </a:ext>
            </a:extLst>
          </p:cNvPr>
          <p:cNvSpPr/>
          <p:nvPr/>
        </p:nvSpPr>
        <p:spPr>
          <a:xfrm>
            <a:off x="2871027" y="2759983"/>
            <a:ext cx="1327346" cy="5360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cs typeface="Baguet Script" panose="020F0502020204030204" pitchFamily="34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cs typeface="Baguet Script" panose="020F0502020204030204" pitchFamily="34" charset="0"/>
              </a:rPr>
              <a:t>C,A,</a:t>
            </a:r>
            <a:r>
              <a:rPr lang="en-US" dirty="0">
                <a:solidFill>
                  <a:schemeClr val="tx1"/>
                </a:solidFill>
                <a:cs typeface="Baguet Script" panose="020F0502020204030204" pitchFamily="34" charset="0"/>
              </a:rPr>
              <a:t>B</a:t>
            </a:r>
            <a:r>
              <a:rPr lang="en-US" sz="1800" dirty="0">
                <a:solidFill>
                  <a:schemeClr val="tx1"/>
                </a:solidFill>
                <a:cs typeface="Baguet Script" panose="020F0502020204030204" pitchFamily="34" charset="0"/>
              </a:rPr>
              <a:t>,0</a:t>
            </a:r>
          </a:p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FA3E1AF-3E1A-362E-EDFE-072D780E8318}"/>
              </a:ext>
            </a:extLst>
          </p:cNvPr>
          <p:cNvSpPr/>
          <p:nvPr/>
        </p:nvSpPr>
        <p:spPr>
          <a:xfrm>
            <a:off x="7013030" y="2743200"/>
            <a:ext cx="1309632" cy="5360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cs typeface="Baguet Script" panose="020F0502020204030204" pitchFamily="34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cs typeface="Baguet Script" panose="020F0502020204030204" pitchFamily="34" charset="0"/>
              </a:rPr>
              <a:t>B,C,A,0</a:t>
            </a:r>
          </a:p>
          <a:p>
            <a:pPr algn="ctr"/>
            <a:endParaRPr lang="en-US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66165F5-C3D3-82C8-281C-2FA7EECC2C4A}"/>
              </a:ext>
            </a:extLst>
          </p:cNvPr>
          <p:cNvCxnSpPr>
            <a:cxnSpLocks/>
            <a:stCxn id="13" idx="4"/>
            <a:endCxn id="31" idx="0"/>
          </p:cNvCxnSpPr>
          <p:nvPr/>
        </p:nvCxnSpPr>
        <p:spPr>
          <a:xfrm flipH="1">
            <a:off x="7667846" y="1802694"/>
            <a:ext cx="1601954" cy="940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E25BCDC-80A0-C09A-D0F1-2E31A3DFDD7F}"/>
              </a:ext>
            </a:extLst>
          </p:cNvPr>
          <p:cNvCxnSpPr>
            <a:cxnSpLocks/>
            <a:stCxn id="3" idx="4"/>
            <a:endCxn id="34" idx="0"/>
          </p:cNvCxnSpPr>
          <p:nvPr/>
        </p:nvCxnSpPr>
        <p:spPr>
          <a:xfrm flipH="1">
            <a:off x="2020528" y="1818290"/>
            <a:ext cx="1" cy="2478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E1D332E-EE43-DC5E-D355-62C5EBEA9401}"/>
              </a:ext>
            </a:extLst>
          </p:cNvPr>
          <p:cNvSpPr/>
          <p:nvPr/>
        </p:nvSpPr>
        <p:spPr>
          <a:xfrm>
            <a:off x="265811" y="4296698"/>
            <a:ext cx="3509433" cy="6489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Move the disk from peg A to peg B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346FC0-29AD-0EA5-C861-457E56EE92DF}"/>
              </a:ext>
            </a:extLst>
          </p:cNvPr>
          <p:cNvCxnSpPr>
            <a:cxnSpLocks/>
            <a:stCxn id="2" idx="4"/>
            <a:endCxn id="42" idx="0"/>
          </p:cNvCxnSpPr>
          <p:nvPr/>
        </p:nvCxnSpPr>
        <p:spPr>
          <a:xfrm>
            <a:off x="5645165" y="859135"/>
            <a:ext cx="0" cy="3417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3750A7FD-0736-76E5-E78A-C3AFCE29DE88}"/>
              </a:ext>
            </a:extLst>
          </p:cNvPr>
          <p:cNvSpPr/>
          <p:nvPr/>
        </p:nvSpPr>
        <p:spPr>
          <a:xfrm>
            <a:off x="3890448" y="4277036"/>
            <a:ext cx="3509433" cy="6489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Move the disk from peg A to peg C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FA2FF1B-FBF7-16F2-7DE9-32C044B903E7}"/>
              </a:ext>
            </a:extLst>
          </p:cNvPr>
          <p:cNvCxnSpPr>
            <a:cxnSpLocks/>
            <a:stCxn id="13" idx="4"/>
            <a:endCxn id="51" idx="0"/>
          </p:cNvCxnSpPr>
          <p:nvPr/>
        </p:nvCxnSpPr>
        <p:spPr>
          <a:xfrm>
            <a:off x="9269800" y="1802694"/>
            <a:ext cx="0" cy="2474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8FBECC83-6458-2413-4529-13050DEEBA8F}"/>
              </a:ext>
            </a:extLst>
          </p:cNvPr>
          <p:cNvSpPr/>
          <p:nvPr/>
        </p:nvSpPr>
        <p:spPr>
          <a:xfrm>
            <a:off x="7515083" y="4277036"/>
            <a:ext cx="3509433" cy="6489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Move the disk from peg B to peg C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019B2D3-BA61-F2AB-6414-5E242D8D66F2}"/>
              </a:ext>
            </a:extLst>
          </p:cNvPr>
          <p:cNvSpPr/>
          <p:nvPr/>
        </p:nvSpPr>
        <p:spPr>
          <a:xfrm>
            <a:off x="10077379" y="2743200"/>
            <a:ext cx="1309632" cy="5360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cs typeface="Baguet Script" panose="020F050202020403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cs typeface="Baguet Script" panose="020F0502020204030204" pitchFamily="34" charset="0"/>
              </a:rPr>
              <a:t>A</a:t>
            </a:r>
            <a:r>
              <a:rPr lang="en-US" sz="1800" dirty="0">
                <a:solidFill>
                  <a:schemeClr val="tx1"/>
                </a:solidFill>
                <a:cs typeface="Baguet Script" panose="020F0502020204030204" pitchFamily="34" charset="0"/>
              </a:rPr>
              <a:t>,B,C,0</a:t>
            </a:r>
          </a:p>
          <a:p>
            <a:pPr algn="ctr"/>
            <a:endParaRPr lang="en-US" dirty="0"/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B68F48A-5FF6-F91C-2567-96DFC0B9C600}"/>
              </a:ext>
            </a:extLst>
          </p:cNvPr>
          <p:cNvCxnSpPr>
            <a:cxnSpLocks/>
            <a:stCxn id="13" idx="4"/>
            <a:endCxn id="62" idx="0"/>
          </p:cNvCxnSpPr>
          <p:nvPr/>
        </p:nvCxnSpPr>
        <p:spPr>
          <a:xfrm>
            <a:off x="9269800" y="1802694"/>
            <a:ext cx="1462395" cy="940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01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6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3" grpId="6" animBg="1"/>
      <p:bldP spid="13" grpId="0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7" grpId="0" animBg="1"/>
      <p:bldP spid="17" grpId="1" animBg="1"/>
      <p:bldP spid="17" grpId="2" animBg="1"/>
      <p:bldP spid="31" grpId="0" animBg="1"/>
      <p:bldP spid="34" grpId="0" animBg="1"/>
      <p:bldP spid="42" grpId="0" animBg="1"/>
      <p:bldP spid="51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1082F04-C51B-B95F-B840-E36D04B869C6}"/>
              </a:ext>
            </a:extLst>
          </p:cNvPr>
          <p:cNvSpPr/>
          <p:nvPr/>
        </p:nvSpPr>
        <p:spPr>
          <a:xfrm>
            <a:off x="541282" y="402021"/>
            <a:ext cx="7194331" cy="302698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cs typeface="Baguet Script" panose="020F0502020204030204" pitchFamily="34" charset="0"/>
              </a:rPr>
              <a:t>def </a:t>
            </a:r>
            <a:r>
              <a:rPr lang="en-US" sz="2400" dirty="0" err="1">
                <a:solidFill>
                  <a:schemeClr val="tx1"/>
                </a:solidFill>
                <a:cs typeface="Baguet Script" panose="020F0502020204030204" pitchFamily="34" charset="0"/>
              </a:rPr>
              <a:t>my_print</a:t>
            </a:r>
            <a:r>
              <a:rPr lang="en-US" sz="2400" dirty="0">
                <a:solidFill>
                  <a:schemeClr val="tx1"/>
                </a:solidFill>
                <a:cs typeface="Baguet Script" panose="020F0502020204030204" pitchFamily="34" charset="0"/>
              </a:rPr>
              <a:t>(count):</a:t>
            </a:r>
          </a:p>
          <a:p>
            <a:r>
              <a:rPr lang="en-US" sz="2400" dirty="0">
                <a:solidFill>
                  <a:schemeClr val="tx1"/>
                </a:solidFill>
                <a:cs typeface="Baguet Script" panose="020F0502020204030204" pitchFamily="34" charset="0"/>
              </a:rPr>
              <a:t>    if count == 0:</a:t>
            </a:r>
          </a:p>
          <a:p>
            <a:r>
              <a:rPr lang="en-US" sz="2400" dirty="0">
                <a:solidFill>
                  <a:schemeClr val="tx1"/>
                </a:solidFill>
                <a:cs typeface="Baguet Script" panose="020F0502020204030204" pitchFamily="34" charset="0"/>
              </a:rPr>
              <a:t>          return</a:t>
            </a:r>
          </a:p>
          <a:p>
            <a:r>
              <a:rPr lang="en-US" sz="2400" dirty="0">
                <a:solidFill>
                  <a:schemeClr val="tx1"/>
                </a:solidFill>
                <a:cs typeface="Baguet Script" panose="020F0502020204030204" pitchFamily="34" charset="0"/>
              </a:rPr>
              <a:t>    print(“This is ES 113 class”)</a:t>
            </a:r>
          </a:p>
          <a:p>
            <a:r>
              <a:rPr lang="en-US" sz="2400" dirty="0">
                <a:solidFill>
                  <a:schemeClr val="tx1"/>
                </a:solidFill>
                <a:cs typeface="Baguet Script" panose="020F0502020204030204" pitchFamily="34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cs typeface="Baguet Script" panose="020F0502020204030204" pitchFamily="34" charset="0"/>
              </a:rPr>
              <a:t>my_print</a:t>
            </a:r>
            <a:r>
              <a:rPr lang="en-US" sz="2400" dirty="0">
                <a:solidFill>
                  <a:schemeClr val="tx1"/>
                </a:solidFill>
                <a:cs typeface="Baguet Script" panose="020F0502020204030204" pitchFamily="34" charset="0"/>
              </a:rPr>
              <a:t>(count-1)	</a:t>
            </a:r>
          </a:p>
          <a:p>
            <a:endParaRPr lang="en-US" sz="2400" dirty="0">
              <a:solidFill>
                <a:schemeClr val="tx1"/>
              </a:solidFill>
              <a:cs typeface="Baguet Script" panose="020F0502020204030204" pitchFamily="34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cs typeface="Baguet Script" panose="020F0502020204030204" pitchFamily="34" charset="0"/>
              </a:rPr>
              <a:t>my_print</a:t>
            </a:r>
            <a:r>
              <a:rPr lang="en-US" sz="2400" dirty="0">
                <a:solidFill>
                  <a:schemeClr val="tx1"/>
                </a:solidFill>
                <a:cs typeface="Baguet Script" panose="020F0502020204030204" pitchFamily="34" charset="0"/>
              </a:rPr>
              <a:t>(3)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AFD58E0-46EF-40F9-6A68-B87415A262A5}"/>
              </a:ext>
            </a:extLst>
          </p:cNvPr>
          <p:cNvSpPr/>
          <p:nvPr/>
        </p:nvSpPr>
        <p:spPr>
          <a:xfrm>
            <a:off x="457201" y="3671775"/>
            <a:ext cx="10590028" cy="889715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cs typeface="Magneto" panose="020F0502020204030204" pitchFamily="34" charset="0"/>
              </a:rPr>
              <a:t>Question: What is the output of this program?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D561023-7E32-8248-9FE8-6149E59EDE67}"/>
              </a:ext>
            </a:extLst>
          </p:cNvPr>
          <p:cNvSpPr/>
          <p:nvPr/>
        </p:nvSpPr>
        <p:spPr>
          <a:xfrm>
            <a:off x="457201" y="4743831"/>
            <a:ext cx="10590028" cy="693682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Prints “This is ES 113 class” three times.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1C6049E8-F615-529C-CCF8-C622ED4C53EF}"/>
              </a:ext>
            </a:extLst>
          </p:cNvPr>
          <p:cNvSpPr/>
          <p:nvPr/>
        </p:nvSpPr>
        <p:spPr>
          <a:xfrm rot="5400000">
            <a:off x="3896131" y="741556"/>
            <a:ext cx="484632" cy="97840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7A16C8F-8F9D-B4E7-DA35-8CC22084814C}"/>
              </a:ext>
            </a:extLst>
          </p:cNvPr>
          <p:cNvSpPr/>
          <p:nvPr/>
        </p:nvSpPr>
        <p:spPr>
          <a:xfrm>
            <a:off x="4845270" y="910195"/>
            <a:ext cx="2196662" cy="6411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Stopping condition</a:t>
            </a:r>
          </a:p>
        </p:txBody>
      </p:sp>
    </p:spTree>
    <p:extLst>
      <p:ext uri="{BB962C8B-B14F-4D97-AF65-F5344CB8AC3E}">
        <p14:creationId xmlns:p14="http://schemas.microsoft.com/office/powerpoint/2010/main" val="118586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62906622-A893-143A-08EA-9BC68751BBC8}"/>
                  </a:ext>
                </a:extLst>
              </p:cNvPr>
              <p:cNvSpPr/>
              <p:nvPr/>
            </p:nvSpPr>
            <p:spPr>
              <a:xfrm>
                <a:off x="499242" y="833982"/>
                <a:ext cx="10590028" cy="1215535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Write a python code that find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 Fibonacci number.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62906622-A893-143A-08EA-9BC68751BB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42" y="833982"/>
                <a:ext cx="10590028" cy="1215535"/>
              </a:xfrm>
              <a:prstGeom prst="roundRect">
                <a:avLst/>
              </a:prstGeom>
              <a:blipFill>
                <a:blip r:embed="rId3"/>
                <a:stretch>
                  <a:fillRect l="-47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25FDD48C-B475-DA38-E595-269AD4D374E4}"/>
                  </a:ext>
                </a:extLst>
              </p:cNvPr>
              <p:cNvSpPr/>
              <p:nvPr/>
            </p:nvSpPr>
            <p:spPr>
              <a:xfrm>
                <a:off x="499242" y="2493580"/>
                <a:ext cx="7194331" cy="3026980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def </a:t>
                </a:r>
                <a:r>
                  <a:rPr lang="en-US" sz="2400" dirty="0" err="1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fibo</a:t>
                </a:r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):</a:t>
                </a:r>
              </a:p>
              <a:p>
                <a:endParaRPr lang="en-US" sz="240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endParaRPr lang="en-US" sz="240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return </a:t>
                </a:r>
                <a:r>
                  <a:rPr lang="en-US" sz="2400" dirty="0" err="1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fibo</a:t>
                </a:r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+ </a:t>
                </a:r>
                <a:r>
                  <a:rPr lang="en-US" sz="2400" dirty="0" err="1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fibo</a:t>
                </a:r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−2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</a:t>
                </a:r>
              </a:p>
              <a:p>
                <a:endParaRPr lang="en-US" sz="240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25FDD48C-B475-DA38-E595-269AD4D374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42" y="2493580"/>
                <a:ext cx="7194331" cy="302698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5A517F8-FA9E-BA81-F860-CC24A373620A}"/>
                  </a:ext>
                </a:extLst>
              </p:cNvPr>
              <p:cNvSpPr txBox="1"/>
              <p:nvPr/>
            </p:nvSpPr>
            <p:spPr>
              <a:xfrm>
                <a:off x="1072057" y="3429000"/>
                <a:ext cx="286944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==1</m:t>
                    </m:r>
                  </m:oMath>
                </a14:m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==2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      return 1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5A517F8-FA9E-BA81-F860-CC24A3736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57" y="3429000"/>
                <a:ext cx="2869440" cy="830997"/>
              </a:xfrm>
              <a:prstGeom prst="rect">
                <a:avLst/>
              </a:prstGeom>
              <a:blipFill>
                <a:blip r:embed="rId5"/>
                <a:stretch>
                  <a:fillRect l="-3524"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578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96EBC39-6D7A-A615-F175-17BA06FD073E}"/>
                  </a:ext>
                </a:extLst>
              </p:cNvPr>
              <p:cNvSpPr/>
              <p:nvPr/>
            </p:nvSpPr>
            <p:spPr>
              <a:xfrm>
                <a:off x="246993" y="286407"/>
                <a:ext cx="7194331" cy="1594945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def </a:t>
                </a:r>
                <a:r>
                  <a:rPr lang="en-US" sz="2400" dirty="0" err="1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fibo</a:t>
                </a:r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):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=2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     return 1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return </a:t>
                </a:r>
                <a:r>
                  <a:rPr lang="en-US" sz="2400" dirty="0" err="1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fibo</a:t>
                </a:r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−1)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+ </a:t>
                </a:r>
                <a:r>
                  <a:rPr lang="en-US" sz="2400" dirty="0" err="1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fibo</a:t>
                </a:r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−2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96EBC39-6D7A-A615-F175-17BA06FD07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93" y="286407"/>
                <a:ext cx="7194331" cy="1594945"/>
              </a:xfrm>
              <a:prstGeom prst="roundRect">
                <a:avLst/>
              </a:prstGeom>
              <a:blipFill>
                <a:blip r:embed="rId2"/>
                <a:stretch>
                  <a:fillRect l="-176" t="-787" b="-708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515E654-E6FC-8104-0C00-9DAB2E205E6F}"/>
              </a:ext>
            </a:extLst>
          </p:cNvPr>
          <p:cNvSpPr/>
          <p:nvPr/>
        </p:nvSpPr>
        <p:spPr>
          <a:xfrm>
            <a:off x="843454" y="2747142"/>
            <a:ext cx="1255985" cy="693682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fibo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(1)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0D9B2A9-D606-64A4-D917-039529EFB80E}"/>
              </a:ext>
            </a:extLst>
          </p:cNvPr>
          <p:cNvSpPr/>
          <p:nvPr/>
        </p:nvSpPr>
        <p:spPr>
          <a:xfrm>
            <a:off x="2627585" y="2747142"/>
            <a:ext cx="1692168" cy="681858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returns 1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F886EE3-9897-0869-0D11-D32D7C1494ED}"/>
              </a:ext>
            </a:extLst>
          </p:cNvPr>
          <p:cNvSpPr/>
          <p:nvPr/>
        </p:nvSpPr>
        <p:spPr>
          <a:xfrm>
            <a:off x="843454" y="3687818"/>
            <a:ext cx="1255985" cy="693682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fibo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(2)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B5F6A6D-3E23-8829-9C70-8C5E53114D4B}"/>
              </a:ext>
            </a:extLst>
          </p:cNvPr>
          <p:cNvSpPr/>
          <p:nvPr/>
        </p:nvSpPr>
        <p:spPr>
          <a:xfrm>
            <a:off x="2627584" y="3687818"/>
            <a:ext cx="1786761" cy="693682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returns 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D379AC5-2B60-C776-9775-E549CA829778}"/>
              </a:ext>
            </a:extLst>
          </p:cNvPr>
          <p:cNvSpPr/>
          <p:nvPr/>
        </p:nvSpPr>
        <p:spPr>
          <a:xfrm>
            <a:off x="843454" y="4723087"/>
            <a:ext cx="1255985" cy="693682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fibo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(3)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A91650F-91E4-B621-1F4E-4E48191EE520}"/>
              </a:ext>
            </a:extLst>
          </p:cNvPr>
          <p:cNvSpPr/>
          <p:nvPr/>
        </p:nvSpPr>
        <p:spPr>
          <a:xfrm>
            <a:off x="9049407" y="2343807"/>
            <a:ext cx="515009" cy="4939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CA98C5-088E-E13B-70A6-744C7706A2F1}"/>
              </a:ext>
            </a:extLst>
          </p:cNvPr>
          <p:cNvSpPr/>
          <p:nvPr/>
        </p:nvSpPr>
        <p:spPr>
          <a:xfrm>
            <a:off x="8124495" y="4134507"/>
            <a:ext cx="515009" cy="4939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8690B76-CD04-7133-1E19-827CB5E1257B}"/>
              </a:ext>
            </a:extLst>
          </p:cNvPr>
          <p:cNvSpPr/>
          <p:nvPr/>
        </p:nvSpPr>
        <p:spPr>
          <a:xfrm>
            <a:off x="9924392" y="4134507"/>
            <a:ext cx="515009" cy="4939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6AC53DC-1171-2B9C-249B-13746ABD6C71}"/>
              </a:ext>
            </a:extLst>
          </p:cNvPr>
          <p:cNvCxnSpPr>
            <a:cxnSpLocks/>
            <a:stCxn id="12" idx="4"/>
            <a:endCxn id="13" idx="0"/>
          </p:cNvCxnSpPr>
          <p:nvPr/>
        </p:nvCxnSpPr>
        <p:spPr>
          <a:xfrm flipH="1">
            <a:off x="8382000" y="2837793"/>
            <a:ext cx="924912" cy="1296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9681951-4DB0-3B4A-7409-8108FC6D3DE0}"/>
              </a:ext>
            </a:extLst>
          </p:cNvPr>
          <p:cNvCxnSpPr>
            <a:stCxn id="12" idx="4"/>
            <a:endCxn id="14" idx="0"/>
          </p:cNvCxnSpPr>
          <p:nvPr/>
        </p:nvCxnSpPr>
        <p:spPr>
          <a:xfrm>
            <a:off x="9306912" y="2837793"/>
            <a:ext cx="874985" cy="1296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114B4A5-D184-BE5C-3F0F-ECA10C6F4624}"/>
              </a:ext>
            </a:extLst>
          </p:cNvPr>
          <p:cNvSpPr txBox="1"/>
          <p:nvPr/>
        </p:nvSpPr>
        <p:spPr>
          <a:xfrm rot="18302379">
            <a:off x="7967416" y="3256158"/>
            <a:ext cx="1036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returns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8FADC0-37AF-7571-FB0D-AC735CE7366A}"/>
              </a:ext>
            </a:extLst>
          </p:cNvPr>
          <p:cNvSpPr txBox="1"/>
          <p:nvPr/>
        </p:nvSpPr>
        <p:spPr>
          <a:xfrm rot="3381244">
            <a:off x="9528525" y="3259560"/>
            <a:ext cx="1036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returns 1</a:t>
            </a:r>
          </a:p>
        </p:txBody>
      </p:sp>
    </p:spTree>
    <p:extLst>
      <p:ext uri="{BB962C8B-B14F-4D97-AF65-F5344CB8AC3E}">
        <p14:creationId xmlns:p14="http://schemas.microsoft.com/office/powerpoint/2010/main" val="132272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96EBC39-6D7A-A615-F175-17BA06FD073E}"/>
                  </a:ext>
                </a:extLst>
              </p:cNvPr>
              <p:cNvSpPr/>
              <p:nvPr/>
            </p:nvSpPr>
            <p:spPr>
              <a:xfrm>
                <a:off x="246993" y="286407"/>
                <a:ext cx="7194331" cy="1594945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def </a:t>
                </a:r>
                <a:r>
                  <a:rPr lang="en-US" sz="2400" dirty="0" err="1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fibo</a:t>
                </a:r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=3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):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=2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     return 1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return </a:t>
                </a:r>
                <a:r>
                  <a:rPr lang="en-US" sz="2400" dirty="0" err="1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fibo</a:t>
                </a:r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(2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+ </a:t>
                </a:r>
                <a:r>
                  <a:rPr lang="en-US" sz="2400" dirty="0" err="1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fibo</a:t>
                </a:r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96EBC39-6D7A-A615-F175-17BA06FD07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93" y="286407"/>
                <a:ext cx="7194331" cy="1594945"/>
              </a:xfrm>
              <a:prstGeom prst="roundRect">
                <a:avLst/>
              </a:prstGeom>
              <a:blipFill>
                <a:blip r:embed="rId2"/>
                <a:stretch>
                  <a:fillRect l="-176" t="-787" b="-708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2A91650F-91E4-B621-1F4E-4E48191EE520}"/>
              </a:ext>
            </a:extLst>
          </p:cNvPr>
          <p:cNvSpPr/>
          <p:nvPr/>
        </p:nvSpPr>
        <p:spPr>
          <a:xfrm>
            <a:off x="9049407" y="2343807"/>
            <a:ext cx="515009" cy="4939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CA98C5-088E-E13B-70A6-744C7706A2F1}"/>
              </a:ext>
            </a:extLst>
          </p:cNvPr>
          <p:cNvSpPr/>
          <p:nvPr/>
        </p:nvSpPr>
        <p:spPr>
          <a:xfrm>
            <a:off x="8124495" y="4134507"/>
            <a:ext cx="515009" cy="4939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8690B76-CD04-7133-1E19-827CB5E1257B}"/>
              </a:ext>
            </a:extLst>
          </p:cNvPr>
          <p:cNvSpPr/>
          <p:nvPr/>
        </p:nvSpPr>
        <p:spPr>
          <a:xfrm>
            <a:off x="9924392" y="4134507"/>
            <a:ext cx="515009" cy="4939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6AC53DC-1171-2B9C-249B-13746ABD6C71}"/>
              </a:ext>
            </a:extLst>
          </p:cNvPr>
          <p:cNvCxnSpPr>
            <a:cxnSpLocks/>
            <a:stCxn id="12" idx="4"/>
            <a:endCxn id="13" idx="0"/>
          </p:cNvCxnSpPr>
          <p:nvPr/>
        </p:nvCxnSpPr>
        <p:spPr>
          <a:xfrm flipH="1">
            <a:off x="8382000" y="2837793"/>
            <a:ext cx="924912" cy="1296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9681951-4DB0-3B4A-7409-8108FC6D3DE0}"/>
              </a:ext>
            </a:extLst>
          </p:cNvPr>
          <p:cNvCxnSpPr>
            <a:stCxn id="12" idx="4"/>
            <a:endCxn id="14" idx="0"/>
          </p:cNvCxnSpPr>
          <p:nvPr/>
        </p:nvCxnSpPr>
        <p:spPr>
          <a:xfrm>
            <a:off x="9306912" y="2837793"/>
            <a:ext cx="874985" cy="1296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114B4A5-D184-BE5C-3F0F-ECA10C6F4624}"/>
              </a:ext>
            </a:extLst>
          </p:cNvPr>
          <p:cNvSpPr txBox="1"/>
          <p:nvPr/>
        </p:nvSpPr>
        <p:spPr>
          <a:xfrm rot="18302379">
            <a:off x="7967416" y="3256158"/>
            <a:ext cx="1036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returns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8FADC0-37AF-7571-FB0D-AC735CE7366A}"/>
              </a:ext>
            </a:extLst>
          </p:cNvPr>
          <p:cNvSpPr txBox="1"/>
          <p:nvPr/>
        </p:nvSpPr>
        <p:spPr>
          <a:xfrm rot="3381244">
            <a:off x="9528525" y="3259560"/>
            <a:ext cx="1036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returns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BC28C23-5214-F167-4E4D-6FE80081DE27}"/>
                  </a:ext>
                </a:extLst>
              </p:cNvPr>
              <p:cNvSpPr/>
              <p:nvPr/>
            </p:nvSpPr>
            <p:spPr>
              <a:xfrm>
                <a:off x="246993" y="2539562"/>
                <a:ext cx="7122505" cy="1594945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def </a:t>
                </a:r>
                <a:r>
                  <a:rPr lang="en-US" sz="2400" dirty="0" err="1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fibo</a:t>
                </a:r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=3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):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=2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: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     return 1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 return 1 + 1</a:t>
                </a: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BC28C23-5214-F167-4E4D-6FE80081DE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93" y="2539562"/>
                <a:ext cx="7122505" cy="1594945"/>
              </a:xfrm>
              <a:prstGeom prst="roundRect">
                <a:avLst/>
              </a:prstGeom>
              <a:blipFill>
                <a:blip r:embed="rId3"/>
                <a:stretch>
                  <a:fillRect l="-178" t="-787" b="-7874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C403B1F-7A21-67D2-DC5F-627A1770691C}"/>
              </a:ext>
            </a:extLst>
          </p:cNvPr>
          <p:cNvSpPr/>
          <p:nvPr/>
        </p:nvSpPr>
        <p:spPr>
          <a:xfrm>
            <a:off x="338957" y="4792717"/>
            <a:ext cx="1255985" cy="693682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fibo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(2)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32F82BD-127D-066C-B99F-19D93B22D373}"/>
              </a:ext>
            </a:extLst>
          </p:cNvPr>
          <p:cNvSpPr/>
          <p:nvPr/>
        </p:nvSpPr>
        <p:spPr>
          <a:xfrm>
            <a:off x="2123087" y="4792717"/>
            <a:ext cx="1786761" cy="693682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Magneto" panose="020F0502020204030204" pitchFamily="34" charset="0"/>
              </a:rPr>
              <a:t>returns 2</a:t>
            </a:r>
          </a:p>
        </p:txBody>
      </p:sp>
    </p:spTree>
    <p:extLst>
      <p:ext uri="{BB962C8B-B14F-4D97-AF65-F5344CB8AC3E}">
        <p14:creationId xmlns:p14="http://schemas.microsoft.com/office/powerpoint/2010/main" val="175137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>
            <a:extLst>
              <a:ext uri="{FF2B5EF4-FFF2-40B4-BE49-F238E27FC236}">
                <a16:creationId xmlns:a16="http://schemas.microsoft.com/office/drawing/2014/main" id="{35076689-1E85-C512-7A3D-E227A4993454}"/>
              </a:ext>
            </a:extLst>
          </p:cNvPr>
          <p:cNvSpPr/>
          <p:nvPr/>
        </p:nvSpPr>
        <p:spPr>
          <a:xfrm>
            <a:off x="404648" y="2063496"/>
            <a:ext cx="578069" cy="557048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>
            <a:extLst>
              <a:ext uri="{FF2B5EF4-FFF2-40B4-BE49-F238E27FC236}">
                <a16:creationId xmlns:a16="http://schemas.microsoft.com/office/drawing/2014/main" id="{4448D538-2741-C277-BE23-ADC7951BD162}"/>
              </a:ext>
            </a:extLst>
          </p:cNvPr>
          <p:cNvSpPr/>
          <p:nvPr/>
        </p:nvSpPr>
        <p:spPr>
          <a:xfrm>
            <a:off x="404648" y="2741414"/>
            <a:ext cx="578069" cy="557048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EE7F36A0-8CD9-43BC-D859-17CB8C524DA2}"/>
              </a:ext>
            </a:extLst>
          </p:cNvPr>
          <p:cNvSpPr/>
          <p:nvPr/>
        </p:nvSpPr>
        <p:spPr>
          <a:xfrm>
            <a:off x="1135117" y="2741414"/>
            <a:ext cx="578069" cy="557048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id="{62F470FC-93E9-A9AD-BF79-FF3BB097184A}"/>
              </a:ext>
            </a:extLst>
          </p:cNvPr>
          <p:cNvSpPr/>
          <p:nvPr/>
        </p:nvSpPr>
        <p:spPr>
          <a:xfrm>
            <a:off x="404648" y="3492904"/>
            <a:ext cx="578069" cy="557048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F8C5301C-4065-4CE5-DDEE-CD17B8107EBE}"/>
              </a:ext>
            </a:extLst>
          </p:cNvPr>
          <p:cNvSpPr/>
          <p:nvPr/>
        </p:nvSpPr>
        <p:spPr>
          <a:xfrm>
            <a:off x="1135117" y="3492904"/>
            <a:ext cx="578069" cy="557048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>
            <a:extLst>
              <a:ext uri="{FF2B5EF4-FFF2-40B4-BE49-F238E27FC236}">
                <a16:creationId xmlns:a16="http://schemas.microsoft.com/office/drawing/2014/main" id="{742FDB9D-1A0E-7DA6-3E9C-7562F8EBFA91}"/>
              </a:ext>
            </a:extLst>
          </p:cNvPr>
          <p:cNvSpPr/>
          <p:nvPr/>
        </p:nvSpPr>
        <p:spPr>
          <a:xfrm>
            <a:off x="1865586" y="3492904"/>
            <a:ext cx="578069" cy="557048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FA93AF71-843C-F549-393C-F40764FA9714}"/>
              </a:ext>
            </a:extLst>
          </p:cNvPr>
          <p:cNvSpPr/>
          <p:nvPr/>
        </p:nvSpPr>
        <p:spPr>
          <a:xfrm>
            <a:off x="2596055" y="3492904"/>
            <a:ext cx="578069" cy="557048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id="{A38BACF9-0192-80DB-E477-FB57FB26DA71}"/>
              </a:ext>
            </a:extLst>
          </p:cNvPr>
          <p:cNvSpPr/>
          <p:nvPr/>
        </p:nvSpPr>
        <p:spPr>
          <a:xfrm>
            <a:off x="404648" y="4328477"/>
            <a:ext cx="578069" cy="557048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EC36D971-B600-5650-12B3-29F72CA88CE1}"/>
              </a:ext>
            </a:extLst>
          </p:cNvPr>
          <p:cNvSpPr/>
          <p:nvPr/>
        </p:nvSpPr>
        <p:spPr>
          <a:xfrm>
            <a:off x="1135117" y="4328477"/>
            <a:ext cx="578069" cy="557048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C863600B-B3F4-D2BF-C73A-A6F0DC477D14}"/>
              </a:ext>
            </a:extLst>
          </p:cNvPr>
          <p:cNvSpPr/>
          <p:nvPr/>
        </p:nvSpPr>
        <p:spPr>
          <a:xfrm>
            <a:off x="1865586" y="4328477"/>
            <a:ext cx="578069" cy="557048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D80EDDC0-3B93-12EB-AAC6-4CF89A8BE3D3}"/>
              </a:ext>
            </a:extLst>
          </p:cNvPr>
          <p:cNvSpPr/>
          <p:nvPr/>
        </p:nvSpPr>
        <p:spPr>
          <a:xfrm>
            <a:off x="2596055" y="4328477"/>
            <a:ext cx="578069" cy="557048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id="{20F4C5E5-53C3-4203-367E-51A6BF0CDB1E}"/>
              </a:ext>
            </a:extLst>
          </p:cNvPr>
          <p:cNvSpPr/>
          <p:nvPr/>
        </p:nvSpPr>
        <p:spPr>
          <a:xfrm>
            <a:off x="3326524" y="4328477"/>
            <a:ext cx="578069" cy="557048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>
            <a:extLst>
              <a:ext uri="{FF2B5EF4-FFF2-40B4-BE49-F238E27FC236}">
                <a16:creationId xmlns:a16="http://schemas.microsoft.com/office/drawing/2014/main" id="{5F00684D-0DA9-00BB-5D9D-DEB0B764E251}"/>
              </a:ext>
            </a:extLst>
          </p:cNvPr>
          <p:cNvSpPr/>
          <p:nvPr/>
        </p:nvSpPr>
        <p:spPr>
          <a:xfrm>
            <a:off x="4056993" y="4328477"/>
            <a:ext cx="578069" cy="557048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19D4869D-3C58-32C4-431F-721FDFF66765}"/>
              </a:ext>
            </a:extLst>
          </p:cNvPr>
          <p:cNvSpPr/>
          <p:nvPr/>
        </p:nvSpPr>
        <p:spPr>
          <a:xfrm>
            <a:off x="4787462" y="4328477"/>
            <a:ext cx="578069" cy="557048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>
            <a:extLst>
              <a:ext uri="{FF2B5EF4-FFF2-40B4-BE49-F238E27FC236}">
                <a16:creationId xmlns:a16="http://schemas.microsoft.com/office/drawing/2014/main" id="{FEEEF181-C25E-BB1C-CF06-52B7E025B126}"/>
              </a:ext>
            </a:extLst>
          </p:cNvPr>
          <p:cNvSpPr/>
          <p:nvPr/>
        </p:nvSpPr>
        <p:spPr>
          <a:xfrm>
            <a:off x="5517931" y="4328477"/>
            <a:ext cx="578069" cy="557048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F6FD5796-367B-E08E-DAB9-0217815543D7}"/>
                  </a:ext>
                </a:extLst>
              </p:cNvPr>
              <p:cNvSpPr/>
              <p:nvPr/>
            </p:nvSpPr>
            <p:spPr>
              <a:xfrm>
                <a:off x="404648" y="606971"/>
                <a:ext cx="10590028" cy="889715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rgbClr val="FF0000"/>
                    </a:solidFill>
                    <a:cs typeface="Magneto" panose="020F0502020204030204" pitchFamily="34" charset="0"/>
                  </a:rPr>
                  <a:t>Write a program that prints that takes an integer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cs typeface="Magneto" panose="020F0502020204030204" pitchFamily="34" charset="0"/>
                  </a:rPr>
                  <a:t> and prints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0000"/>
                    </a:solidFill>
                    <a:cs typeface="Magneto" panose="020F0502020204030204" pitchFamily="34" charset="0"/>
                  </a:rPr>
                  <a:t> stars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0000"/>
                    </a:solidFill>
                    <a:cs typeface="Magneto" panose="020F0502020204030204" pitchFamily="34" charset="0"/>
                  </a:rPr>
                  <a:t> line for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cs typeface="Magneto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F6FD5796-367B-E08E-DAB9-0217815543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48" y="606971"/>
                <a:ext cx="10590028" cy="889715"/>
              </a:xfrm>
              <a:prstGeom prst="roundRect">
                <a:avLst/>
              </a:prstGeom>
              <a:blipFill>
                <a:blip r:embed="rId2"/>
                <a:stretch>
                  <a:fillRect l="-718" t="-8333" b="-22222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486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87FB8DF4-4079-05AE-09D9-2B6D53F3D3D5}"/>
                  </a:ext>
                </a:extLst>
              </p:cNvPr>
              <p:cNvSpPr/>
              <p:nvPr/>
            </p:nvSpPr>
            <p:spPr>
              <a:xfrm>
                <a:off x="246993" y="286407"/>
                <a:ext cx="8433711" cy="3237081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def stars(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):</a:t>
                </a:r>
              </a:p>
              <a:p>
                <a:endParaRPr lang="en-US" sz="240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endParaRPr lang="en-US" sz="240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endParaRPr lang="en-US" sz="240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endParaRPr lang="en-US" sz="240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    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 int(input())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stars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1,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cs typeface="Baguet Script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87FB8DF4-4079-05AE-09D9-2B6D53F3D3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93" y="286407"/>
                <a:ext cx="8433711" cy="3237081"/>
              </a:xfrm>
              <a:prstGeom prst="roundRect">
                <a:avLst/>
              </a:prstGeom>
              <a:blipFill>
                <a:blip r:embed="rId2"/>
                <a:stretch>
                  <a:fillRect b="-781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9E89F7E6-7DFB-9221-3157-D852DDA4F77B}"/>
                  </a:ext>
                </a:extLst>
              </p:cNvPr>
              <p:cNvSpPr/>
              <p:nvPr/>
            </p:nvSpPr>
            <p:spPr>
              <a:xfrm>
                <a:off x="246993" y="3793492"/>
                <a:ext cx="10590028" cy="2086198"/>
              </a:xfrm>
              <a:prstGeom prst="round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stars(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𝑖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,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aguet Script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Baguet Script" panose="020F0502020204030204" pitchFamily="34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: denotes the fact that we are printing the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Magneto" panose="020F0502020204030204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 line. </a:t>
                </a:r>
              </a:p>
              <a:p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Initially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=1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  <a:cs typeface="Magneto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: denotes the fact that there 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Magneto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cs typeface="Magneto" panose="020F0502020204030204" pitchFamily="34" charset="0"/>
                  </a:rPr>
                  <a:t> lines to be printed</a:t>
                </a: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9E89F7E6-7DFB-9221-3157-D852DDA4F7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93" y="3793492"/>
                <a:ext cx="10590028" cy="2086198"/>
              </a:xfrm>
              <a:prstGeom prst="roundRect">
                <a:avLst/>
              </a:prstGeom>
              <a:blipFill>
                <a:blip r:embed="rId3"/>
                <a:stretch>
                  <a:fillRect l="-240" b="-120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85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2296</Words>
  <Application>Microsoft Macintosh PowerPoint</Application>
  <PresentationFormat>Widescreen</PresentationFormat>
  <Paragraphs>397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Baguet Script</vt:lpstr>
      <vt:lpstr>Calibri</vt:lpstr>
      <vt:lpstr>Calibri Light</vt:lpstr>
      <vt:lpstr>Cambria Math</vt:lpstr>
      <vt:lpstr>Magneto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Manoj Gupta</dc:creator>
  <cp:lastModifiedBy>Manoj Gupta</cp:lastModifiedBy>
  <cp:revision>75</cp:revision>
  <dcterms:created xsi:type="dcterms:W3CDTF">2023-12-29T07:26:00Z</dcterms:created>
  <dcterms:modified xsi:type="dcterms:W3CDTF">2024-01-07T13:39:18Z</dcterms:modified>
</cp:coreProperties>
</file>